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8" r:id="rId2"/>
    <p:sldMasterId id="2147483667" r:id="rId3"/>
  </p:sldMasterIdLst>
  <p:notesMasterIdLst>
    <p:notesMasterId r:id="rId42"/>
  </p:notesMasterIdLst>
  <p:handoutMasterIdLst>
    <p:handoutMasterId r:id="rId43"/>
  </p:handoutMasterIdLst>
  <p:sldIdLst>
    <p:sldId id="2177" r:id="rId4"/>
    <p:sldId id="2254" r:id="rId5"/>
    <p:sldId id="2250" r:id="rId6"/>
    <p:sldId id="2258" r:id="rId7"/>
    <p:sldId id="2262" r:id="rId8"/>
    <p:sldId id="2265" r:id="rId9"/>
    <p:sldId id="2266" r:id="rId10"/>
    <p:sldId id="2267" r:id="rId11"/>
    <p:sldId id="2257" r:id="rId12"/>
    <p:sldId id="2105" r:id="rId13"/>
    <p:sldId id="2193" r:id="rId14"/>
    <p:sldId id="2192" r:id="rId15"/>
    <p:sldId id="2194" r:id="rId16"/>
    <p:sldId id="1721" r:id="rId17"/>
    <p:sldId id="2106" r:id="rId18"/>
    <p:sldId id="2107" r:id="rId19"/>
    <p:sldId id="2109" r:id="rId20"/>
    <p:sldId id="2195" r:id="rId21"/>
    <p:sldId id="2196" r:id="rId22"/>
    <p:sldId id="2205" r:id="rId23"/>
    <p:sldId id="2206" r:id="rId24"/>
    <p:sldId id="2208" r:id="rId25"/>
    <p:sldId id="2209" r:id="rId26"/>
    <p:sldId id="2210" r:id="rId27"/>
    <p:sldId id="2213" r:id="rId28"/>
    <p:sldId id="2199" r:id="rId29"/>
    <p:sldId id="2200" r:id="rId30"/>
    <p:sldId id="2201" r:id="rId31"/>
    <p:sldId id="2202" r:id="rId32"/>
    <p:sldId id="2166" r:id="rId33"/>
    <p:sldId id="2167" r:id="rId34"/>
    <p:sldId id="2168" r:id="rId35"/>
    <p:sldId id="2170" r:id="rId36"/>
    <p:sldId id="2237" r:id="rId37"/>
    <p:sldId id="2238" r:id="rId38"/>
    <p:sldId id="2263" r:id="rId39"/>
    <p:sldId id="2260" r:id="rId40"/>
    <p:sldId id="2264" r:id="rId41"/>
  </p:sldIdLst>
  <p:sldSz cx="9144000" cy="6858000" type="screen4x3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95">
          <p15:clr>
            <a:srgbClr val="A4A3A4"/>
          </p15:clr>
        </p15:guide>
        <p15:guide id="7" pos="5647">
          <p15:clr>
            <a:srgbClr val="A4A3A4"/>
          </p15:clr>
        </p15:guide>
        <p15:guide id="8" pos="2880">
          <p15:clr>
            <a:srgbClr val="A4A3A4"/>
          </p15:clr>
        </p15:guide>
        <p15:guide id="9" pos="3833">
          <p15:clr>
            <a:srgbClr val="A4A3A4"/>
          </p15:clr>
        </p15:guide>
        <p15:guide id="10" pos="3288">
          <p15:clr>
            <a:srgbClr val="A4A3A4"/>
          </p15:clr>
        </p15:guide>
        <p15:guide id="11" pos="612">
          <p15:clr>
            <a:srgbClr val="A4A3A4"/>
          </p15:clr>
        </p15:guide>
        <p15:guide id="12" pos="703">
          <p15:clr>
            <a:srgbClr val="A4A3A4"/>
          </p15:clr>
        </p15:guide>
        <p15:guide id="13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CCFF99"/>
    <a:srgbClr val="800000"/>
    <a:srgbClr val="FF00FF"/>
    <a:srgbClr val="990000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59" autoAdjust="0"/>
    <p:restoredTop sz="99644" autoAdjust="0"/>
  </p:normalViewPr>
  <p:slideViewPr>
    <p:cSldViewPr>
      <p:cViewPr varScale="1">
        <p:scale>
          <a:sx n="108" d="100"/>
          <a:sy n="108" d="100"/>
        </p:scale>
        <p:origin x="126" y="96"/>
      </p:cViewPr>
      <p:guideLst>
        <p:guide orient="horz" pos="3566"/>
        <p:guide orient="horz" pos="2976"/>
        <p:guide orient="horz" pos="1207"/>
        <p:guide orient="horz" pos="4247"/>
        <p:guide orient="horz" pos="3838"/>
        <p:guide pos="295"/>
        <p:guide pos="5647"/>
        <p:guide pos="2880"/>
        <p:guide pos="3833"/>
        <p:guide pos="3288"/>
        <p:guide pos="612"/>
        <p:guide pos="703"/>
        <p:guide pos="2517"/>
      </p:guideLst>
    </p:cSldViewPr>
  </p:slideViewPr>
  <p:outlineViewPr>
    <p:cViewPr>
      <p:scale>
        <a:sx n="33" d="100"/>
        <a:sy n="33" d="100"/>
      </p:scale>
      <p:origin x="0" y="26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notesViewPr>
    <p:cSldViewPr>
      <p:cViewPr>
        <p:scale>
          <a:sx n="75" d="100"/>
          <a:sy n="75" d="100"/>
        </p:scale>
        <p:origin x="-2442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ㅍㅍㅍ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EE8A1C5-0F1C-4EA3-A840-DBD738C7A0E1}" type="datetimeFigureOut">
              <a:rPr lang="en-US" altLang="ko-KR"/>
              <a:pPr>
                <a:defRPr/>
              </a:pPr>
              <a:t>9/5/2022</a:t>
            </a:fld>
            <a:endParaRPr lang="en-US" altLang="ko-K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algn="r" defTabSz="91003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438F9F4-D978-4600-809E-02B35EAE8B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720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ㅍㅍㅍ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04D01E1-5282-4CA1-B0D3-9328772E63C1}" type="datetimeFigureOut">
              <a:rPr lang="en-US" altLang="ko-KR"/>
              <a:pPr>
                <a:defRPr/>
              </a:pPr>
              <a:t>9/5/2022</a:t>
            </a:fld>
            <a:endParaRPr lang="en-US" altLang="ko-K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312738"/>
            <a:ext cx="4565650" cy="3424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0038" y="3859213"/>
            <a:ext cx="61976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noProof="0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algn="r" defTabSz="91003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5E2DA8B-8CBA-4AED-8B2A-158FEEEEA5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0248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742950" indent="-28575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43000" indent="-22860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600200" indent="-22860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057400" indent="-228600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0850" y="377825"/>
            <a:ext cx="3559175" cy="2670175"/>
          </a:xfrm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4252" y="3660448"/>
            <a:ext cx="6459364" cy="517012"/>
          </a:xfrm>
          <a:noFill/>
          <a:ln/>
        </p:spPr>
        <p:txBody>
          <a:bodyPr lIns="90621" tIns="44507" rIns="90621" bIns="44507"/>
          <a:lstStyle/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2</a:t>
            </a:r>
            <a:r>
              <a:rPr lang="ko-KR" altLang="en-US" smtClean="0">
                <a:latin typeface="굴림" charset="-127"/>
                <a:ea typeface="굴림" charset="-127"/>
              </a:rPr>
              <a:t>초후 자동소멸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en-US" altLang="ko-KR" sz="2800" smtClean="0">
                <a:latin typeface="굴림" charset="-127"/>
                <a:ea typeface="굴림" charset="-127"/>
              </a:rPr>
              <a:t>√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감시체계와 장거리 정밀타격수단 발전으로 상호 연관관계가 증대되어 나폴레옹시대 전쟁에서는 한차례의 전술적 승리가 타 작전에 미 연동되던 것이 </a:t>
            </a:r>
            <a:r>
              <a:rPr lang="en-US" altLang="ko-KR" smtClean="0"/>
              <a:t>2</a:t>
            </a:r>
            <a:r>
              <a:rPr lang="ko-KR" altLang="en-US" smtClean="0"/>
              <a:t>차 세계대전에서 독일 전격전은 한 전장 전술적 승리가 상대국의 전쟁계획의 일부 변경을 강요하게 되었고</a:t>
            </a:r>
            <a:r>
              <a:rPr lang="en-US" altLang="ko-KR" smtClean="0"/>
              <a:t>. </a:t>
            </a:r>
            <a:r>
              <a:rPr lang="ko-KR" altLang="en-US" smtClean="0"/>
              <a:t>걸프전에서는 전술적 수준의 승리가 전 작전계획 수정하는 단계까지 발전하게 되었다</a:t>
            </a:r>
            <a:r>
              <a:rPr lang="en-US" altLang="ko-KR" smtClean="0"/>
              <a:t>.</a:t>
            </a:r>
            <a:endParaRPr lang="en-US" altLang="ko-KR" sz="1600" smtClean="0"/>
          </a:p>
          <a:p>
            <a:pPr eaLnBrk="1" hangingPunct="1"/>
            <a:r>
              <a:rPr lang="en-US" altLang="ko-KR" sz="1600" smtClean="0"/>
              <a:t>OODA </a:t>
            </a:r>
            <a:r>
              <a:rPr lang="ko-KR" altLang="en-US" sz="1600" smtClean="0"/>
              <a:t>모델</a:t>
            </a:r>
            <a:r>
              <a:rPr lang="en-US" altLang="ko-KR" sz="1600" smtClean="0"/>
              <a:t> : </a:t>
            </a:r>
            <a:r>
              <a:rPr lang="ko-KR" altLang="en-US" sz="1600" smtClean="0"/>
              <a:t>관찰</a:t>
            </a:r>
            <a:r>
              <a:rPr lang="en-US" altLang="ko-KR" sz="1600" smtClean="0"/>
              <a:t>(Observe) → </a:t>
            </a:r>
            <a:r>
              <a:rPr lang="ko-KR" altLang="en-US" sz="1600" smtClean="0"/>
              <a:t>상황판단</a:t>
            </a:r>
            <a:r>
              <a:rPr lang="en-US" altLang="ko-KR" sz="1600" smtClean="0"/>
              <a:t>(Orient) → </a:t>
            </a:r>
            <a:r>
              <a:rPr lang="ko-KR" altLang="en-US" sz="1600" smtClean="0"/>
              <a:t>의사결정</a:t>
            </a:r>
            <a:r>
              <a:rPr lang="en-US" altLang="ko-KR" sz="1600" smtClean="0"/>
              <a:t>(Decision) → </a:t>
            </a:r>
            <a:r>
              <a:rPr lang="ko-KR" altLang="en-US" sz="1600" smtClean="0"/>
              <a:t>행동</a:t>
            </a:r>
            <a:r>
              <a:rPr lang="en-US" altLang="ko-KR" sz="1600" smtClean="0"/>
              <a:t>(Action) </a:t>
            </a:r>
            <a:r>
              <a:rPr lang="ko-KR" altLang="en-US" sz="1600" smtClean="0"/>
              <a:t>에서</a:t>
            </a:r>
            <a:endParaRPr lang="en-US" altLang="ko-KR" sz="1600" smtClean="0"/>
          </a:p>
          <a:p>
            <a:pPr eaLnBrk="1" hangingPunct="1"/>
            <a:r>
              <a:rPr lang="en-US" altLang="ko-KR" sz="1600" smtClean="0"/>
              <a:t>IDA </a:t>
            </a:r>
            <a:r>
              <a:rPr lang="ko-KR" altLang="en-US" sz="1600" smtClean="0"/>
              <a:t>모델 </a:t>
            </a:r>
            <a:r>
              <a:rPr lang="en-US" altLang="ko-KR" sz="1600" smtClean="0"/>
              <a:t>: </a:t>
            </a:r>
            <a:r>
              <a:rPr lang="ko-KR" altLang="en-US" sz="1600" smtClean="0"/>
              <a:t>정보</a:t>
            </a:r>
            <a:r>
              <a:rPr lang="en-US" altLang="ko-KR" sz="1600" smtClean="0"/>
              <a:t>(Information) → </a:t>
            </a:r>
            <a:r>
              <a:rPr lang="ko-KR" altLang="en-US" sz="1600" smtClean="0"/>
              <a:t>의사결정</a:t>
            </a:r>
            <a:r>
              <a:rPr lang="en-US" altLang="ko-KR" sz="1600" smtClean="0"/>
              <a:t>(Decision) → </a:t>
            </a:r>
            <a:r>
              <a:rPr lang="ko-KR" altLang="en-US" sz="1600" smtClean="0"/>
              <a:t>행동</a:t>
            </a:r>
            <a:r>
              <a:rPr lang="en-US" altLang="ko-KR" sz="1600" smtClean="0"/>
              <a:t>(Action) </a:t>
            </a:r>
            <a:r>
              <a:rPr lang="ko-KR" altLang="en-US" sz="1600" smtClean="0"/>
              <a:t>으로</a:t>
            </a:r>
            <a:endParaRPr lang="en-US" altLang="ko-KR" sz="1600" smtClean="0"/>
          </a:p>
          <a:p>
            <a:pPr eaLnBrk="1" hangingPunct="1"/>
            <a:r>
              <a:rPr lang="ko-KR" altLang="en-US" sz="1600" smtClean="0"/>
              <a:t>단순화 단축 될 것이다</a:t>
            </a:r>
            <a:r>
              <a:rPr lang="en-US" altLang="ko-KR" sz="1600" smtClean="0"/>
              <a:t>.</a:t>
            </a:r>
          </a:p>
          <a:p>
            <a:pPr eaLnBrk="1" hangingPunct="1"/>
            <a:endParaRPr lang="en-US" altLang="ko-KR" sz="16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미래에는 경찰</a:t>
            </a:r>
            <a:r>
              <a:rPr lang="en-US" altLang="ko-KR" smtClean="0"/>
              <a:t>, </a:t>
            </a:r>
            <a:r>
              <a:rPr lang="ko-KR" altLang="en-US" smtClean="0"/>
              <a:t>공격용 초소형 곤충로봇의 등장으로 전쟁의 형태가 완전히 변화되는 것은 시간문제이며 </a:t>
            </a:r>
            <a:r>
              <a:rPr lang="en-US" altLang="ko-KR" smtClean="0"/>
              <a:t>21</a:t>
            </a:r>
            <a:r>
              <a:rPr lang="ko-KR" altLang="en-US" smtClean="0"/>
              <a:t>세기 중반에는 다양한 형태의 초소형 정찰</a:t>
            </a:r>
            <a:r>
              <a:rPr lang="en-US" altLang="ko-KR" smtClean="0"/>
              <a:t>, </a:t>
            </a:r>
            <a:r>
              <a:rPr lang="ko-KR" altLang="en-US" smtClean="0"/>
              <a:t>공격로봇이 실용화 예상되고</a:t>
            </a:r>
            <a:r>
              <a:rPr lang="en-US" altLang="ko-KR" smtClean="0"/>
              <a:t>, </a:t>
            </a:r>
            <a:r>
              <a:rPr lang="ko-KR" altLang="en-US" smtClean="0"/>
              <a:t>로봇전의필요성은 인명중시와 비용절감등을 통한 전쟁의 효율성을 극대화하는데 있습니다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우주전은 우주공간에서의 정보의 획득 </a:t>
            </a:r>
            <a:r>
              <a:rPr lang="en-US" altLang="ko-KR" smtClean="0"/>
              <a:t>/ </a:t>
            </a:r>
            <a:r>
              <a:rPr lang="ko-KR" altLang="en-US" smtClean="0"/>
              <a:t>수집 방해</a:t>
            </a:r>
            <a:r>
              <a:rPr lang="en-US" altLang="ko-KR" smtClean="0"/>
              <a:t>, </a:t>
            </a:r>
            <a:r>
              <a:rPr lang="ko-KR" altLang="en-US" smtClean="0"/>
              <a:t>우주자산의 공격 </a:t>
            </a:r>
            <a:r>
              <a:rPr lang="en-US" altLang="ko-KR" smtClean="0"/>
              <a:t>/ </a:t>
            </a:r>
            <a:r>
              <a:rPr lang="ko-KR" altLang="en-US" smtClean="0"/>
              <a:t>방어하는 것을 말합니다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en-US" altLang="ko-KR" smtClean="0"/>
              <a:t>1. </a:t>
            </a:r>
            <a:r>
              <a:rPr lang="ko-KR" altLang="en-US" smtClean="0"/>
              <a:t>장차 전쟁 영역이 우주공간으로 확대 예상</a:t>
            </a:r>
          </a:p>
          <a:p>
            <a:pPr eaLnBrk="1" hangingPunct="1"/>
            <a:r>
              <a:rPr lang="en-US" altLang="ko-KR" smtClean="0"/>
              <a:t>2. </a:t>
            </a:r>
            <a:r>
              <a:rPr lang="ko-KR" altLang="en-US" smtClean="0"/>
              <a:t>인공위성 등 국내의 우주자산은 방어하고 적의 우주자산 파괴 능력 보유 필요</a:t>
            </a:r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비대칭전 비살상무기는 저에너지레이저등 다양한 무기체계들이 등장하고 있습니다</a:t>
            </a:r>
            <a:r>
              <a:rPr lang="en-US" altLang="ko-KR" smtClean="0"/>
              <a:t>. </a:t>
            </a:r>
            <a:r>
              <a:rPr lang="ko-KR" altLang="en-US" smtClean="0"/>
              <a:t>저에너지레이저 </a:t>
            </a:r>
            <a:r>
              <a:rPr lang="en-US" altLang="ko-KR" smtClean="0"/>
              <a:t>: </a:t>
            </a:r>
            <a:r>
              <a:rPr lang="ko-KR" altLang="en-US" smtClean="0"/>
              <a:t>사람의 눈에 취약한 다색레이저사용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고광도 섬광탄 </a:t>
            </a:r>
            <a:r>
              <a:rPr lang="en-US" altLang="ko-KR" smtClean="0"/>
              <a:t>: </a:t>
            </a:r>
            <a:r>
              <a:rPr lang="ko-KR" altLang="en-US" smtClean="0"/>
              <a:t>화약류에 의한 고광도 섬광이용 일시적 시각마비</a:t>
            </a:r>
          </a:p>
          <a:p>
            <a:pPr eaLnBrk="1" hangingPunct="1"/>
            <a:r>
              <a:rPr lang="ko-KR" altLang="en-US" smtClean="0"/>
              <a:t>고출력마이크로파 </a:t>
            </a:r>
            <a:r>
              <a:rPr lang="en-US" altLang="ko-KR" smtClean="0"/>
              <a:t>: </a:t>
            </a:r>
            <a:r>
              <a:rPr lang="ko-KR" altLang="en-US" smtClean="0"/>
              <a:t>비보호 전자부품 손상 유발</a:t>
            </a:r>
          </a:p>
          <a:p>
            <a:pPr eaLnBrk="1" hangingPunct="1"/>
            <a:r>
              <a:rPr lang="ko-KR" altLang="en-US" smtClean="0"/>
              <a:t>비핵 전자펄스 </a:t>
            </a:r>
            <a:r>
              <a:rPr lang="en-US" altLang="ko-KR" smtClean="0"/>
              <a:t>: </a:t>
            </a:r>
            <a:r>
              <a:rPr lang="ko-KR" altLang="en-US" smtClean="0"/>
              <a:t>비핵 전자파이용 비보호 전자장비 파괴</a:t>
            </a:r>
          </a:p>
          <a:p>
            <a:pPr eaLnBrk="1" hangingPunct="1"/>
            <a:r>
              <a:rPr lang="ko-KR" altLang="en-US" smtClean="0"/>
              <a:t>초저주파 불가청음 </a:t>
            </a:r>
            <a:r>
              <a:rPr lang="en-US" altLang="ko-KR" smtClean="0"/>
              <a:t>: </a:t>
            </a:r>
            <a:r>
              <a:rPr lang="ko-KR" altLang="en-US" smtClean="0"/>
              <a:t>강력한 초저주파음 이용 정신혼란 및 구토유발</a:t>
            </a:r>
          </a:p>
          <a:p>
            <a:pPr eaLnBrk="1" hangingPunct="1"/>
            <a:r>
              <a:rPr lang="ko-KR" altLang="en-US" smtClean="0"/>
              <a:t>시각자극 및 착각 </a:t>
            </a:r>
            <a:r>
              <a:rPr lang="en-US" altLang="ko-KR" smtClean="0"/>
              <a:t>: </a:t>
            </a:r>
            <a:r>
              <a:rPr lang="ko-KR" altLang="en-US" smtClean="0"/>
              <a:t>사람의 시각변환 및 환상유발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사이버전은 사이버공간에서 일어나는 새로운 형태의 전쟁으로 컴퓨터 시스템 및 테이터</a:t>
            </a:r>
            <a:r>
              <a:rPr lang="en-US" altLang="ko-KR" smtClean="0"/>
              <a:t>, </a:t>
            </a:r>
            <a:r>
              <a:rPr lang="ko-KR" altLang="en-US" smtClean="0"/>
              <a:t>통신망 등을 교란 및 마비</a:t>
            </a:r>
            <a:r>
              <a:rPr lang="en-US" altLang="ko-KR" smtClean="0"/>
              <a:t>, </a:t>
            </a:r>
            <a:r>
              <a:rPr lang="ko-KR" altLang="en-US" smtClean="0"/>
              <a:t>무력화함으로서 적의 사이버체계를 파괴하고</a:t>
            </a:r>
            <a:r>
              <a:rPr lang="en-US" altLang="ko-KR" smtClean="0"/>
              <a:t>, </a:t>
            </a:r>
            <a:r>
              <a:rPr lang="ko-KR" altLang="en-US" smtClean="0"/>
              <a:t>아군의 사이버체계는 방호하는 것을 말합니다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사이버전의 공격대상은 군사정보체계</a:t>
            </a:r>
            <a:r>
              <a:rPr lang="en-US" altLang="ko-KR" smtClean="0"/>
              <a:t>, </a:t>
            </a:r>
            <a:r>
              <a:rPr lang="ko-KR" altLang="en-US" smtClean="0"/>
              <a:t>군사암호체계</a:t>
            </a:r>
            <a:r>
              <a:rPr lang="en-US" altLang="ko-KR" smtClean="0"/>
              <a:t>, </a:t>
            </a:r>
            <a:r>
              <a:rPr lang="ko-KR" altLang="en-US" smtClean="0"/>
              <a:t>군사정보보호체계</a:t>
            </a:r>
            <a:r>
              <a:rPr lang="en-US" altLang="ko-KR" smtClean="0"/>
              <a:t>, </a:t>
            </a:r>
            <a:r>
              <a:rPr lang="ko-KR" altLang="en-US" smtClean="0"/>
              <a:t>방호체계</a:t>
            </a:r>
            <a:r>
              <a:rPr lang="en-US" altLang="ko-KR" smtClean="0"/>
              <a:t>, </a:t>
            </a:r>
            <a:r>
              <a:rPr lang="ko-KR" altLang="en-US" smtClean="0"/>
              <a:t>무기체계</a:t>
            </a:r>
            <a:r>
              <a:rPr lang="en-US" altLang="ko-KR" smtClean="0"/>
              <a:t>, </a:t>
            </a:r>
            <a:r>
              <a:rPr lang="ko-KR" altLang="en-US" smtClean="0"/>
              <a:t>군사작전</a:t>
            </a:r>
            <a:r>
              <a:rPr lang="en-US" altLang="ko-KR" smtClean="0"/>
              <a:t>, </a:t>
            </a:r>
            <a:r>
              <a:rPr lang="ko-KR" altLang="en-US" smtClean="0"/>
              <a:t>전장감시체계</a:t>
            </a:r>
            <a:r>
              <a:rPr lang="en-US" altLang="ko-KR" smtClean="0"/>
              <a:t>, </a:t>
            </a:r>
            <a:r>
              <a:rPr lang="ko-KR" altLang="en-US" smtClean="0"/>
              <a:t>군사정보통신망등입니다</a:t>
            </a:r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0" tIns="45451" rIns="90900" bIns="45451" anchor="b"/>
          <a:lstStyle/>
          <a:p>
            <a:pPr algn="r"/>
            <a:fld id="{117D014A-815C-4D66-9D55-47218A78CC1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/>
              <a:t>36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923" tIns="44960" rIns="89923" bIns="44960" anchor="b"/>
          <a:lstStyle/>
          <a:p>
            <a:pPr algn="r" defTabSz="885825"/>
            <a:r>
              <a:rPr lang="en-US" altLang="ko-KR" sz="1100">
                <a:latin typeface="Times New Roman" pitchFamily="18" charset="0"/>
                <a:ea typeface="굴림체" pitchFamily="49" charset="-127"/>
              </a:rPr>
              <a:t>4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317500"/>
            <a:ext cx="4551363" cy="3414713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7663" y="3867150"/>
            <a:ext cx="6100762" cy="5776913"/>
          </a:xfrm>
          <a:noFill/>
          <a:ln/>
        </p:spPr>
        <p:txBody>
          <a:bodyPr lIns="89923" tIns="44960" rIns="89923" bIns="44960"/>
          <a:lstStyle/>
          <a:p>
            <a:pPr eaLnBrk="1" hangingPunct="1">
              <a:lnSpc>
                <a:spcPct val="110000"/>
              </a:lnSpc>
            </a:pPr>
            <a:endParaRPr lang="en-US" altLang="ko-KR" smtClean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815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0850" y="377825"/>
            <a:ext cx="3559175" cy="2670175"/>
          </a:xfrm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4252" y="3660448"/>
            <a:ext cx="6459364" cy="517012"/>
          </a:xfrm>
          <a:noFill/>
          <a:ln/>
        </p:spPr>
        <p:txBody>
          <a:bodyPr lIns="90621" tIns="44507" rIns="90621" bIns="44507"/>
          <a:lstStyle/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2</a:t>
            </a:r>
            <a:r>
              <a:rPr lang="ko-KR" altLang="en-US" smtClean="0">
                <a:latin typeface="굴림" charset="-127"/>
                <a:ea typeface="굴림" charset="-127"/>
              </a:rPr>
              <a:t>초후 자동소멸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en-US" altLang="ko-KR" sz="2800" smtClean="0">
                <a:latin typeface="굴림" charset="-127"/>
                <a:ea typeface="굴림" charset="-127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4346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0" tIns="45451" rIns="90900" bIns="45451" anchor="b"/>
          <a:lstStyle/>
          <a:p>
            <a:pPr algn="r"/>
            <a:fld id="{117D014A-815C-4D66-9D55-47218A78CC1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/>
              <a:t>2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923" tIns="44960" rIns="89923" bIns="44960" anchor="b"/>
          <a:lstStyle/>
          <a:p>
            <a:pPr algn="r" defTabSz="885825"/>
            <a:r>
              <a:rPr lang="en-US" altLang="ko-KR" sz="1100">
                <a:latin typeface="Times New Roman" pitchFamily="18" charset="0"/>
                <a:ea typeface="굴림체" pitchFamily="49" charset="-127"/>
              </a:rPr>
              <a:t>4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317500"/>
            <a:ext cx="4551363" cy="3414713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7663" y="3867150"/>
            <a:ext cx="6100762" cy="5776913"/>
          </a:xfrm>
          <a:noFill/>
          <a:ln/>
        </p:spPr>
        <p:txBody>
          <a:bodyPr lIns="89923" tIns="44960" rIns="89923" bIns="44960"/>
          <a:lstStyle/>
          <a:p>
            <a:pPr eaLnBrk="1" hangingPunct="1">
              <a:lnSpc>
                <a:spcPct val="110000"/>
              </a:lnSpc>
            </a:pPr>
            <a:endParaRPr lang="en-US" altLang="ko-KR" smtClean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044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0" tIns="45451" rIns="90900" bIns="45451" anchor="b"/>
          <a:lstStyle/>
          <a:p>
            <a:pPr algn="r"/>
            <a:fld id="{117D014A-815C-4D66-9D55-47218A78CC1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/>
              <a:t>3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923" tIns="44960" rIns="89923" bIns="44960" anchor="b"/>
          <a:lstStyle/>
          <a:p>
            <a:pPr algn="r" defTabSz="885825"/>
            <a:r>
              <a:rPr lang="en-US" altLang="ko-KR" sz="1100">
                <a:latin typeface="Times New Roman" pitchFamily="18" charset="0"/>
                <a:ea typeface="굴림체" pitchFamily="49" charset="-127"/>
              </a:rPr>
              <a:t>4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00" tIns="45451" rIns="90900" bIns="45451" anchor="ctr"/>
          <a:lstStyle/>
          <a:p>
            <a:pPr algn="l"/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317500"/>
            <a:ext cx="4551363" cy="3414713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7663" y="3867150"/>
            <a:ext cx="6100762" cy="5776913"/>
          </a:xfrm>
          <a:noFill/>
          <a:ln/>
        </p:spPr>
        <p:txBody>
          <a:bodyPr lIns="89923" tIns="44960" rIns="89923" bIns="44960"/>
          <a:lstStyle/>
          <a:p>
            <a:pPr eaLnBrk="1" hangingPunct="1">
              <a:lnSpc>
                <a:spcPct val="110000"/>
              </a:lnSpc>
            </a:pPr>
            <a:endParaRPr lang="en-US" altLang="ko-KR" smtClean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6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A57D-A077-409D-9D40-DB9A6AD0B69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83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A57D-A077-409D-9D40-DB9A6AD0B69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43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z="1600" smtClean="0"/>
              <a:t>미래 군의 모습은 정보통신</a:t>
            </a:r>
            <a:r>
              <a:rPr lang="en-US" altLang="ko-KR" sz="1600" smtClean="0"/>
              <a:t>(IT), </a:t>
            </a:r>
            <a:r>
              <a:rPr lang="ko-KR" altLang="en-US" sz="1600" smtClean="0"/>
              <a:t>생명공학</a:t>
            </a:r>
            <a:r>
              <a:rPr lang="en-US" altLang="ko-KR" sz="1600" smtClean="0"/>
              <a:t>(BT), </a:t>
            </a:r>
            <a:r>
              <a:rPr lang="ko-KR" altLang="en-US" sz="1600" smtClean="0"/>
              <a:t>나노기술</a:t>
            </a:r>
            <a:r>
              <a:rPr lang="en-US" altLang="ko-KR" sz="1600" smtClean="0"/>
              <a:t>(NT)</a:t>
            </a:r>
            <a:r>
              <a:rPr lang="ko-KR" altLang="en-US" sz="1600" smtClean="0"/>
              <a:t>에 의해 변화할 것임</a:t>
            </a:r>
            <a:r>
              <a:rPr lang="en-US" altLang="ko-KR" sz="1600" smtClean="0"/>
              <a:t>.</a:t>
            </a:r>
          </a:p>
          <a:p>
            <a:pPr eaLnBrk="1" hangingPunct="1"/>
            <a:r>
              <a:rPr lang="en-US" altLang="ko-KR" sz="1600" smtClean="0"/>
              <a:t>NT</a:t>
            </a:r>
            <a:r>
              <a:rPr lang="ko-KR" altLang="en-US" sz="1600" smtClean="0"/>
              <a:t>는 현재 </a:t>
            </a:r>
            <a:r>
              <a:rPr lang="en-US" altLang="ko-KR" sz="1600" smtClean="0"/>
              <a:t>IT</a:t>
            </a:r>
            <a:r>
              <a:rPr lang="ko-KR" altLang="en-US" sz="1600" smtClean="0"/>
              <a:t>와 </a:t>
            </a:r>
            <a:r>
              <a:rPr lang="en-US" altLang="ko-KR" sz="1600" smtClean="0"/>
              <a:t>BT</a:t>
            </a:r>
            <a:r>
              <a:rPr lang="ko-KR" altLang="en-US" sz="1600" smtClean="0"/>
              <a:t>의 기술적 한계를 극복하고 상상을 초월하는 군사 기술을 가능케 할 것임</a:t>
            </a:r>
            <a:r>
              <a:rPr lang="en-US" altLang="ko-KR" sz="1600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z="900" smtClean="0"/>
              <a:t>걸프전에서 나타난 군사혁신을 살펴보면</a:t>
            </a:r>
            <a:r>
              <a:rPr lang="en-US" altLang="ko-KR" sz="900" smtClean="0"/>
              <a:t>, </a:t>
            </a:r>
            <a:r>
              <a:rPr lang="ko-KR" altLang="en-US" sz="900" smtClean="0"/>
              <a:t>병렬전</a:t>
            </a:r>
            <a:r>
              <a:rPr lang="en-US" altLang="ko-KR" sz="900" smtClean="0"/>
              <a:t>(Parallel War)</a:t>
            </a:r>
            <a:r>
              <a:rPr lang="ko-KR" altLang="en-US" sz="900" smtClean="0"/>
              <a:t>이라는 새로운 전쟁방식이 위력을 발휘하였다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이는 신체의 여러곳을 동시 공격하여 상처를 입혀 결국 사망에 이르게 하는 것과 같이 전략</a:t>
            </a:r>
            <a:r>
              <a:rPr lang="en-US" altLang="ko-KR" sz="900" smtClean="0"/>
              <a:t>, </a:t>
            </a:r>
            <a:r>
              <a:rPr lang="ko-KR" altLang="en-US" sz="900" smtClean="0"/>
              <a:t>작전</a:t>
            </a:r>
            <a:r>
              <a:rPr lang="en-US" altLang="ko-KR" sz="900" smtClean="0"/>
              <a:t>, </a:t>
            </a:r>
            <a:r>
              <a:rPr lang="ko-KR" altLang="en-US" sz="900" smtClean="0"/>
              <a:t>전술 등 주 목표들을 병렬적으로 동시 공격하여</a:t>
            </a:r>
            <a:r>
              <a:rPr lang="en-US" altLang="ko-KR" sz="900" smtClean="0"/>
              <a:t>, </a:t>
            </a:r>
            <a:r>
              <a:rPr lang="ko-KR" altLang="en-US" sz="900" smtClean="0"/>
              <a:t>복구 불가능 하게하여 결국 전쟁에서 승리하는 것이다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미국은 걸프에서 </a:t>
            </a:r>
            <a:r>
              <a:rPr lang="en-US" altLang="ko-KR" sz="900" smtClean="0"/>
              <a:t>24</a:t>
            </a:r>
            <a:r>
              <a:rPr lang="ko-KR" altLang="en-US" sz="900" smtClean="0"/>
              <a:t>시간 내에 </a:t>
            </a:r>
            <a:r>
              <a:rPr lang="en-US" altLang="ko-KR" sz="900" smtClean="0"/>
              <a:t>1943</a:t>
            </a:r>
            <a:r>
              <a:rPr lang="ko-KR" altLang="en-US" sz="900" smtClean="0"/>
              <a:t>년 미</a:t>
            </a:r>
            <a:r>
              <a:rPr lang="en-US" altLang="ko-KR" sz="900" smtClean="0"/>
              <a:t>8</a:t>
            </a:r>
            <a:r>
              <a:rPr lang="ko-KR" altLang="en-US" sz="900" smtClean="0"/>
              <a:t>공군이 </a:t>
            </a:r>
            <a:r>
              <a:rPr lang="en-US" altLang="ko-KR" sz="900" smtClean="0"/>
              <a:t>1</a:t>
            </a:r>
            <a:r>
              <a:rPr lang="ko-KR" altLang="en-US" sz="900" smtClean="0"/>
              <a:t>년간 공격량에 </a:t>
            </a:r>
            <a:r>
              <a:rPr lang="en-US" altLang="ko-KR" sz="900" smtClean="0"/>
              <a:t>3</a:t>
            </a:r>
            <a:r>
              <a:rPr lang="ko-KR" altLang="en-US" sz="900" smtClean="0"/>
              <a:t>배를 공격하였다</a:t>
            </a:r>
            <a:r>
              <a:rPr lang="en-US" altLang="ko-KR" sz="900" smtClean="0"/>
              <a:t>.</a:t>
            </a:r>
            <a:r>
              <a:rPr lang="en-US" altLang="ko-KR" sz="900" smtClean="0">
                <a:latin typeface="Arial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/>
            <a:r>
              <a:rPr lang="ko-KR" altLang="en-US" sz="900" smtClean="0"/>
              <a:t>다음은 수직좌표</a:t>
            </a:r>
            <a:r>
              <a:rPr lang="en-US" altLang="ko-KR" sz="900" smtClean="0"/>
              <a:t>(</a:t>
            </a:r>
            <a:r>
              <a:rPr lang="ko-KR" altLang="en-US" sz="900" smtClean="0"/>
              <a:t>우주공간</a:t>
            </a:r>
            <a:r>
              <a:rPr lang="en-US" altLang="ko-KR" sz="900" smtClean="0"/>
              <a:t>)</a:t>
            </a:r>
            <a:r>
              <a:rPr lang="ko-KR" altLang="en-US" sz="900" smtClean="0"/>
              <a:t>가 주가 되고 수평좌표가 보조적인 역할을 하였다는 것이다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인공위성</a:t>
            </a:r>
            <a:r>
              <a:rPr lang="en-US" altLang="ko-KR" sz="900" smtClean="0"/>
              <a:t>, </a:t>
            </a:r>
            <a:r>
              <a:rPr lang="ko-KR" altLang="en-US" sz="900" smtClean="0"/>
              <a:t>합동감시⋅표적공격데이터 시스템</a:t>
            </a:r>
            <a:r>
              <a:rPr lang="en-US" altLang="ko-KR" sz="900" smtClean="0"/>
              <a:t>(J-STARS),AWACS </a:t>
            </a:r>
            <a:r>
              <a:rPr lang="ko-KR" altLang="en-US" sz="900" smtClean="0"/>
              <a:t>등 전장관리체계를 이용</a:t>
            </a:r>
            <a:r>
              <a:rPr lang="en-US" altLang="ko-KR" sz="900" smtClean="0"/>
              <a:t>, </a:t>
            </a:r>
            <a:r>
              <a:rPr lang="ko-KR" altLang="en-US" sz="900" smtClean="0"/>
              <a:t>통신⋅항법⋅정찰⋅정보⋅조기경보를 제공함으로써 수직적인 공간을 활용하였다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그 예로 </a:t>
            </a:r>
            <a:r>
              <a:rPr lang="en-US" altLang="ko-KR" sz="900" smtClean="0"/>
              <a:t>11</a:t>
            </a:r>
            <a:r>
              <a:rPr lang="ko-KR" altLang="en-US" sz="900" smtClean="0"/>
              <a:t>대의 </a:t>
            </a:r>
            <a:r>
              <a:rPr lang="en-US" altLang="ko-KR" sz="900" smtClean="0"/>
              <a:t>AWACS</a:t>
            </a:r>
            <a:r>
              <a:rPr lang="ko-KR" altLang="en-US" sz="900" smtClean="0"/>
              <a:t>가 </a:t>
            </a:r>
            <a:r>
              <a:rPr lang="en-US" altLang="ko-KR" sz="900" smtClean="0"/>
              <a:t>2,240</a:t>
            </a:r>
            <a:r>
              <a:rPr lang="ko-KR" altLang="en-US" sz="900" smtClean="0"/>
              <a:t>대 항공기 매일 통제하였다</a:t>
            </a:r>
            <a:r>
              <a:rPr lang="en-US" altLang="ko-KR" sz="900" smtClean="0"/>
              <a:t>.</a:t>
            </a:r>
            <a:r>
              <a:rPr lang="ko-KR" altLang="en-US" sz="900" smtClean="0"/>
              <a:t>또 다른 군사혁신은 파괴 및 살상의 탈 대량화이다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군사표적만을 정확하게 식별</a:t>
            </a:r>
            <a:r>
              <a:rPr lang="en-US" altLang="ko-KR" sz="900" smtClean="0"/>
              <a:t>, </a:t>
            </a:r>
            <a:r>
              <a:rPr lang="ko-KR" altLang="en-US" sz="900" smtClean="0"/>
              <a:t>정밀하게 명중⋅파괴할 수 있는 능력을 보유하여 제</a:t>
            </a:r>
            <a:r>
              <a:rPr lang="en-US" altLang="ko-KR" sz="900" smtClean="0"/>
              <a:t>2</a:t>
            </a:r>
            <a:r>
              <a:rPr lang="ko-KR" altLang="en-US" sz="900" smtClean="0"/>
              <a:t>차 대전에서 영국 공군에서 투하된 폭탄의 </a:t>
            </a:r>
            <a:r>
              <a:rPr lang="en-US" altLang="ko-KR" sz="900" smtClean="0"/>
              <a:t>95%</a:t>
            </a:r>
            <a:r>
              <a:rPr lang="ko-KR" altLang="en-US" sz="900" smtClean="0"/>
              <a:t>가 </a:t>
            </a:r>
            <a:r>
              <a:rPr lang="en-US" altLang="ko-KR" sz="900" smtClean="0"/>
              <a:t>3</a:t>
            </a:r>
            <a:r>
              <a:rPr lang="ko-KR" altLang="en-US" sz="900" smtClean="0"/>
              <a:t>마일 내 떨어진데 비해 걸프전에서는 </a:t>
            </a:r>
            <a:r>
              <a:rPr lang="en-US" altLang="ko-KR" sz="900" smtClean="0"/>
              <a:t>85% </a:t>
            </a:r>
            <a:r>
              <a:rPr lang="ko-KR" altLang="en-US" sz="900" smtClean="0"/>
              <a:t>이상이 반경 </a:t>
            </a:r>
            <a:r>
              <a:rPr lang="en-US" altLang="ko-KR" sz="900" smtClean="0"/>
              <a:t>10</a:t>
            </a:r>
            <a:r>
              <a:rPr lang="ko-KR" altLang="en-US" sz="900" smtClean="0"/>
              <a:t>피트 이내에 떨어져 다국적군 </a:t>
            </a:r>
            <a:r>
              <a:rPr lang="en-US" altLang="ko-KR" sz="900" smtClean="0"/>
              <a:t>138</a:t>
            </a:r>
            <a:r>
              <a:rPr lang="ko-KR" altLang="en-US" sz="900" smtClean="0"/>
              <a:t>명 희생되었으나</a:t>
            </a:r>
            <a:r>
              <a:rPr lang="en-US" altLang="ko-KR" sz="900" smtClean="0"/>
              <a:t>, </a:t>
            </a:r>
            <a:r>
              <a:rPr lang="ko-KR" altLang="en-US" sz="900" smtClean="0"/>
              <a:t>이라크는 </a:t>
            </a:r>
            <a:r>
              <a:rPr lang="en-US" altLang="ko-KR" sz="900" smtClean="0"/>
              <a:t>10</a:t>
            </a:r>
            <a:r>
              <a:rPr lang="ko-KR" altLang="en-US" sz="900" smtClean="0"/>
              <a:t>만명 희생되고 포로 </a:t>
            </a:r>
            <a:r>
              <a:rPr lang="en-US" altLang="ko-KR" sz="900" smtClean="0"/>
              <a:t>10</a:t>
            </a:r>
            <a:r>
              <a:rPr lang="ko-KR" altLang="en-US" sz="900" smtClean="0"/>
              <a:t>만명 발생</a:t>
            </a:r>
            <a:r>
              <a:rPr lang="en-US" altLang="ko-KR" sz="900" smtClean="0"/>
              <a:t>, </a:t>
            </a:r>
            <a:r>
              <a:rPr lang="ko-KR" altLang="en-US" sz="900" smtClean="0"/>
              <a:t>전차 </a:t>
            </a:r>
            <a:r>
              <a:rPr lang="en-US" altLang="ko-KR" sz="900" smtClean="0"/>
              <a:t>4,500</a:t>
            </a:r>
            <a:r>
              <a:rPr lang="ko-KR" altLang="en-US" sz="900" smtClean="0"/>
              <a:t>대가 파괴되었다</a:t>
            </a:r>
            <a:r>
              <a:rPr lang="en-US" altLang="ko-KR" sz="900" smtClean="0"/>
              <a:t>. </a:t>
            </a:r>
            <a:r>
              <a:rPr lang="ko-KR" altLang="en-US" sz="900" smtClean="0"/>
              <a:t>마지막으로 나타난 군사혁신은 소프트킬</a:t>
            </a:r>
            <a:r>
              <a:rPr lang="en-US" altLang="ko-KR" sz="900" smtClean="0"/>
              <a:t>(Soft Kill)</a:t>
            </a:r>
            <a:r>
              <a:rPr lang="ko-KR" altLang="en-US" sz="900" smtClean="0"/>
              <a:t>이 하드 킬</a:t>
            </a:r>
            <a:r>
              <a:rPr lang="en-US" altLang="ko-KR" sz="900" smtClean="0"/>
              <a:t>(Hard Kill)</a:t>
            </a:r>
            <a:r>
              <a:rPr lang="ko-KR" altLang="en-US" sz="900" smtClean="0"/>
              <a:t>전력 못지않게 위력을 발휘한 것이다</a:t>
            </a:r>
            <a:r>
              <a:rPr lang="en-US" altLang="ko-KR" sz="900" smtClean="0"/>
              <a:t>. Soft Kill</a:t>
            </a:r>
            <a:r>
              <a:rPr lang="ko-KR" altLang="en-US" sz="900" smtClean="0"/>
              <a:t>은 컴퓨터</a:t>
            </a:r>
            <a:r>
              <a:rPr lang="en-US" altLang="ko-KR" sz="900" smtClean="0"/>
              <a:t>, </a:t>
            </a:r>
            <a:r>
              <a:rPr lang="ko-KR" altLang="en-US" sz="900" smtClean="0"/>
              <a:t>정보체계 등이며</a:t>
            </a:r>
            <a:r>
              <a:rPr lang="en-US" altLang="ko-KR" sz="900" smtClean="0"/>
              <a:t>, Hard Kill</a:t>
            </a:r>
            <a:r>
              <a:rPr lang="ko-KR" altLang="en-US" sz="900" smtClean="0"/>
              <a:t>은 장비</a:t>
            </a:r>
            <a:r>
              <a:rPr lang="en-US" altLang="ko-KR" sz="900" smtClean="0"/>
              <a:t>, </a:t>
            </a:r>
            <a:r>
              <a:rPr lang="ko-KR" altLang="en-US" sz="900" smtClean="0"/>
              <a:t>탄약 위주 무장을 말한다</a:t>
            </a:r>
            <a:r>
              <a:rPr lang="en-US" altLang="ko-KR" sz="900" smtClean="0"/>
              <a:t>. </a:t>
            </a:r>
            <a:r>
              <a:rPr lang="ko-KR" altLang="en-US" sz="900" smtClean="0"/>
              <a:t>다국적군은 정보⋅지식기반의 연성적 전력 무장한데 반해 이라크군은 무기⋅장비위주이 경성적 전력 무장하였다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결국 전투기 </a:t>
            </a:r>
            <a:r>
              <a:rPr lang="en-US" altLang="ko-KR" sz="900" smtClean="0"/>
              <a:t>/ </a:t>
            </a:r>
            <a:r>
              <a:rPr lang="ko-KR" altLang="en-US" sz="900" smtClean="0"/>
              <a:t>전차 면에서 세계 </a:t>
            </a:r>
            <a:r>
              <a:rPr lang="en-US" altLang="ko-KR" sz="900" smtClean="0"/>
              <a:t>4</a:t>
            </a:r>
            <a:r>
              <a:rPr lang="ko-KR" altLang="en-US" sz="900" smtClean="0"/>
              <a:t>위의 전투력을 보유하고 있는 이라크군을 미군의 </a:t>
            </a:r>
            <a:r>
              <a:rPr lang="en-US" altLang="ko-KR" sz="900" smtClean="0"/>
              <a:t>Soft </a:t>
            </a:r>
            <a:r>
              <a:rPr lang="ko-KR" altLang="en-US" sz="900" smtClean="0"/>
              <a:t>지식으로 상대방의 급소 마비 무력화하여 전쟁을 승리로 이끌었다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걸프전은 여러 군사혁신의 모습으로 미래전 양상과 군사혁신 가능성이 예고된 전쟁이라 평가할 수 있다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인공위성의 센서체계</a:t>
            </a:r>
            <a:r>
              <a:rPr lang="en-US" altLang="ko-KR" sz="900" smtClean="0"/>
              <a:t>, JSTARS, AWACS, UAV</a:t>
            </a:r>
            <a:r>
              <a:rPr lang="ko-KR" altLang="en-US" sz="900" smtClean="0"/>
              <a:t>등 활용하여 걸프전에서 </a:t>
            </a:r>
            <a:r>
              <a:rPr lang="en-US" altLang="ko-KR" sz="900" smtClean="0"/>
              <a:t>15% </a:t>
            </a:r>
            <a:r>
              <a:rPr lang="ko-KR" altLang="en-US" sz="900" smtClean="0"/>
              <a:t>표적 탐지가 가능하던 것이 </a:t>
            </a:r>
            <a:r>
              <a:rPr lang="en-US" altLang="ko-KR" sz="900" smtClean="0"/>
              <a:t>05</a:t>
            </a:r>
            <a:r>
              <a:rPr lang="ko-KR" altLang="en-US" sz="900" smtClean="0"/>
              <a:t>년에는 </a:t>
            </a:r>
            <a:r>
              <a:rPr lang="en-US" altLang="ko-KR" sz="900" smtClean="0"/>
              <a:t>90%, 10</a:t>
            </a:r>
            <a:r>
              <a:rPr lang="ko-KR" altLang="en-US" sz="900" smtClean="0"/>
              <a:t>년에는 전장 전천후 가시화 가능해 질것이며</a:t>
            </a:r>
            <a:r>
              <a:rPr lang="en-US" altLang="ko-KR" sz="900" smtClean="0"/>
              <a:t>, </a:t>
            </a:r>
            <a:r>
              <a:rPr lang="ko-KR" altLang="en-US" sz="900" smtClean="0"/>
              <a:t>지리적으로 분산되어 있는 제반 전투요소들을 네트워크로 연결 결합시켜 전장 정보를 공유한 가운데 새로운 전투력을 창출⋅운용될 것이다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이는 병력이나 부대의 집중 없이 전력의 효과를 집중하여 다수의 상이한 표적에 대해 동시적으로 교전이 가능해 질 것이다</a:t>
            </a:r>
            <a:r>
              <a:rPr lang="en-US" altLang="ko-KR" sz="900" smtClean="0"/>
              <a:t>.</a:t>
            </a:r>
          </a:p>
          <a:p>
            <a:pPr eaLnBrk="1" hangingPunct="1"/>
            <a:endParaRPr lang="en-US" altLang="ko-KR" sz="900" smtClean="0"/>
          </a:p>
          <a:p>
            <a:pPr eaLnBrk="1" hangingPunct="1"/>
            <a:r>
              <a:rPr lang="en-US" altLang="ko-KR" sz="900" smtClean="0"/>
              <a:t>JSTARS : joint surveillance and target attack rader system </a:t>
            </a:r>
            <a:r>
              <a:rPr lang="ko-KR" altLang="en-US" sz="900" smtClean="0"/>
              <a:t>통합 감시 및 표적공격 레이더 체계</a:t>
            </a:r>
          </a:p>
          <a:p>
            <a:pPr eaLnBrk="1" hangingPunct="1"/>
            <a:r>
              <a:rPr lang="en-US" altLang="ko-KR" sz="900" smtClean="0"/>
              <a:t>AWACS : </a:t>
            </a:r>
            <a:r>
              <a:rPr lang="ko-KR" altLang="en-US" sz="900" smtClean="0"/>
              <a:t>공중조기경보 통제기</a:t>
            </a:r>
          </a:p>
          <a:p>
            <a:pPr eaLnBrk="1" hangingPunct="1"/>
            <a:r>
              <a:rPr lang="en-US" altLang="ko-KR" sz="900" smtClean="0"/>
              <a:t>UAV :</a:t>
            </a:r>
            <a:r>
              <a:rPr lang="ko-KR" altLang="en-US" sz="900" smtClean="0"/>
              <a:t>무인항공기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z="1600" smtClean="0"/>
              <a:t>과거의 무기체계에 사거리와 정밀도를 제공하여 특정지역 이동할 수 있는 플랫폼 무기체계와 정보능력 및 탑재장비의 중요성이 대두됨</a:t>
            </a:r>
            <a:r>
              <a:rPr lang="en-US" altLang="ko-KR" sz="1600" smtClean="0"/>
              <a:t>. </a:t>
            </a:r>
            <a:r>
              <a:rPr lang="ko-KR" altLang="en-US" sz="1600" smtClean="0"/>
              <a:t>이는 비록 </a:t>
            </a:r>
            <a:r>
              <a:rPr lang="en-US" altLang="ko-KR" sz="1600" smtClean="0"/>
              <a:t>20</a:t>
            </a:r>
            <a:r>
              <a:rPr lang="ko-KR" altLang="en-US" sz="1600" smtClean="0"/>
              <a:t>년 경과 항공기에 최신 장사정 미사일 탑재와 공중조기 경보 통제기의 전장정보 실시간 전송이 열악한 탑재장비의 전력발휘 </a:t>
            </a:r>
            <a:r>
              <a:rPr lang="en-US" altLang="ko-KR" sz="1600" smtClean="0"/>
              <a:t>10</a:t>
            </a:r>
            <a:r>
              <a:rPr lang="ko-KR" altLang="en-US" sz="1600" smtClean="0"/>
              <a:t>년 경과 항공기에 비해 유리하다는 것이다</a:t>
            </a:r>
            <a:r>
              <a:rPr lang="en-US" altLang="ko-KR" sz="1600" smtClean="0"/>
              <a:t>. </a:t>
            </a:r>
            <a:r>
              <a:rPr lang="ko-KR" altLang="en-US" sz="1600" smtClean="0"/>
              <a:t>정밀성의 혁명은 </a:t>
            </a:r>
            <a:r>
              <a:rPr lang="en-US" altLang="ko-KR" sz="1600" smtClean="0"/>
              <a:t>2</a:t>
            </a:r>
            <a:r>
              <a:rPr lang="ko-KR" altLang="en-US" sz="1600" smtClean="0"/>
              <a:t>차 세계대전 당시 </a:t>
            </a:r>
            <a:r>
              <a:rPr lang="en-US" altLang="ko-KR" sz="1600" smtClean="0"/>
              <a:t>3</a:t>
            </a:r>
            <a:r>
              <a:rPr lang="ko-KR" altLang="en-US" sz="1600" smtClean="0"/>
              <a:t>마일이던 공산오차를 걸프전에서는 </a:t>
            </a:r>
            <a:r>
              <a:rPr lang="en-US" altLang="ko-KR" sz="1600" smtClean="0"/>
              <a:t>10</a:t>
            </a:r>
            <a:r>
              <a:rPr lang="ko-KR" altLang="en-US" sz="1600" smtClean="0"/>
              <a:t>피트로 미래에는 제로화가 실현될 것으로 본다</a:t>
            </a:r>
            <a:r>
              <a:rPr lang="en-US" altLang="ko-KR" sz="1600" smtClean="0"/>
              <a:t>. </a:t>
            </a:r>
            <a:r>
              <a:rPr lang="ko-KR" altLang="en-US" sz="1600" smtClean="0"/>
              <a:t>이는 순항미사일로 </a:t>
            </a:r>
            <a:r>
              <a:rPr lang="en-US" altLang="ko-KR" sz="1600" smtClean="0"/>
              <a:t>1,500~2,000km </a:t>
            </a:r>
            <a:r>
              <a:rPr lang="ko-KR" altLang="en-US" sz="1600" smtClean="0"/>
              <a:t>떨어진 지역의 목표물을 정확하게 명중 파괴할 수 있다는 말이다</a:t>
            </a:r>
            <a:r>
              <a:rPr lang="en-US" altLang="ko-KR" sz="1600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906963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z="1600" smtClean="0"/>
              <a:t>전장공간은 지상에서 해상</a:t>
            </a:r>
            <a:r>
              <a:rPr lang="en-US" altLang="ko-KR" sz="1600" smtClean="0"/>
              <a:t>, </a:t>
            </a:r>
            <a:r>
              <a:rPr lang="ko-KR" altLang="en-US" sz="1600" smtClean="0"/>
              <a:t>공중</a:t>
            </a:r>
            <a:r>
              <a:rPr lang="en-US" altLang="ko-KR" sz="1600" smtClean="0"/>
              <a:t>, </a:t>
            </a:r>
            <a:r>
              <a:rPr lang="ko-KR" altLang="en-US" sz="1600" smtClean="0"/>
              <a:t>우주</a:t>
            </a:r>
            <a:r>
              <a:rPr lang="en-US" altLang="ko-KR" sz="1600" smtClean="0"/>
              <a:t>(</a:t>
            </a:r>
            <a:r>
              <a:rPr lang="ko-KR" altLang="en-US" sz="1600" smtClean="0"/>
              <a:t>수직체계</a:t>
            </a:r>
            <a:r>
              <a:rPr lang="en-US" altLang="ko-KR" sz="1600" smtClean="0"/>
              <a:t>) </a:t>
            </a:r>
            <a:r>
              <a:rPr lang="ko-KR" altLang="en-US" sz="1600" smtClean="0"/>
              <a:t>공간으로 확장되고 정보통신체계의 공간은 물리적공간 뿐 아니라 사이버 공간으로까지 확장됨에 따라 감시체계와 타격체계가 결합되어 새로운 차원의 전력 운용과 조직편성이 요구될 것이다</a:t>
            </a:r>
            <a:r>
              <a:rPr lang="en-US" altLang="ko-KR" sz="1600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 b="74677"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43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lum bright="10000" contrast="-10000"/>
          </a:blip>
          <a:srcRect t="22168" b="44351"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838200"/>
            <a:ext cx="9144000" cy="187325"/>
            <a:chOff x="0" y="456"/>
            <a:chExt cx="5760" cy="139"/>
          </a:xfrm>
        </p:grpSpPr>
        <p:sp>
          <p:nvSpPr>
            <p:cNvPr id="1034246" name="Rectangle 6"/>
            <p:cNvSpPr>
              <a:spLocks noChangeArrowheads="1"/>
            </p:cNvSpPr>
            <p:nvPr userDrawn="1"/>
          </p:nvSpPr>
          <p:spPr bwMode="auto">
            <a:xfrm flipV="1">
              <a:off x="0" y="456"/>
              <a:ext cx="5760" cy="107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2055" name="Picture 7" descr="녹색5"/>
            <p:cNvPicPr>
              <a:picLocks noChangeAspect="1" noChangeArrowheads="1"/>
            </p:cNvPicPr>
            <p:nvPr userDrawn="1"/>
          </p:nvPicPr>
          <p:blipFill>
            <a:blip r:embed="rId15" cstate="print">
              <a:grayscl/>
            </a:blip>
            <a:srcRect l="4964" r="4964"/>
            <a:stretch>
              <a:fillRect/>
            </a:stretch>
          </p:blipFill>
          <p:spPr bwMode="auto">
            <a:xfrm flipV="1">
              <a:off x="0" y="504"/>
              <a:ext cx="576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그림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016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 l="13019" r="57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GKR2dQ1W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d4fFTxj1Y" TargetMode="External"/><Relationship Id="rId2" Type="http://schemas.openxmlformats.org/officeDocument/2006/relationships/hyperlink" Target="https://www.youtube.com/watch?v=Gcd4fFTxj1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98"/>
          <p:cNvPicPr>
            <a:picLocks noChangeAspect="1" noChangeArrowheads="1"/>
          </p:cNvPicPr>
          <p:nvPr/>
        </p:nvPicPr>
        <p:blipFill>
          <a:blip r:embed="rId3" cstate="print"/>
          <a:srcRect l="20198" t="19380" r="19011" b="15128"/>
          <a:stretch>
            <a:fillRect/>
          </a:stretch>
        </p:blipFill>
        <p:spPr bwMode="auto">
          <a:xfrm>
            <a:off x="0" y="-31750"/>
            <a:ext cx="9153525" cy="688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29155" name="Rectangle 4099"/>
          <p:cNvSpPr>
            <a:spLocks noChangeArrowheads="1"/>
          </p:cNvSpPr>
          <p:nvPr/>
        </p:nvSpPr>
        <p:spPr bwMode="auto">
          <a:xfrm>
            <a:off x="1358900" y="2757735"/>
            <a:ext cx="64135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dist">
              <a:defRPr/>
            </a:pPr>
            <a:r>
              <a:rPr lang="ko-KR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무기체계론</a:t>
            </a:r>
            <a:endParaRPr lang="en-US" altLang="ko-KR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dist">
              <a:defRPr/>
            </a:pPr>
            <a:r>
              <a:rPr lang="en-US" altLang="ko-K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ko-KR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주차</a:t>
            </a:r>
            <a:endParaRPr lang="ko-KR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절 전쟁의 본질 및 양상변화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11560" y="1601617"/>
            <a:ext cx="8208963" cy="4419671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7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인류의 역사 </a:t>
            </a:r>
            <a:r>
              <a:rPr lang="en-US" altLang="ko-KR" sz="2400" dirty="0">
                <a:solidFill>
                  <a:srgbClr val="0000CC"/>
                </a:solidFill>
              </a:rPr>
              <a:t>= </a:t>
            </a:r>
            <a:r>
              <a:rPr lang="ko-KR" altLang="en-US" sz="2400" dirty="0">
                <a:solidFill>
                  <a:srgbClr val="0000CC"/>
                </a:solidFill>
              </a:rPr>
              <a:t>전쟁의 역사</a:t>
            </a:r>
          </a:p>
          <a:p>
            <a:pPr marL="304800" indent="-304800" algn="l">
              <a:lnSpc>
                <a:spcPct val="23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전쟁이란</a:t>
            </a:r>
            <a:r>
              <a:rPr lang="en-US" altLang="ko-KR" sz="2400" dirty="0">
                <a:solidFill>
                  <a:srgbClr val="0000CC"/>
                </a:solidFill>
              </a:rPr>
              <a:t>?</a:t>
            </a:r>
          </a:p>
          <a:p>
            <a:pPr marL="762000" lvl="1" indent="-3048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ko-KR" altLang="en-US" sz="2200" dirty="0"/>
              <a:t>군사력을 이용한 다양한 정치적 목적 달성 행위</a:t>
            </a:r>
          </a:p>
          <a:p>
            <a:pPr marL="762000" lvl="1" indent="-3048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ko-KR" altLang="en-US" sz="2200" dirty="0"/>
              <a:t>군사력을 이용한 결과 생기는 다양한 국가간의 대립상태</a:t>
            </a:r>
          </a:p>
          <a:p>
            <a:pPr marL="304800" indent="-304800" algn="l">
              <a:lnSpc>
                <a:spcPct val="23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근대 이후의 전쟁 ⇒ 총력전의 양상</a:t>
            </a:r>
          </a:p>
          <a:p>
            <a:pPr marL="304800" indent="-304800" algn="l">
              <a:lnSpc>
                <a:spcPct val="23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현대전은 물질적</a:t>
            </a:r>
            <a:r>
              <a:rPr lang="en-US" altLang="ko-KR" sz="2400" dirty="0">
                <a:solidFill>
                  <a:srgbClr val="0000CC"/>
                </a:solidFill>
              </a:rPr>
              <a:t>, </a:t>
            </a:r>
            <a:r>
              <a:rPr lang="ko-KR" altLang="en-US" sz="2400" dirty="0">
                <a:solidFill>
                  <a:srgbClr val="0000CC"/>
                </a:solidFill>
              </a:rPr>
              <a:t>정신적 황폐화 </a:t>
            </a:r>
            <a:r>
              <a:rPr lang="ko-KR" altLang="en-US" sz="2400" dirty="0" smtClean="0">
                <a:solidFill>
                  <a:srgbClr val="0000CC"/>
                </a:solidFill>
              </a:rPr>
              <a:t>초래</a:t>
            </a:r>
            <a:endParaRPr lang="en-US" altLang="ko-KR" sz="2000" dirty="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032355" y="981075"/>
            <a:ext cx="278794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1. </a:t>
            </a:r>
            <a:r>
              <a:rPr lang="ko-KR" altLang="en-US" sz="2000" dirty="0" smtClean="0">
                <a:solidFill>
                  <a:srgbClr val="CC3300"/>
                </a:solidFill>
              </a:rPr>
              <a:t>전쟁의 개념 및 본질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절 전쟁의 본질 및 양상변화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32355" y="981075"/>
            <a:ext cx="278794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1. </a:t>
            </a:r>
            <a:r>
              <a:rPr lang="ko-KR" altLang="en-US" sz="2000" dirty="0" smtClean="0">
                <a:solidFill>
                  <a:srgbClr val="CC3300"/>
                </a:solidFill>
              </a:rPr>
              <a:t>전쟁의 개념 및 본질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232" y="1196975"/>
            <a:ext cx="3031600" cy="46166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dirty="0">
                <a:solidFill>
                  <a:srgbClr val="0000CC"/>
                </a:solidFill>
              </a:rPr>
              <a:t>■ 전쟁의 </a:t>
            </a:r>
            <a:r>
              <a:rPr lang="ko-KR" altLang="en-US" sz="2400" dirty="0" smtClean="0">
                <a:solidFill>
                  <a:srgbClr val="0000CC"/>
                </a:solidFill>
              </a:rPr>
              <a:t>개념</a:t>
            </a:r>
            <a:r>
              <a:rPr lang="en-US" altLang="ko-KR" sz="2400" dirty="0" smtClean="0">
                <a:solidFill>
                  <a:srgbClr val="0000CC"/>
                </a:solidFill>
              </a:rPr>
              <a:t>(</a:t>
            </a:r>
            <a:r>
              <a:rPr lang="ko-KR" altLang="en-US" sz="2400" dirty="0" smtClean="0">
                <a:solidFill>
                  <a:srgbClr val="0000CC"/>
                </a:solidFill>
              </a:rPr>
              <a:t>정의</a:t>
            </a:r>
            <a:r>
              <a:rPr lang="en-US" altLang="ko-KR" sz="2400" dirty="0" smtClean="0">
                <a:solidFill>
                  <a:srgbClr val="0000CC"/>
                </a:solidFill>
              </a:rPr>
              <a:t>)</a:t>
            </a:r>
            <a:endParaRPr lang="en-US" altLang="ko-KR" sz="2400" dirty="0">
              <a:solidFill>
                <a:srgbClr val="0000CC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49826"/>
              </p:ext>
            </p:extLst>
          </p:nvPr>
        </p:nvGraphicFramePr>
        <p:xfrm>
          <a:off x="467544" y="1999197"/>
          <a:ext cx="8496943" cy="4598155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출  처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의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국어표준대사전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국가와 국가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또는 교전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交戰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단체 사이에 무력을 사용하여 행하는</a:t>
                      </a:r>
                      <a:r>
                        <a:rPr lang="ko-KR" altLang="en-US" sz="1400" kern="0" spc="0" dirty="0">
                          <a:solidFill>
                            <a:srgbClr val="C75252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싸움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2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웹스터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사전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국가 또는 정치집단 간에 폭력이나 무력을 행사하는 상태 또는 사실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특히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둘 이상의 국가 간에 특정한 목적을 위하여 수행되는 싸움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옥스퍼드 사전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살아있는 실체들 사이에서 벌어지는 모든 적극적인 적대행위 또는 투쟁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적대적인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힘 또는 원칙 사이의 갈등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군사기본교리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합동참모본부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상호 대립하는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 이상의 국가 또는 이에 준하는 집단이 정치적 목적을 달성하기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위해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군사력을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비롯한 각종 수단을 사용하여 자기의 의지를 상대방에게 강요하는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조직적인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폭력행위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29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군사용어사전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육군본부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① 상호 대립하는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 이상의 국가 또는 이에 준하는 집단 간에 있어서 군사력을 비롯한 각종 수단을 행사하여 자기의 의지를 상대방에게 강요하려는 행위 또는 그러한 상태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② 주권을 가진 국가 간의 조직적인 무력투쟁 상태로 선전포고와 더불어 개시되고 강화조약으로 무력투쟁이 종결될 때까지의 상태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③ 국가의 생존이 달려 있는 국가목표를 달성하기 위한 전역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(campaigns)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절 전쟁의 본질 및 양상변화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32355" y="981075"/>
            <a:ext cx="278794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1. </a:t>
            </a:r>
            <a:r>
              <a:rPr lang="ko-KR" altLang="en-US" sz="2000" dirty="0" smtClean="0">
                <a:solidFill>
                  <a:srgbClr val="CC3300"/>
                </a:solidFill>
              </a:rPr>
              <a:t>전쟁의 개념 및 본질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232" y="1340991"/>
            <a:ext cx="3031600" cy="46166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dirty="0">
                <a:solidFill>
                  <a:srgbClr val="0000CC"/>
                </a:solidFill>
              </a:rPr>
              <a:t>■ 전쟁의 </a:t>
            </a:r>
            <a:r>
              <a:rPr lang="ko-KR" altLang="en-US" sz="2400" dirty="0" smtClean="0">
                <a:solidFill>
                  <a:srgbClr val="0000CC"/>
                </a:solidFill>
              </a:rPr>
              <a:t>개념</a:t>
            </a:r>
            <a:r>
              <a:rPr lang="en-US" altLang="ko-KR" sz="2400" dirty="0" smtClean="0">
                <a:solidFill>
                  <a:srgbClr val="0000CC"/>
                </a:solidFill>
              </a:rPr>
              <a:t>(</a:t>
            </a:r>
            <a:r>
              <a:rPr lang="ko-KR" altLang="en-US" sz="2400" dirty="0" smtClean="0">
                <a:solidFill>
                  <a:srgbClr val="0000CC"/>
                </a:solidFill>
              </a:rPr>
              <a:t>정의</a:t>
            </a:r>
            <a:r>
              <a:rPr lang="en-US" altLang="ko-KR" sz="2400" dirty="0" smtClean="0">
                <a:solidFill>
                  <a:srgbClr val="0000CC"/>
                </a:solidFill>
              </a:rPr>
              <a:t>)</a:t>
            </a:r>
            <a:endParaRPr lang="en-US" altLang="ko-KR" sz="2400" dirty="0">
              <a:solidFill>
                <a:srgbClr val="0000CC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74068"/>
              </p:ext>
            </p:extLst>
          </p:nvPr>
        </p:nvGraphicFramePr>
        <p:xfrm>
          <a:off x="539552" y="1999382"/>
          <a:ext cx="8496943" cy="4093914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6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출  처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의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몽고메리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경쟁관계에 있는 정치집단간의 장기적 무력 충돌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퀸시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라이트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정치집단이나 주권국가간 정치적 갈등을 각기 상당한 규모의 군대를 동원하여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해결하는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극단적인 군사적 대결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클라우제비츠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나의 의지를 실현하기 위하여 적에게 굴복을 강요하는 폭력행위”라고 하였으며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동시에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“다른 수단에 의한 정치의 연속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손자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국가적 대사이며 국민의 생사와 나라의 존망이 달린 것으로 깊이 연구하고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신중히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고려하지 않으면 안 되는 것</a:t>
                      </a:r>
                    </a:p>
                  </a:txBody>
                  <a:tcPr marL="44879" marR="44879" marT="12408" marB="124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8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8113" y="1316038"/>
            <a:ext cx="5441950" cy="4572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전쟁의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본질</a:t>
            </a:r>
            <a:r>
              <a:rPr lang="en-US" altLang="ko-KR" sz="2400" dirty="0" smtClean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2400" u="sng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클라우제비츠</a:t>
            </a:r>
            <a:r>
              <a:rPr lang="ko-KR" altLang="en-US" sz="24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의 견해</a:t>
            </a:r>
            <a:r>
              <a:rPr lang="en-US" altLang="ko-KR" sz="24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776197" name="Text Box 5"/>
          <p:cNvSpPr txBox="1">
            <a:spLocks noChangeArrowheads="1"/>
          </p:cNvSpPr>
          <p:nvPr/>
        </p:nvSpPr>
        <p:spPr bwMode="auto">
          <a:xfrm>
            <a:off x="468313" y="1946275"/>
            <a:ext cx="8675687" cy="2713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ko-KR" altLang="en-US" sz="2000" dirty="0"/>
              <a:t> 적에 대하여 자기의지를 실현시키기 위한 </a:t>
            </a:r>
            <a:r>
              <a:rPr lang="ko-KR" altLang="en-US" sz="2000" dirty="0" smtClean="0"/>
              <a:t>폭력행위이다</a:t>
            </a:r>
            <a:endParaRPr lang="ko-KR" altLang="en-US" sz="2000" dirty="0"/>
          </a:p>
          <a:p>
            <a:pPr algn="l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ko-KR" altLang="en-US" sz="2000" dirty="0"/>
              <a:t> 전쟁의 기본적인 요소는 두 사람 사이의 결투와 같다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ko-KR" altLang="en-US" sz="2000" dirty="0"/>
              <a:t> 전쟁의 의견이 다른 개인간의 전투를 확대시킨 것에 불과하다</a:t>
            </a:r>
            <a:r>
              <a:rPr lang="en-US" altLang="ko-KR" sz="2000" dirty="0"/>
              <a:t>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sz="2000" b="1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※</a:t>
            </a:r>
            <a:r>
              <a:rPr lang="ko-KR" altLang="en-US" sz="2000" b="1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전쟁은 </a:t>
            </a:r>
            <a:r>
              <a:rPr lang="ko-KR" altLang="en-US" sz="2000" b="1" dirty="0" smtClean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상호 </a:t>
            </a:r>
            <a:r>
              <a:rPr lang="ko-KR" altLang="en-US" sz="2000" b="1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대립하는 </a:t>
            </a:r>
            <a:r>
              <a:rPr lang="en-US" altLang="ko-KR" sz="2000" b="1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ko-KR" altLang="en-US" sz="2000" b="1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개 이상의 국가 또는 이에 준하는 집단이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ko-KR" altLang="en-US" sz="2000" b="1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   정치적 목적을 달성하기 위해서 자신의 의지를 상대방에게 강요하는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ko-KR" altLang="en-US" sz="2000" b="1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   조직적인 폭력행위이다</a:t>
            </a:r>
            <a:r>
              <a:rPr lang="en-US" altLang="ko-KR" sz="2000" dirty="0">
                <a:solidFill>
                  <a:srgbClr val="CC3300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46509" y="1650286"/>
            <a:ext cx="5573963" cy="338554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HY견명조" pitchFamily="18" charset="-127"/>
                <a:ea typeface="HY견명조" pitchFamily="18" charset="-127"/>
              </a:rPr>
              <a:t>* 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독일의 </a:t>
            </a:r>
            <a:r>
              <a:rPr lang="ko-KR" altLang="en-US" dirty="0" err="1">
                <a:latin typeface="HY견명조" pitchFamily="18" charset="-127"/>
                <a:ea typeface="HY견명조" pitchFamily="18" charset="-127"/>
              </a:rPr>
              <a:t>군인ㆍ군사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 평론가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프로이센 육군의 건설 공로자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6050" y="4868863"/>
            <a:ext cx="5949950" cy="4572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전쟁의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본질</a:t>
            </a:r>
            <a:r>
              <a:rPr lang="en-US" altLang="ko-KR" sz="2400" dirty="0" smtClean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24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최근 학자들의 주장 종합</a:t>
            </a:r>
            <a:r>
              <a:rPr lang="en-US" altLang="ko-KR" sz="2400" dirty="0">
                <a:solidFill>
                  <a:srgbClr val="0000CC"/>
                </a:solidFill>
                <a:latin typeface="HY견명조" pitchFamily="18" charset="-127"/>
                <a:ea typeface="HY견명조" pitchFamily="18" charset="-127"/>
              </a:rPr>
              <a:t>)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557213" y="5300663"/>
            <a:ext cx="82629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/>
              <a:t>전쟁은 정치적 목적을 달성하기 위한 수단이다</a:t>
            </a:r>
            <a:r>
              <a:rPr lang="en-US" altLang="ko-KR" sz="2000"/>
              <a:t>.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/>
              <a:t>전쟁은 본질적으로 폭력을 수반하여 불확실성으로 특징된다</a:t>
            </a:r>
            <a:r>
              <a:rPr lang="en-US" altLang="ko-KR" sz="2000"/>
              <a:t>.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/>
              <a:t>전쟁은 사람에 의해 수행되므로 리더십이 결정적인 영향을 미친다</a:t>
            </a:r>
            <a:r>
              <a:rPr lang="en-US" altLang="ko-KR" sz="2000"/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32355" y="981075"/>
            <a:ext cx="278794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1. </a:t>
            </a:r>
            <a:r>
              <a:rPr lang="ko-KR" altLang="en-US" sz="2000" dirty="0" smtClean="0">
                <a:solidFill>
                  <a:srgbClr val="CC3300"/>
                </a:solidFill>
              </a:rPr>
              <a:t>전쟁의 개념 및 본질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64" name="Group 300"/>
          <p:cNvGraphicFramePr>
            <a:graphicFrameLocks noGrp="1"/>
          </p:cNvGraphicFramePr>
          <p:nvPr>
            <p:ph idx="4294967295"/>
          </p:nvPr>
        </p:nvGraphicFramePr>
        <p:xfrm>
          <a:off x="468312" y="1628800"/>
          <a:ext cx="8424167" cy="5040560"/>
        </p:xfrm>
        <a:graphic>
          <a:graphicData uri="http://schemas.openxmlformats.org/drawingml/2006/table">
            <a:tbl>
              <a:tblPr/>
              <a:tblGrid>
                <a:gridCol w="162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2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구      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주    요    전   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쟁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    양    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9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원 시 시 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동물전쟁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적자생존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진화론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) /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모방과 발명의 시대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고 대 시 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전투대형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(phalanx, legion),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보병 중심의 전투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중 세 시 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기병의 시대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봉건제도와 종교 전쟁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전법의 암흑시대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9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근 세 시 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화약혁명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의 시대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소총과 화포 그리고 절대왕정의 등장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근 대 시 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나폴레옹의 시대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국민전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섬멸전의 시대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238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산 업 시 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대량생산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대량파괴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기계화 전쟁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총력전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</a:p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   1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차 세계대전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총력전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소모전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)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2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차 세계대전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기동전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항공모함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전략폭격 등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9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핵전쟁 시대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핵무기 전쟁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+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재래식 전쟁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9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탈냉전 시대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․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비정규전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비선형전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양중고딕"/>
                        </a:rPr>
                        <a:t>전쟁의 무인화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26" name="Text Box 302"/>
          <p:cNvSpPr txBox="1">
            <a:spLocks noChangeArrowheads="1"/>
          </p:cNvSpPr>
          <p:nvPr/>
        </p:nvSpPr>
        <p:spPr bwMode="auto">
          <a:xfrm>
            <a:off x="323850" y="1125538"/>
            <a:ext cx="2927350" cy="4572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dirty="0">
                <a:solidFill>
                  <a:srgbClr val="0000CC"/>
                </a:solidFill>
              </a:rPr>
              <a:t>■ 시대별 전쟁 양상</a:t>
            </a:r>
            <a:endParaRPr lang="en-US" altLang="ko-KR" sz="2400" dirty="0">
              <a:solidFill>
                <a:srgbClr val="0000CC"/>
              </a:solidFill>
            </a:endParaRPr>
          </a:p>
        </p:txBody>
      </p:sp>
      <p:sp>
        <p:nvSpPr>
          <p:cNvPr id="8228" name="Text Box 304"/>
          <p:cNvSpPr txBox="1">
            <a:spLocks noChangeArrowheads="1"/>
          </p:cNvSpPr>
          <p:nvPr/>
        </p:nvSpPr>
        <p:spPr bwMode="auto">
          <a:xfrm>
            <a:off x="5775873" y="981075"/>
            <a:ext cx="3300905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2</a:t>
            </a:r>
            <a:r>
              <a:rPr lang="en-US" altLang="ko-KR" sz="2000" dirty="0" smtClean="0">
                <a:solidFill>
                  <a:srgbClr val="CC3300"/>
                </a:solidFill>
              </a:rPr>
              <a:t>. </a:t>
            </a:r>
            <a:r>
              <a:rPr lang="ko-KR" altLang="en-US" sz="2000" dirty="0">
                <a:solidFill>
                  <a:srgbClr val="CC3300"/>
                </a:solidFill>
              </a:rPr>
              <a:t>시대별 전쟁 양상의 변화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059832" y="1250328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☞ </a:t>
            </a:r>
            <a:r>
              <a:rPr lang="en-US" altLang="ko-KR" sz="1400" dirty="0" smtClean="0">
                <a:solidFill>
                  <a:srgbClr val="FF0000"/>
                </a:solidFill>
                <a:hlinkClick r:id="rId2"/>
              </a:rPr>
              <a:t>5</a:t>
            </a:r>
            <a:r>
              <a:rPr lang="ko-KR" altLang="en-US" sz="1400" dirty="0" smtClean="0">
                <a:solidFill>
                  <a:srgbClr val="FF0000"/>
                </a:solidFill>
                <a:hlinkClick r:id="rId2"/>
              </a:rPr>
              <a:t>분으로 체험하는 </a:t>
            </a:r>
            <a:r>
              <a:rPr lang="ko-KR" altLang="en-US" sz="1400" dirty="0" smtClean="0">
                <a:solidFill>
                  <a:srgbClr val="FF0000"/>
                </a:solidFill>
              </a:rPr>
              <a:t>인류의 모든 전쟁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4"/>
          <p:cNvSpPr txBox="1">
            <a:spLocks noChangeArrowheads="1"/>
          </p:cNvSpPr>
          <p:nvPr/>
        </p:nvSpPr>
        <p:spPr bwMode="auto">
          <a:xfrm>
            <a:off x="323850" y="1316038"/>
            <a:ext cx="4248150" cy="4572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원시</a:t>
            </a:r>
            <a:r>
              <a:rPr lang="en-US" altLang="ko-KR" sz="2400" b="1" dirty="0">
                <a:solidFill>
                  <a:srgbClr val="0000CC"/>
                </a:solidFill>
                <a:latin typeface="Arial" pitchFamily="34" charset="0"/>
              </a:rPr>
              <a:t>·</a:t>
            </a:r>
            <a:r>
              <a:rPr lang="ko-KR" altLang="en-US" sz="2400" b="1" dirty="0">
                <a:solidFill>
                  <a:srgbClr val="0000CC"/>
                </a:solidFill>
              </a:rPr>
              <a:t>고대</a:t>
            </a:r>
            <a:r>
              <a:rPr lang="en-US" altLang="ko-KR" sz="2400" b="1" dirty="0">
                <a:solidFill>
                  <a:srgbClr val="0000CC"/>
                </a:solidFill>
                <a:latin typeface="Arial" pitchFamily="34" charset="0"/>
              </a:rPr>
              <a:t>·</a:t>
            </a:r>
            <a:r>
              <a:rPr lang="ko-KR" altLang="en-US" sz="2400" b="1" dirty="0">
                <a:solidFill>
                  <a:srgbClr val="0000CC"/>
                </a:solidFill>
              </a:rPr>
              <a:t>중세시대의 전쟁</a:t>
            </a:r>
            <a:endParaRPr lang="en-US" altLang="ko-KR" sz="2400" b="1" dirty="0">
              <a:solidFill>
                <a:srgbClr val="0000CC"/>
              </a:solidFill>
            </a:endParaRPr>
          </a:p>
        </p:txBody>
      </p:sp>
      <p:sp>
        <p:nvSpPr>
          <p:cNvPr id="9221" name="Text Box 43"/>
          <p:cNvSpPr txBox="1">
            <a:spLocks noChangeArrowheads="1"/>
          </p:cNvSpPr>
          <p:nvPr/>
        </p:nvSpPr>
        <p:spPr bwMode="auto">
          <a:xfrm>
            <a:off x="395536" y="5192713"/>
            <a:ext cx="8524627" cy="121308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ko-KR" altLang="en-US" sz="2000" dirty="0"/>
              <a:t> 고대전투 </a:t>
            </a:r>
            <a:r>
              <a:rPr lang="en-US" altLang="ko-KR" sz="2000" dirty="0"/>
              <a:t>: </a:t>
            </a:r>
            <a:r>
              <a:rPr lang="ko-KR" altLang="en-US" sz="2000" dirty="0"/>
              <a:t>전투대형에 의존</a:t>
            </a:r>
            <a:r>
              <a:rPr lang="en-US" altLang="ko-KR" sz="2000" dirty="0"/>
              <a:t>, </a:t>
            </a:r>
            <a:r>
              <a:rPr lang="ko-KR" altLang="en-US" sz="2000" dirty="0"/>
              <a:t>충격력이 중요</a:t>
            </a:r>
            <a:r>
              <a:rPr lang="en-US" altLang="ko-KR" sz="2000" dirty="0"/>
              <a:t>, </a:t>
            </a:r>
            <a:r>
              <a:rPr lang="ko-KR" altLang="en-US" sz="2000" dirty="0"/>
              <a:t>병력 수에 의한 승패 좌우</a:t>
            </a:r>
          </a:p>
          <a:p>
            <a:pPr algn="l">
              <a:lnSpc>
                <a:spcPct val="160000"/>
              </a:lnSpc>
              <a:buFont typeface="Wingdings" pitchFamily="2" charset="2"/>
              <a:buChar char="v"/>
            </a:pPr>
            <a:r>
              <a:rPr lang="ko-KR" altLang="en-US" sz="2000" dirty="0"/>
              <a:t> 중세전투 </a:t>
            </a:r>
            <a:r>
              <a:rPr lang="en-US" altLang="ko-KR" sz="2000" dirty="0"/>
              <a:t>: </a:t>
            </a:r>
            <a:r>
              <a:rPr lang="ko-KR" altLang="en-US" sz="2000" dirty="0"/>
              <a:t>기병시대</a:t>
            </a:r>
            <a:r>
              <a:rPr lang="en-US" altLang="ko-KR" sz="2000" dirty="0"/>
              <a:t>, </a:t>
            </a:r>
            <a:r>
              <a:rPr lang="ko-KR" altLang="en-US" sz="2000" dirty="0"/>
              <a:t>전법의 암흑시대</a:t>
            </a:r>
          </a:p>
          <a:p>
            <a:pPr algn="l">
              <a:lnSpc>
                <a:spcPct val="120000"/>
              </a:lnSpc>
            </a:pPr>
            <a:r>
              <a:rPr lang="ko-KR" altLang="en-US" sz="2000" dirty="0"/>
              <a:t>                  </a:t>
            </a:r>
            <a:r>
              <a:rPr lang="ko-KR" altLang="en-US" sz="2000" dirty="0" err="1"/>
              <a:t>징기스칸의</a:t>
            </a:r>
            <a:r>
              <a:rPr lang="ko-KR" altLang="en-US" sz="2000" dirty="0"/>
              <a:t> 몽고군 ⇒ 십진법에 의한 군 편성</a:t>
            </a:r>
            <a:r>
              <a:rPr lang="en-US" altLang="ko-KR" sz="2000" dirty="0"/>
              <a:t>, </a:t>
            </a:r>
            <a:r>
              <a:rPr lang="ko-KR" altLang="en-US" sz="2000" dirty="0"/>
              <a:t>기동성 보유</a:t>
            </a:r>
            <a:endParaRPr lang="ko-KR" altLang="ko-KR" sz="2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16" name="Text Box 304"/>
          <p:cNvSpPr txBox="1">
            <a:spLocks noChangeArrowheads="1"/>
          </p:cNvSpPr>
          <p:nvPr/>
        </p:nvSpPr>
        <p:spPr bwMode="auto">
          <a:xfrm>
            <a:off x="5775873" y="981075"/>
            <a:ext cx="3300905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2</a:t>
            </a:r>
            <a:r>
              <a:rPr lang="en-US" altLang="ko-KR" sz="2000" dirty="0" smtClean="0">
                <a:solidFill>
                  <a:srgbClr val="CC3300"/>
                </a:solidFill>
              </a:rPr>
              <a:t>. </a:t>
            </a:r>
            <a:r>
              <a:rPr lang="ko-KR" altLang="en-US" sz="2000" dirty="0">
                <a:solidFill>
                  <a:srgbClr val="CC3300"/>
                </a:solidFill>
              </a:rPr>
              <a:t>시대별 전쟁 양상의 변화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3850" y="1316038"/>
            <a:ext cx="4248150" cy="4572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근세</a:t>
            </a:r>
            <a:r>
              <a:rPr lang="en-US" altLang="ko-KR" sz="2400" b="1" dirty="0">
                <a:solidFill>
                  <a:srgbClr val="0000CC"/>
                </a:solidFill>
                <a:latin typeface="Arial" pitchFamily="34" charset="0"/>
              </a:rPr>
              <a:t>·</a:t>
            </a:r>
            <a:r>
              <a:rPr lang="ko-KR" altLang="en-US" sz="2400" b="1" dirty="0">
                <a:solidFill>
                  <a:srgbClr val="0000CC"/>
                </a:solidFill>
              </a:rPr>
              <a:t>근대</a:t>
            </a:r>
            <a:r>
              <a:rPr lang="en-US" altLang="ko-KR" sz="2400" b="1" dirty="0">
                <a:solidFill>
                  <a:srgbClr val="0000CC"/>
                </a:solidFill>
                <a:latin typeface="Arial" pitchFamily="34" charset="0"/>
              </a:rPr>
              <a:t>·</a:t>
            </a:r>
            <a:r>
              <a:rPr lang="ko-KR" altLang="en-US" sz="2400" b="1" dirty="0">
                <a:solidFill>
                  <a:srgbClr val="0000CC"/>
                </a:solidFill>
              </a:rPr>
              <a:t>산업시대의 전쟁</a:t>
            </a:r>
            <a:endParaRPr lang="en-US" altLang="ko-KR" sz="2400" b="1" dirty="0">
              <a:solidFill>
                <a:srgbClr val="0000CC"/>
              </a:solidFill>
            </a:endParaRP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432048" y="1773238"/>
            <a:ext cx="8820472" cy="39826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buFont typeface="Wingdings" pitchFamily="2" charset="2"/>
              <a:buChar char="v"/>
            </a:pPr>
            <a:r>
              <a:rPr lang="en-US" altLang="ko-KR" sz="2000" dirty="0"/>
              <a:t> </a:t>
            </a:r>
            <a:r>
              <a:rPr lang="ko-KR" altLang="en-US" sz="2200" dirty="0">
                <a:solidFill>
                  <a:srgbClr val="0000CC"/>
                </a:solidFill>
              </a:rPr>
              <a:t>근세전투</a:t>
            </a:r>
            <a:r>
              <a:rPr lang="ko-KR" altLang="en-US" sz="2200" dirty="0"/>
              <a:t> </a:t>
            </a:r>
            <a:r>
              <a:rPr lang="en-US" altLang="ko-KR" sz="2200" dirty="0"/>
              <a:t>: </a:t>
            </a:r>
            <a:r>
              <a:rPr lang="ko-KR" altLang="en-US" sz="2200" dirty="0">
                <a:solidFill>
                  <a:srgbClr val="0000FF"/>
                </a:solidFill>
              </a:rPr>
              <a:t>화약발명</a:t>
            </a:r>
            <a:r>
              <a:rPr lang="en-US" altLang="ko-KR" sz="2200" dirty="0"/>
              <a:t>, </a:t>
            </a:r>
            <a:r>
              <a:rPr lang="ko-KR" altLang="en-US" sz="2200" dirty="0" smtClean="0"/>
              <a:t>십자군 전쟁</a:t>
            </a:r>
            <a:r>
              <a:rPr lang="en-US" altLang="ko-KR" sz="2200" dirty="0"/>
              <a:t>, </a:t>
            </a:r>
            <a:r>
              <a:rPr lang="ko-KR" altLang="en-US" sz="2200" dirty="0"/>
              <a:t>절대왕정의 등장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v"/>
            </a:pPr>
            <a:r>
              <a:rPr lang="ko-KR" altLang="en-US" sz="2200" dirty="0"/>
              <a:t> 근대전투 </a:t>
            </a:r>
            <a:r>
              <a:rPr lang="en-US" altLang="ko-KR" sz="2200" dirty="0"/>
              <a:t>: </a:t>
            </a:r>
            <a:r>
              <a:rPr lang="ko-KR" altLang="en-US" sz="2200" dirty="0"/>
              <a:t>나폴레옹 시대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국민전</a:t>
            </a:r>
            <a:r>
              <a:rPr lang="en-US" altLang="ko-KR" sz="2200" dirty="0">
                <a:latin typeface="바탕체" pitchFamily="17" charset="-127"/>
              </a:rPr>
              <a:t>·</a:t>
            </a:r>
            <a:r>
              <a:rPr lang="ko-KR" altLang="en-US" sz="2200" dirty="0"/>
              <a:t>섬멸전</a:t>
            </a:r>
            <a:r>
              <a:rPr lang="en-US" altLang="ko-KR" sz="2200" dirty="0"/>
              <a:t>, </a:t>
            </a:r>
            <a:r>
              <a:rPr lang="ko-KR" altLang="en-US" sz="2200" dirty="0"/>
              <a:t>사단</a:t>
            </a:r>
            <a:r>
              <a:rPr lang="en-US" altLang="ko-KR" sz="2200" dirty="0">
                <a:latin typeface="바탕체" pitchFamily="17" charset="-127"/>
              </a:rPr>
              <a:t>·</a:t>
            </a:r>
            <a:r>
              <a:rPr lang="ko-KR" altLang="en-US" sz="2200" dirty="0"/>
              <a:t>군단체계 도입</a:t>
            </a:r>
          </a:p>
          <a:p>
            <a:pPr algn="l">
              <a:lnSpc>
                <a:spcPct val="140000"/>
              </a:lnSpc>
            </a:pPr>
            <a:r>
              <a:rPr lang="ko-KR" altLang="en-US" sz="2200" dirty="0"/>
              <a:t>                  산개대형 도입</a:t>
            </a:r>
            <a:r>
              <a:rPr lang="en-US" altLang="ko-KR" sz="2200" dirty="0"/>
              <a:t>, </a:t>
            </a:r>
            <a:r>
              <a:rPr lang="ko-KR" altLang="en-US" sz="2200" dirty="0" smtClean="0"/>
              <a:t>야전포병체제</a:t>
            </a:r>
            <a:r>
              <a:rPr lang="en-US" altLang="ko-KR" sz="2200" dirty="0">
                <a:latin typeface="바탕체" pitchFamily="17" charset="-127"/>
              </a:rPr>
              <a:t>·</a:t>
            </a:r>
            <a:r>
              <a:rPr lang="ko-KR" altLang="en-US" sz="2200" dirty="0"/>
              <a:t>보급제도 개선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v"/>
            </a:pPr>
            <a:r>
              <a:rPr lang="ko-KR" altLang="en-US" sz="2200" dirty="0"/>
              <a:t> 산업혁명시대 </a:t>
            </a:r>
            <a:r>
              <a:rPr lang="en-US" altLang="ko-KR" sz="2200" dirty="0"/>
              <a:t>: </a:t>
            </a:r>
            <a:r>
              <a:rPr lang="ko-KR" altLang="en-US" sz="2200" dirty="0"/>
              <a:t>대량생산</a:t>
            </a:r>
            <a:r>
              <a:rPr lang="en-US" altLang="ko-KR" sz="2200" dirty="0">
                <a:latin typeface="바탕체" pitchFamily="17" charset="-127"/>
              </a:rPr>
              <a:t>·</a:t>
            </a:r>
            <a:r>
              <a:rPr lang="ko-KR" altLang="en-US" sz="2200" dirty="0"/>
              <a:t>파괴</a:t>
            </a:r>
            <a:r>
              <a:rPr lang="en-US" altLang="ko-KR" sz="2200" dirty="0"/>
              <a:t>, </a:t>
            </a:r>
            <a:r>
              <a:rPr lang="ko-KR" altLang="en-US" sz="2200" dirty="0"/>
              <a:t>대량수송체계 </a:t>
            </a:r>
            <a:r>
              <a:rPr lang="ko-KR" altLang="en-US" sz="2200" dirty="0" smtClean="0"/>
              <a:t>도입</a:t>
            </a:r>
            <a:endParaRPr lang="en-US" altLang="ko-KR" sz="2200" dirty="0" smtClean="0"/>
          </a:p>
          <a:p>
            <a:pPr lvl="1" algn="l">
              <a:lnSpc>
                <a:spcPct val="140000"/>
              </a:lnSpc>
              <a:buFontTx/>
              <a:buChar char="•"/>
            </a:pPr>
            <a:r>
              <a:rPr lang="ko-KR" altLang="en-US" sz="2000" dirty="0" smtClean="0"/>
              <a:t> </a:t>
            </a:r>
            <a:r>
              <a:rPr lang="ko-KR" altLang="en-US" sz="2000" dirty="0"/>
              <a:t>美 남북전쟁 </a:t>
            </a:r>
            <a:r>
              <a:rPr lang="en-US" altLang="ko-KR" sz="2000" dirty="0"/>
              <a:t>: </a:t>
            </a:r>
            <a:r>
              <a:rPr lang="ko-KR" altLang="en-US" sz="2000" dirty="0"/>
              <a:t>산업혁명의 여파가 최초로 영향을 미친 전쟁</a:t>
            </a:r>
          </a:p>
          <a:p>
            <a:pPr lvl="1" algn="l">
              <a:lnSpc>
                <a:spcPct val="140000"/>
              </a:lnSpc>
              <a:buFontTx/>
              <a:buChar char="•"/>
            </a:pPr>
            <a:r>
              <a:rPr lang="ko-KR" altLang="en-US" sz="2000" dirty="0"/>
              <a:t> </a:t>
            </a:r>
            <a:r>
              <a:rPr lang="en-US" altLang="ko-KR" sz="2000" dirty="0"/>
              <a:t>1</a:t>
            </a:r>
            <a:r>
              <a:rPr lang="ko-KR" altLang="en-US" sz="2000" dirty="0"/>
              <a:t>차 세계대전 </a:t>
            </a:r>
            <a:r>
              <a:rPr lang="en-US" altLang="ko-KR" sz="2000" dirty="0"/>
              <a:t>: </a:t>
            </a:r>
            <a:r>
              <a:rPr lang="ko-KR" altLang="en-US" sz="2000" dirty="0"/>
              <a:t>총력전</a:t>
            </a:r>
            <a:r>
              <a:rPr lang="en-US" altLang="ko-KR" sz="2000" dirty="0"/>
              <a:t>, </a:t>
            </a:r>
            <a:r>
              <a:rPr lang="ko-KR" altLang="en-US" sz="2000" dirty="0"/>
              <a:t>소모전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진지전</a:t>
            </a:r>
            <a:r>
              <a:rPr lang="en-US" altLang="ko-KR" sz="2000" dirty="0"/>
              <a:t>)</a:t>
            </a:r>
          </a:p>
          <a:p>
            <a:pPr lvl="1" algn="l">
              <a:lnSpc>
                <a:spcPct val="140000"/>
              </a:lnSpc>
              <a:buFontTx/>
              <a:buChar char="•"/>
            </a:pPr>
            <a:r>
              <a:rPr lang="ko-KR" altLang="en-US" sz="2000" dirty="0"/>
              <a:t> </a:t>
            </a:r>
            <a:r>
              <a:rPr lang="en-US" altLang="ko-KR" sz="2000" dirty="0"/>
              <a:t>2</a:t>
            </a:r>
            <a:r>
              <a:rPr lang="ko-KR" altLang="en-US" sz="2000" dirty="0"/>
              <a:t>차 세계 대전 </a:t>
            </a:r>
            <a:r>
              <a:rPr lang="en-US" altLang="ko-KR" sz="2000" dirty="0"/>
              <a:t>: </a:t>
            </a:r>
            <a:r>
              <a:rPr lang="ko-KR" altLang="en-US" sz="2000" dirty="0"/>
              <a:t>기동전</a:t>
            </a:r>
            <a:r>
              <a:rPr lang="en-US" altLang="ko-KR" sz="2000" dirty="0"/>
              <a:t>, </a:t>
            </a:r>
            <a:r>
              <a:rPr lang="ko-KR" altLang="en-US" sz="2000" dirty="0"/>
              <a:t>항공모함</a:t>
            </a:r>
            <a:r>
              <a:rPr lang="en-US" altLang="ko-KR" sz="2000" dirty="0"/>
              <a:t>, </a:t>
            </a:r>
          </a:p>
          <a:p>
            <a:pPr lvl="1" algn="l">
              <a:lnSpc>
                <a:spcPct val="140000"/>
              </a:lnSpc>
            </a:pPr>
            <a:r>
              <a:rPr lang="ko-KR" altLang="en-US" sz="2000" dirty="0"/>
              <a:t>                        전략폭격 등</a:t>
            </a:r>
            <a:endParaRPr lang="ko-KR" altLang="ko-KR" sz="2000" dirty="0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203848" y="6092825"/>
            <a:ext cx="2575382" cy="646331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800" dirty="0"/>
              <a:t>제 </a:t>
            </a:r>
            <a:r>
              <a:rPr lang="en-US" altLang="ko-KR" sz="1800" dirty="0"/>
              <a:t>2</a:t>
            </a:r>
            <a:r>
              <a:rPr lang="ko-KR" altLang="en-US" sz="1800" dirty="0"/>
              <a:t>차 세계대전    </a:t>
            </a:r>
            <a:r>
              <a:rPr lang="ko-KR" altLang="en-US" sz="1800" b="1" dirty="0"/>
              <a:t>⇒</a:t>
            </a:r>
          </a:p>
          <a:p>
            <a:r>
              <a:rPr lang="ko-KR" altLang="en-US" sz="1800" dirty="0"/>
              <a:t>노르망디 상륙작전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11" name="Text Box 304"/>
          <p:cNvSpPr txBox="1">
            <a:spLocks noChangeArrowheads="1"/>
          </p:cNvSpPr>
          <p:nvPr/>
        </p:nvSpPr>
        <p:spPr bwMode="auto">
          <a:xfrm>
            <a:off x="5775873" y="981075"/>
            <a:ext cx="3300905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2</a:t>
            </a:r>
            <a:r>
              <a:rPr lang="en-US" altLang="ko-KR" sz="2000" dirty="0" smtClean="0">
                <a:solidFill>
                  <a:srgbClr val="CC3300"/>
                </a:solidFill>
              </a:rPr>
              <a:t>. </a:t>
            </a:r>
            <a:r>
              <a:rPr lang="ko-KR" altLang="en-US" sz="2000" dirty="0">
                <a:solidFill>
                  <a:srgbClr val="CC3300"/>
                </a:solidFill>
              </a:rPr>
              <a:t>시대별 전쟁 양상의 변화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28625" y="1124744"/>
            <a:ext cx="1911350" cy="4572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현대 전쟁</a:t>
            </a:r>
            <a:endParaRPr lang="en-US" altLang="ko-KR" sz="2400" b="1" dirty="0">
              <a:solidFill>
                <a:srgbClr val="0000CC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650" y="1557338"/>
            <a:ext cx="8388350" cy="306032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200" dirty="0"/>
              <a:t> </a:t>
            </a:r>
            <a:r>
              <a:rPr lang="ko-KR" altLang="en-US" sz="2200" dirty="0"/>
              <a:t>냉전시대 </a:t>
            </a:r>
            <a:r>
              <a:rPr lang="en-US" altLang="ko-KR" sz="2200" dirty="0"/>
              <a:t>: </a:t>
            </a:r>
            <a:r>
              <a:rPr lang="ko-KR" altLang="en-US" sz="2200" dirty="0"/>
              <a:t>자유주의 진영 ⇔ 공산주의 진영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200" dirty="0"/>
              <a:t> 핵전쟁의 시대 </a:t>
            </a:r>
            <a:r>
              <a:rPr lang="en-US" altLang="ko-KR" sz="2200" dirty="0"/>
              <a:t>: 1945</a:t>
            </a:r>
            <a:r>
              <a:rPr lang="ko-KR" altLang="en-US" sz="2200" dirty="0"/>
              <a:t>년 </a:t>
            </a:r>
            <a:r>
              <a:rPr lang="en-US" altLang="ko-KR" sz="2200" dirty="0"/>
              <a:t>8</a:t>
            </a:r>
            <a:r>
              <a:rPr lang="ko-KR" altLang="en-US" sz="2200" dirty="0"/>
              <a:t>월 핵무기의 등장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200" dirty="0"/>
              <a:t> 탈냉전시대의 전쟁</a:t>
            </a:r>
          </a:p>
          <a:p>
            <a:pPr lvl="1" algn="l">
              <a:lnSpc>
                <a:spcPct val="150000"/>
              </a:lnSpc>
              <a:buFontTx/>
              <a:buChar char="•"/>
            </a:pPr>
            <a:r>
              <a:rPr lang="ko-KR" altLang="en-US" sz="2200" dirty="0"/>
              <a:t> 새로운 형태의 위협 </a:t>
            </a:r>
            <a:r>
              <a:rPr lang="en-US" altLang="ko-KR" sz="2200" dirty="0"/>
              <a:t>: </a:t>
            </a:r>
            <a:r>
              <a:rPr lang="ko-KR" altLang="en-US" sz="2200" dirty="0"/>
              <a:t>이념</a:t>
            </a:r>
            <a:r>
              <a:rPr lang="en-US" altLang="ko-KR" sz="2200" dirty="0"/>
              <a:t>, </a:t>
            </a:r>
            <a:r>
              <a:rPr lang="ko-KR" altLang="en-US" sz="2200" dirty="0"/>
              <a:t>마약</a:t>
            </a:r>
            <a:r>
              <a:rPr lang="en-US" altLang="ko-KR" sz="2200" dirty="0"/>
              <a:t>, </a:t>
            </a:r>
            <a:r>
              <a:rPr lang="ko-KR" altLang="en-US" sz="2200" dirty="0"/>
              <a:t>테러</a:t>
            </a:r>
          </a:p>
          <a:p>
            <a:pPr lvl="1" algn="l">
              <a:lnSpc>
                <a:spcPct val="150000"/>
              </a:lnSpc>
              <a:buFontTx/>
              <a:buChar char="•"/>
            </a:pPr>
            <a:r>
              <a:rPr lang="ko-KR" altLang="en-US" sz="2200" dirty="0"/>
              <a:t> </a:t>
            </a:r>
            <a:r>
              <a:rPr lang="ko-KR" altLang="en-US" sz="2200" dirty="0" err="1"/>
              <a:t>비정규전</a:t>
            </a:r>
            <a:r>
              <a:rPr lang="en-US" altLang="ko-KR" sz="2200" dirty="0"/>
              <a:t>, </a:t>
            </a:r>
            <a:r>
              <a:rPr lang="ko-KR" altLang="en-US" sz="2200" dirty="0"/>
              <a:t>네트워크 </a:t>
            </a:r>
            <a:r>
              <a:rPr lang="ko-KR" altLang="en-US" sz="2200" dirty="0" err="1"/>
              <a:t>중심전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사이버전</a:t>
            </a:r>
            <a:r>
              <a:rPr lang="en-US" altLang="ko-KR" sz="2200" dirty="0"/>
              <a:t>, </a:t>
            </a:r>
            <a:r>
              <a:rPr lang="ko-KR" altLang="en-US" sz="2200" dirty="0"/>
              <a:t>효과중심 정밀 교전</a:t>
            </a:r>
            <a:r>
              <a:rPr lang="en-US" altLang="ko-KR" sz="2200" dirty="0"/>
              <a:t>,</a:t>
            </a:r>
          </a:p>
          <a:p>
            <a:pPr lvl="1" algn="l">
              <a:lnSpc>
                <a:spcPct val="150000"/>
              </a:lnSpc>
              <a:buFontTx/>
              <a:buChar char="•"/>
            </a:pPr>
            <a:r>
              <a:rPr lang="ko-KR" altLang="en-US" sz="2200" dirty="0"/>
              <a:t> </a:t>
            </a:r>
            <a:r>
              <a:rPr lang="ko-KR" altLang="en-US" sz="2200" dirty="0" err="1"/>
              <a:t>비선형전</a:t>
            </a:r>
            <a:r>
              <a:rPr lang="en-US" altLang="ko-KR" sz="2200" dirty="0"/>
              <a:t>, </a:t>
            </a:r>
            <a:r>
              <a:rPr lang="ko-KR" altLang="en-US" sz="2200" dirty="0"/>
              <a:t>동시</a:t>
            </a:r>
            <a:r>
              <a:rPr lang="en-US" altLang="ko-KR" sz="2200" dirty="0">
                <a:latin typeface="바탕체" pitchFamily="17" charset="-127"/>
              </a:rPr>
              <a:t>·</a:t>
            </a:r>
            <a:r>
              <a:rPr lang="ko-KR" altLang="en-US" sz="2200" dirty="0"/>
              <a:t>병렬적 통합작전</a:t>
            </a:r>
            <a:r>
              <a:rPr lang="en-US" altLang="ko-KR" sz="2200" dirty="0"/>
              <a:t>, </a:t>
            </a:r>
            <a:r>
              <a:rPr lang="ko-KR" altLang="en-US" sz="2200" dirty="0"/>
              <a:t>적 중심 </a:t>
            </a:r>
            <a:r>
              <a:rPr lang="ko-KR" altLang="en-US" sz="2200" dirty="0" err="1"/>
              <a:t>마비전</a:t>
            </a:r>
            <a:endParaRPr lang="ko-KR" altLang="en-US" sz="22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14" name="Text Box 304"/>
          <p:cNvSpPr txBox="1">
            <a:spLocks noChangeArrowheads="1"/>
          </p:cNvSpPr>
          <p:nvPr/>
        </p:nvSpPr>
        <p:spPr bwMode="auto">
          <a:xfrm>
            <a:off x="5775873" y="981075"/>
            <a:ext cx="3300905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CC3300"/>
                </a:solidFill>
              </a:rPr>
              <a:t>2</a:t>
            </a:r>
            <a:r>
              <a:rPr lang="en-US" altLang="ko-KR" sz="2000" dirty="0" smtClean="0">
                <a:solidFill>
                  <a:srgbClr val="CC3300"/>
                </a:solidFill>
              </a:rPr>
              <a:t>. </a:t>
            </a:r>
            <a:r>
              <a:rPr lang="ko-KR" altLang="en-US" sz="2000" dirty="0">
                <a:solidFill>
                  <a:srgbClr val="CC3300"/>
                </a:solidFill>
              </a:rPr>
              <a:t>시대별 전쟁 양상의 변화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850" y="1144653"/>
            <a:ext cx="4487126" cy="7201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ko-KR" altLang="en-US" sz="2400" b="1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개요 </a:t>
            </a:r>
            <a:r>
              <a:rPr lang="en-US" altLang="ko-KR" sz="2400" b="1" dirty="0" smtClean="0">
                <a:solidFill>
                  <a:srgbClr val="0000CC"/>
                </a:solidFill>
              </a:rPr>
              <a:t>: </a:t>
            </a:r>
            <a:r>
              <a:rPr lang="ko-KR" altLang="en-US" sz="2400" b="1" dirty="0" err="1" smtClean="0">
                <a:solidFill>
                  <a:srgbClr val="0000CC"/>
                </a:solidFill>
              </a:rPr>
              <a:t>미래전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2400" b="1" dirty="0">
                <a:solidFill>
                  <a:srgbClr val="0000CC"/>
                </a:solidFill>
              </a:rPr>
              <a:t>양상 변화 요인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99231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611560" y="1798638"/>
            <a:ext cx="3384550" cy="32408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310000"/>
              </a:lnSpc>
              <a:buFont typeface="Wingdings" pitchFamily="2" charset="2"/>
              <a:buChar char="v"/>
            </a:pPr>
            <a:r>
              <a:rPr lang="ko-KR" altLang="en-US" sz="2200" b="1" dirty="0"/>
              <a:t>군사과학기술의 </a:t>
            </a:r>
            <a:r>
              <a:rPr lang="ko-KR" altLang="en-US" sz="2200" b="1" dirty="0" smtClean="0"/>
              <a:t>발전</a:t>
            </a:r>
            <a:endParaRPr lang="ko-KR" altLang="en-US" sz="2200" b="1" dirty="0"/>
          </a:p>
          <a:p>
            <a:pPr marL="304800" indent="-304800" algn="l">
              <a:lnSpc>
                <a:spcPct val="310000"/>
              </a:lnSpc>
              <a:buFont typeface="Wingdings" pitchFamily="2" charset="2"/>
              <a:buChar char="v"/>
            </a:pPr>
            <a:r>
              <a:rPr lang="ko-KR" altLang="en-US" sz="2200" b="1" dirty="0"/>
              <a:t>위협유형의 다양화</a:t>
            </a:r>
          </a:p>
          <a:p>
            <a:pPr marL="304800" indent="-304800" algn="l">
              <a:lnSpc>
                <a:spcPct val="310000"/>
              </a:lnSpc>
              <a:buFont typeface="Wingdings" pitchFamily="2" charset="2"/>
              <a:buChar char="v"/>
            </a:pPr>
            <a:r>
              <a:rPr lang="ko-KR" altLang="en-US" sz="2200" b="1" dirty="0"/>
              <a:t>전쟁수행 개념의 변화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0" y="168751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5598940" y="5975350"/>
            <a:ext cx="1808508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dirty="0" err="1"/>
              <a:t>미래전</a:t>
            </a:r>
            <a:r>
              <a:rPr lang="ko-KR" altLang="en-US" sz="2000" dirty="0"/>
              <a:t> 모형도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3959" y="981075"/>
            <a:ext cx="184858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err="1" smtClean="0">
                <a:solidFill>
                  <a:srgbClr val="CC3300"/>
                </a:solidFill>
              </a:rPr>
              <a:t>미래전</a:t>
            </a:r>
            <a:r>
              <a:rPr lang="ko-KR" altLang="en-US" sz="2000" dirty="0" smtClean="0">
                <a:solidFill>
                  <a:srgbClr val="CC3300"/>
                </a:solidFill>
              </a:rPr>
              <a:t> 양상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</p:spTree>
    <p:extLst>
      <p:ext uri="{BB962C8B-B14F-4D97-AF65-F5344CB8AC3E}">
        <p14:creationId xmlns:p14="http://schemas.microsoft.com/office/powerpoint/2010/main" val="15370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513548" y="1142443"/>
            <a:ext cx="5802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미래 군사기술의 원천</a:t>
            </a:r>
            <a:endParaRPr lang="en-US" altLang="ko-K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7651" name="그룹 71"/>
          <p:cNvGrpSpPr>
            <a:grpSpLocks/>
          </p:cNvGrpSpPr>
          <p:nvPr/>
        </p:nvGrpSpPr>
        <p:grpSpPr bwMode="auto">
          <a:xfrm>
            <a:off x="2699792" y="5867407"/>
            <a:ext cx="4104456" cy="513921"/>
            <a:chOff x="2759989" y="6724673"/>
            <a:chExt cx="3529082" cy="513924"/>
          </a:xfrm>
        </p:grpSpPr>
        <p:sp>
          <p:nvSpPr>
            <p:cNvPr id="59" name="모서리가 둥근 직사각형 58"/>
            <p:cNvSpPr/>
            <p:nvPr/>
          </p:nvSpPr>
          <p:spPr>
            <a:xfrm>
              <a:off x="2759989" y="6734538"/>
              <a:ext cx="3499849" cy="504059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2200"/>
            </a:p>
          </p:txBody>
        </p:sp>
        <p:sp>
          <p:nvSpPr>
            <p:cNvPr id="27676" name="직사각형 57"/>
            <p:cNvSpPr>
              <a:spLocks noChangeArrowheads="1"/>
            </p:cNvSpPr>
            <p:nvPr/>
          </p:nvSpPr>
          <p:spPr bwMode="auto">
            <a:xfrm>
              <a:off x="2771762" y="6724673"/>
              <a:ext cx="3517309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400" dirty="0">
                  <a:solidFill>
                    <a:srgbClr val="FFFFFF"/>
                  </a:solidFill>
                </a:rPr>
                <a:t>미래  군사기술혁명의 </a:t>
              </a:r>
              <a:r>
                <a:rPr lang="ko-KR" altLang="en-US" sz="2400" dirty="0" smtClean="0">
                  <a:solidFill>
                    <a:srgbClr val="FFFFFF"/>
                  </a:solidFill>
                </a:rPr>
                <a:t>견인</a:t>
              </a:r>
              <a:endParaRPr lang="ko-KR" alt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663959" y="981075"/>
            <a:ext cx="184858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err="1" smtClean="0">
                <a:solidFill>
                  <a:srgbClr val="CC3300"/>
                </a:solidFill>
              </a:rPr>
              <a:t>미래전</a:t>
            </a:r>
            <a:r>
              <a:rPr lang="ko-KR" altLang="en-US" sz="2000" dirty="0" smtClean="0">
                <a:solidFill>
                  <a:srgbClr val="CC3300"/>
                </a:solidFill>
              </a:rPr>
              <a:t> 양상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</p:spTree>
    <p:extLst>
      <p:ext uri="{BB962C8B-B14F-4D97-AF65-F5344CB8AC3E}">
        <p14:creationId xmlns:p14="http://schemas.microsoft.com/office/powerpoint/2010/main" val="3393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smtClean="0">
                <a:latin typeface="HY헤드라인M" pitchFamily="18" charset="-127"/>
                <a:ea typeface="HY헤드라인M" pitchFamily="18" charset="-127"/>
              </a:rPr>
              <a:t>꿀  팁</a:t>
            </a:r>
            <a:r>
              <a:rPr lang="en-US" altLang="ko-KR" sz="4000" kern="0" dirty="0" smtClean="0">
                <a:latin typeface="HY헤드라인M" pitchFamily="18" charset="-127"/>
                <a:ea typeface="HY헤드라인M" pitchFamily="18" charset="-127"/>
              </a:rPr>
              <a:t>!!!</a:t>
            </a:r>
            <a:endParaRPr lang="ko-KR" altLang="en-US" sz="4000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1607772"/>
            <a:ext cx="8208963" cy="3896451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7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오늘 수업 중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2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회 퀴즈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……. </a:t>
            </a:r>
            <a:r>
              <a:rPr lang="ko-KR" altLang="en-US" sz="2400" b="1" dirty="0" err="1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정규평가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가산점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0.5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점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!!</a:t>
            </a:r>
            <a:r>
              <a:rPr lang="ko-KR" altLang="en-US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04800" indent="-304800" algn="l">
              <a:lnSpc>
                <a:spcPct val="230000"/>
              </a:lnSpc>
            </a:pP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</a:t>
            </a:r>
            <a:r>
              <a:rPr lang="en-US" altLang="ko-KR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*1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교수소개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끝나고 소개 내용 중</a:t>
            </a:r>
            <a:endParaRPr lang="en-US" altLang="ko-KR" sz="2400" b="1" dirty="0" smtClean="0">
              <a:solidFill>
                <a:srgbClr val="FF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04800" indent="-304800" algn="l"/>
            <a:r>
              <a:rPr lang="en-US" altLang="ko-KR" sz="2400" b="1" dirty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세문제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선착순 </a:t>
            </a:r>
            <a:r>
              <a:rPr lang="en-US" altLang="ko-KR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명</a:t>
            </a:r>
            <a:endParaRPr lang="en-US" altLang="ko-KR" sz="2400" b="1" dirty="0" smtClean="0">
              <a:solidFill>
                <a:srgbClr val="FF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04800" indent="-304800" algn="l"/>
            <a:endParaRPr lang="en-US" altLang="ko-KR" sz="2400" b="1" dirty="0">
              <a:solidFill>
                <a:srgbClr val="FF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04800" indent="-304800" algn="l"/>
            <a:endParaRPr lang="en-US" altLang="ko-KR" sz="2400" b="1" dirty="0" smtClean="0">
              <a:solidFill>
                <a:srgbClr val="FF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04800" indent="-304800" algn="l">
              <a:lnSpc>
                <a:spcPct val="230000"/>
              </a:lnSpc>
            </a:pPr>
            <a:r>
              <a:rPr lang="en-US" altLang="ko-KR" sz="2400" b="1" dirty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</a:t>
            </a:r>
            <a:r>
              <a:rPr lang="en-US" altLang="ko-KR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* 2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 수업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종료전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수업 내용에서 </a:t>
            </a:r>
            <a:endParaRPr lang="en-US" altLang="ko-KR" sz="2400" b="1" dirty="0" smtClean="0">
              <a:solidFill>
                <a:srgbClr val="FF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04800" indent="-304800" algn="l"/>
            <a:r>
              <a:rPr lang="en-US" altLang="ko-KR" sz="2400" b="1" dirty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세문제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선착순 </a:t>
            </a:r>
            <a:r>
              <a:rPr lang="en-US" altLang="ko-KR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</a:t>
            </a:r>
            <a:r>
              <a:rPr lang="ko-KR" altLang="en-US" sz="24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명</a:t>
            </a:r>
            <a:endParaRPr lang="en-US" altLang="ko-KR" sz="2400" b="1" dirty="0" smtClean="0">
              <a:solidFill>
                <a:srgbClr val="FF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87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504" y="1124744"/>
            <a:ext cx="2236510" cy="46166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 err="1" smtClean="0">
                <a:solidFill>
                  <a:srgbClr val="0000CC"/>
                </a:solidFill>
              </a:rPr>
              <a:t>미래전</a:t>
            </a:r>
            <a:r>
              <a:rPr lang="ko-KR" altLang="en-US" sz="2400" dirty="0" smtClean="0">
                <a:solidFill>
                  <a:srgbClr val="0000CC"/>
                </a:solidFill>
              </a:rPr>
              <a:t> 양상</a:t>
            </a:r>
            <a:endParaRPr lang="en-US" altLang="ko-KR" sz="2400" dirty="0">
              <a:solidFill>
                <a:srgbClr val="0000CC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663959" y="981075"/>
            <a:ext cx="184858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err="1" smtClean="0">
                <a:solidFill>
                  <a:srgbClr val="CC3300"/>
                </a:solidFill>
              </a:rPr>
              <a:t>미래전</a:t>
            </a:r>
            <a:r>
              <a:rPr lang="ko-KR" altLang="en-US" sz="2000" dirty="0" smtClean="0">
                <a:solidFill>
                  <a:srgbClr val="CC3300"/>
                </a:solidFill>
              </a:rPr>
              <a:t> 양상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45513" y="3212753"/>
            <a:ext cx="42264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rgbClr val="0000FF"/>
                </a:solidFill>
              </a:rPr>
              <a:t>지식</a:t>
            </a:r>
            <a:r>
              <a:rPr lang="en-US" altLang="ko-KR" sz="2400" dirty="0">
                <a:solidFill>
                  <a:srgbClr val="0000FF"/>
                </a:solidFill>
              </a:rPr>
              <a:t>·</a:t>
            </a:r>
            <a:r>
              <a:rPr lang="ko-KR" altLang="en-US" sz="2400" dirty="0">
                <a:solidFill>
                  <a:srgbClr val="0000FF"/>
                </a:solidFill>
              </a:rPr>
              <a:t>정보 기반의 작전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1498" y="3650731"/>
            <a:ext cx="8942502" cy="782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800" dirty="0"/>
              <a:t> </a:t>
            </a:r>
            <a:r>
              <a:rPr lang="ko-KR" altLang="en-US" sz="2000" dirty="0"/>
              <a:t>사용자 중심의 지식∙정보의 우위 달성여부가 승리의 관건이 됨 </a:t>
            </a:r>
          </a:p>
          <a:p>
            <a:pPr lvl="1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ko-KR" altLang="en-US" sz="2000" dirty="0"/>
              <a:t> </a:t>
            </a:r>
            <a:r>
              <a:rPr lang="ko-KR" altLang="en-US" sz="2000" dirty="0" smtClean="0"/>
              <a:t>상대적 </a:t>
            </a:r>
            <a:r>
              <a:rPr lang="ko-KR" altLang="en-US" sz="2000" dirty="0"/>
              <a:t>전투력 우위 달성과 주도권 장악이 가능해짐 </a:t>
            </a:r>
            <a:endParaRPr lang="en-US" altLang="ko-KR" sz="20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5513" y="4729619"/>
            <a:ext cx="40104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rgbClr val="0000FF"/>
                </a:solidFill>
              </a:rPr>
              <a:t>효과 중심의 정밀타격전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1498" y="5124097"/>
            <a:ext cx="894250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800" dirty="0"/>
              <a:t> </a:t>
            </a:r>
            <a:r>
              <a:rPr lang="ko-KR" altLang="en-US" sz="2000" dirty="0"/>
              <a:t>적의 전쟁수단이나 의지를 단순히 파괴하기 보다는 핵심적 </a:t>
            </a:r>
            <a:r>
              <a:rPr lang="ko-KR" altLang="en-US" sz="2000" dirty="0" smtClean="0"/>
              <a:t>기능마비를</a:t>
            </a:r>
            <a:endParaRPr lang="en-US" altLang="ko-KR" sz="2000" dirty="0" smtClean="0"/>
          </a:p>
          <a:p>
            <a:pPr lvl="1" algn="l">
              <a:lnSpc>
                <a:spcPct val="120000"/>
              </a:lnSpc>
              <a:buClr>
                <a:schemeClr val="tx1"/>
              </a:buClr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통제할 수 있는 효과성과 경제성에 초점을 맞춰 타격하는 것  </a:t>
            </a:r>
          </a:p>
          <a:p>
            <a:pPr lvl="1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ko-KR" altLang="en-US" sz="2000" dirty="0"/>
              <a:t>  </a:t>
            </a:r>
            <a:r>
              <a:rPr lang="ko-KR" altLang="en-US" sz="2000" dirty="0" err="1" smtClean="0"/>
              <a:t>미래전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효과중심의 정밀 타격전</a:t>
            </a:r>
            <a:r>
              <a:rPr lang="en-US" altLang="ko-KR" sz="2000" dirty="0"/>
              <a:t>, </a:t>
            </a:r>
            <a:r>
              <a:rPr lang="ko-KR" altLang="en-US" sz="2000" dirty="0"/>
              <a:t>즉 파괴중심 ⇒ </a:t>
            </a:r>
            <a:r>
              <a:rPr lang="ko-KR" altLang="en-US" sz="2000" dirty="0">
                <a:solidFill>
                  <a:srgbClr val="0000CC"/>
                </a:solidFill>
              </a:rPr>
              <a:t>효과중심</a:t>
            </a:r>
            <a:r>
              <a:rPr lang="en-US" altLang="ko-KR" sz="2000" dirty="0"/>
              <a:t>, </a:t>
            </a:r>
            <a:endParaRPr lang="en-US" altLang="ko-KR" sz="2000" dirty="0" smtClean="0"/>
          </a:p>
          <a:p>
            <a:pPr lvl="1" algn="l">
              <a:lnSpc>
                <a:spcPct val="120000"/>
              </a:lnSpc>
              <a:buClr>
                <a:schemeClr val="tx1"/>
              </a:buClr>
            </a:pPr>
            <a:r>
              <a:rPr lang="en-US" altLang="ko-KR" sz="2000" dirty="0" smtClean="0"/>
              <a:t>                </a:t>
            </a:r>
            <a:r>
              <a:rPr lang="ko-KR" altLang="en-US" sz="2000" dirty="0"/>
              <a:t>순차적 공격 ⇒ </a:t>
            </a:r>
            <a:r>
              <a:rPr lang="ko-KR" altLang="en-US" sz="2000" dirty="0">
                <a:solidFill>
                  <a:srgbClr val="0000CC"/>
                </a:solidFill>
              </a:rPr>
              <a:t>동시 병렬공격</a:t>
            </a:r>
            <a:r>
              <a:rPr lang="en-US" altLang="ko-KR" sz="2000" dirty="0"/>
              <a:t>,  </a:t>
            </a:r>
            <a:r>
              <a:rPr lang="ko-KR" altLang="en-US" sz="2000" dirty="0"/>
              <a:t>투입중심 ⇒ </a:t>
            </a:r>
            <a:r>
              <a:rPr lang="ko-KR" altLang="en-US" sz="2000" dirty="0">
                <a:solidFill>
                  <a:srgbClr val="0000CC"/>
                </a:solidFill>
              </a:rPr>
              <a:t>산출중심</a:t>
            </a:r>
            <a:r>
              <a:rPr lang="ko-KR" altLang="en-US" sz="2000" dirty="0"/>
              <a:t> </a:t>
            </a:r>
            <a:endParaRPr lang="en-US" altLang="ko-KR" sz="200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45513" y="1628577"/>
            <a:ext cx="2988059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 smtClean="0">
                <a:solidFill>
                  <a:srgbClr val="0000FF"/>
                </a:solidFill>
              </a:rPr>
              <a:t>네트워크 </a:t>
            </a:r>
            <a:r>
              <a:rPr lang="ko-KR" altLang="en-US" sz="2400" dirty="0" err="1">
                <a:solidFill>
                  <a:srgbClr val="0000FF"/>
                </a:solidFill>
              </a:rPr>
              <a:t>중심전</a:t>
            </a:r>
            <a:endParaRPr lang="ko-KR" altLang="en-US" sz="2400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1498" y="2102494"/>
            <a:ext cx="8942502" cy="782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800" dirty="0"/>
              <a:t> </a:t>
            </a:r>
            <a:r>
              <a:rPr lang="ko-KR" altLang="en-US" sz="2000" dirty="0"/>
              <a:t>제 작전 요소들이 네트워크로 상호 연결되어 실시간 정보공유가 가능</a:t>
            </a:r>
          </a:p>
          <a:p>
            <a:pPr lvl="1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ko-KR" altLang="en-US" sz="2000" dirty="0"/>
              <a:t>  </a:t>
            </a:r>
            <a:r>
              <a:rPr lang="ko-KR" altLang="en-US" sz="2000" dirty="0" smtClean="0"/>
              <a:t>복합 </a:t>
            </a:r>
            <a:r>
              <a:rPr lang="ko-KR" altLang="en-US" sz="2000" dirty="0"/>
              <a:t>타격체계</a:t>
            </a:r>
            <a:r>
              <a:rPr lang="en-US" altLang="ko-KR" sz="2000" dirty="0"/>
              <a:t>(C4ISR + PGMs) </a:t>
            </a:r>
            <a:r>
              <a:rPr lang="ko-KR" altLang="en-US" sz="2000" dirty="0"/>
              <a:t>운용의 </a:t>
            </a:r>
            <a:r>
              <a:rPr lang="ko-KR" altLang="en-US" sz="2000" dirty="0" smtClean="0"/>
              <a:t>보편화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0127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232" y="1340768"/>
            <a:ext cx="3031600" cy="46166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 err="1" smtClean="0">
                <a:solidFill>
                  <a:srgbClr val="0000CC"/>
                </a:solidFill>
              </a:rPr>
              <a:t>미래전</a:t>
            </a:r>
            <a:r>
              <a:rPr lang="ko-KR" altLang="en-US" sz="2400" dirty="0" smtClean="0">
                <a:solidFill>
                  <a:srgbClr val="0000CC"/>
                </a:solidFill>
              </a:rPr>
              <a:t> 양상</a:t>
            </a:r>
            <a:r>
              <a:rPr lang="en-US" altLang="ko-KR" sz="2400" dirty="0" smtClean="0">
                <a:solidFill>
                  <a:srgbClr val="0000CC"/>
                </a:solidFill>
              </a:rPr>
              <a:t>(</a:t>
            </a:r>
            <a:r>
              <a:rPr lang="ko-KR" altLang="en-US" sz="2400" dirty="0" smtClean="0">
                <a:solidFill>
                  <a:srgbClr val="0000CC"/>
                </a:solidFill>
              </a:rPr>
              <a:t>계속</a:t>
            </a:r>
            <a:r>
              <a:rPr lang="en-US" altLang="ko-KR" sz="2400" dirty="0" smtClean="0">
                <a:solidFill>
                  <a:srgbClr val="0000CC"/>
                </a:solidFill>
              </a:rPr>
              <a:t>)</a:t>
            </a:r>
            <a:endParaRPr lang="en-US" altLang="ko-KR" sz="2400" dirty="0">
              <a:solidFill>
                <a:srgbClr val="0000CC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663959" y="981075"/>
            <a:ext cx="1848583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3. </a:t>
            </a:r>
            <a:r>
              <a:rPr lang="ko-KR" altLang="en-US" sz="2000" dirty="0" err="1" smtClean="0">
                <a:solidFill>
                  <a:srgbClr val="CC3300"/>
                </a:solidFill>
              </a:rPr>
              <a:t>미래전</a:t>
            </a:r>
            <a:r>
              <a:rPr lang="ko-KR" altLang="en-US" sz="2000" dirty="0" smtClean="0">
                <a:solidFill>
                  <a:srgbClr val="CC3300"/>
                </a:solidFill>
              </a:rPr>
              <a:t> 양상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45513" y="4225044"/>
            <a:ext cx="552263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rgbClr val="0000FF"/>
                </a:solidFill>
              </a:rPr>
              <a:t>승수효과 달성을 위한 동시</a:t>
            </a:r>
            <a:r>
              <a:rPr lang="en-US" altLang="ko-KR" sz="2400" dirty="0">
                <a:solidFill>
                  <a:srgbClr val="0000FF"/>
                </a:solidFill>
              </a:rPr>
              <a:t>·</a:t>
            </a:r>
            <a:r>
              <a:rPr lang="ko-KR" altLang="en-US" sz="2400" dirty="0" err="1" smtClean="0">
                <a:solidFill>
                  <a:srgbClr val="0000FF"/>
                </a:solidFill>
              </a:rPr>
              <a:t>통합전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1498" y="4713108"/>
            <a:ext cx="8942502" cy="1236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l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800" dirty="0"/>
              <a:t> </a:t>
            </a:r>
            <a:r>
              <a:rPr lang="ko-KR" altLang="en-US" sz="2000" dirty="0"/>
              <a:t>네트워크 기반 작전환경 </a:t>
            </a:r>
            <a:r>
              <a:rPr lang="en-US" altLang="ko-KR" sz="2000" dirty="0"/>
              <a:t>: </a:t>
            </a:r>
            <a:r>
              <a:rPr lang="ko-KR" altLang="en-US" sz="2000" dirty="0"/>
              <a:t>제 작전 요소의 능력과 활동을 연동 가능</a:t>
            </a:r>
          </a:p>
          <a:p>
            <a:pPr lvl="1" algn="l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ko-KR" altLang="en-US" sz="2000" dirty="0"/>
              <a:t> 분산된 전투력을 </a:t>
            </a:r>
            <a:r>
              <a:rPr lang="ko-KR" altLang="en-US" sz="2000" dirty="0" smtClean="0"/>
              <a:t>시간 </a:t>
            </a:r>
            <a:r>
              <a:rPr lang="en-US" altLang="ko-KR" sz="2000" dirty="0" smtClean="0"/>
              <a:t>/ </a:t>
            </a:r>
            <a:r>
              <a:rPr lang="ko-KR" altLang="en-US" sz="2000" dirty="0" smtClean="0"/>
              <a:t>공간적으로 </a:t>
            </a:r>
            <a:r>
              <a:rPr lang="ko-KR" altLang="en-US" sz="2000" dirty="0"/>
              <a:t>동시 운용 </a:t>
            </a:r>
          </a:p>
          <a:p>
            <a:pPr lvl="1" algn="l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dirty="0" smtClean="0"/>
              <a:t>                                         ⇒ </a:t>
            </a:r>
            <a:r>
              <a:rPr lang="ko-KR" altLang="en-US" sz="2000" dirty="0"/>
              <a:t>적 전투력 균형 와해</a:t>
            </a:r>
            <a:r>
              <a:rPr lang="en-US" altLang="ko-KR" sz="2000" dirty="0"/>
              <a:t>/</a:t>
            </a:r>
            <a:r>
              <a:rPr lang="ko-KR" altLang="en-US" sz="2000" dirty="0"/>
              <a:t>중심 파괴</a:t>
            </a:r>
            <a:endParaRPr lang="en-US" altLang="ko-KR" sz="200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45513" y="1988617"/>
            <a:ext cx="372243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rgbClr val="0000FF"/>
                </a:solidFill>
              </a:rPr>
              <a:t>인명을 중시하는 작전</a:t>
            </a:r>
          </a:p>
          <a:p>
            <a:pPr algn="l">
              <a:lnSpc>
                <a:spcPct val="90000"/>
              </a:lnSpc>
            </a:pP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1498" y="2509839"/>
            <a:ext cx="8942502" cy="1236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l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800" dirty="0"/>
              <a:t> </a:t>
            </a:r>
            <a:r>
              <a:rPr lang="ko-KR" altLang="en-US" sz="2000" dirty="0" err="1"/>
              <a:t>미래전은</a:t>
            </a:r>
            <a:r>
              <a:rPr lang="ko-KR" altLang="en-US" sz="2000" dirty="0"/>
              <a:t> 도시화</a:t>
            </a:r>
            <a:r>
              <a:rPr lang="en-US" altLang="ko-KR" sz="2000" dirty="0"/>
              <a:t>/</a:t>
            </a:r>
            <a:r>
              <a:rPr lang="ko-KR" altLang="en-US" sz="2000" dirty="0"/>
              <a:t>인구집중</a:t>
            </a:r>
            <a:r>
              <a:rPr lang="en-US" altLang="ko-KR" sz="2000" dirty="0"/>
              <a:t>, </a:t>
            </a:r>
            <a:r>
              <a:rPr lang="ko-KR" altLang="en-US" sz="2000" dirty="0"/>
              <a:t>무기체계 발달 ⇒ 단기간에 대량인명 </a:t>
            </a:r>
            <a:r>
              <a:rPr lang="ko-KR" altLang="en-US" sz="2000" dirty="0" smtClean="0"/>
              <a:t>피해</a:t>
            </a:r>
            <a:endParaRPr lang="ko-KR" altLang="en-US" sz="2000" dirty="0"/>
          </a:p>
          <a:p>
            <a:pPr lvl="1" algn="l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ko-KR" altLang="en-US" sz="2000" dirty="0"/>
              <a:t>  언론매체 발달로 전쟁상황 실시간 대 전파 ⇒ 반전 여론</a:t>
            </a:r>
            <a:r>
              <a:rPr lang="en-US" altLang="ko-KR" sz="2000" dirty="0"/>
              <a:t>, </a:t>
            </a:r>
            <a:r>
              <a:rPr lang="ko-KR" altLang="en-US" sz="2000" dirty="0"/>
              <a:t>군 사기저하</a:t>
            </a:r>
          </a:p>
          <a:p>
            <a:pPr lvl="1" algn="l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dirty="0" smtClean="0"/>
              <a:t>       </a:t>
            </a:r>
            <a:r>
              <a:rPr lang="ko-KR" altLang="en-US" sz="2000" dirty="0"/>
              <a:t>⇒ 인명 중시</a:t>
            </a:r>
            <a:r>
              <a:rPr lang="en-US" altLang="ko-KR" sz="2000" dirty="0"/>
              <a:t>/</a:t>
            </a:r>
            <a:r>
              <a:rPr lang="ko-KR" altLang="en-US" sz="2000" dirty="0"/>
              <a:t>피해 최소화 하는 개념으로 발전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0442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5288" y="1844675"/>
            <a:ext cx="8497887" cy="4876800"/>
          </a:xfrm>
          <a:prstGeom prst="rect">
            <a:avLst/>
          </a:prstGeom>
          <a:solidFill>
            <a:srgbClr val="CCFF99"/>
          </a:solidFill>
          <a:ln w="12700" algn="ctr">
            <a:solidFill>
              <a:srgbClr val="993300"/>
            </a:solidFill>
            <a:miter lim="800000"/>
            <a:headEnd/>
            <a:tailEnd/>
          </a:ln>
          <a:effectLst>
            <a:prstShdw prst="shdw17" dist="17961" dir="2700000">
              <a:srgbClr val="99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496" y="1298575"/>
            <a:ext cx="4722768" cy="46166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전쟁의 원칙과 적용</a:t>
            </a:r>
            <a:r>
              <a:rPr lang="en-US" altLang="ko-KR" sz="2400" b="1" dirty="0">
                <a:solidFill>
                  <a:srgbClr val="0000CC"/>
                </a:solidFill>
              </a:rPr>
              <a:t>(</a:t>
            </a:r>
            <a:r>
              <a:rPr lang="en-US" altLang="ko-KR" sz="2400" b="1" dirty="0" smtClean="0">
                <a:solidFill>
                  <a:srgbClr val="0000CC"/>
                </a:solidFill>
              </a:rPr>
              <a:t>1/2)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참고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80416" y="981075"/>
            <a:ext cx="2215670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※ </a:t>
            </a:r>
            <a:r>
              <a:rPr lang="ko-KR" altLang="en-US" sz="2000" dirty="0" smtClean="0">
                <a:solidFill>
                  <a:srgbClr val="CC3300"/>
                </a:solidFill>
              </a:rPr>
              <a:t>참고</a:t>
            </a:r>
            <a:r>
              <a:rPr lang="en-US" altLang="ko-KR" sz="2000" dirty="0" smtClean="0">
                <a:solidFill>
                  <a:srgbClr val="CC3300"/>
                </a:solidFill>
              </a:rPr>
              <a:t>(</a:t>
            </a:r>
            <a:r>
              <a:rPr lang="ko-KR" altLang="en-US" sz="2000" dirty="0" smtClean="0">
                <a:solidFill>
                  <a:srgbClr val="CC3300"/>
                </a:solidFill>
              </a:rPr>
              <a:t>전쟁원칙</a:t>
            </a:r>
            <a:r>
              <a:rPr lang="en-US" altLang="ko-KR" sz="2000" dirty="0" smtClean="0">
                <a:solidFill>
                  <a:srgbClr val="CC3300"/>
                </a:solidFill>
              </a:rPr>
              <a:t>)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1874201"/>
            <a:ext cx="8929687" cy="479515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10000"/>
              </a:lnSpc>
            </a:pPr>
            <a:r>
              <a:rPr lang="ko-KR" altLang="en-US" sz="2000" b="1" dirty="0"/>
              <a:t>① 목표의 원칙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(Objective)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명확하고 결정적이며 달성 가능한 목표</a:t>
            </a:r>
          </a:p>
          <a:p>
            <a:pPr marL="304800" indent="-304800" algn="l">
              <a:lnSpc>
                <a:spcPct val="110000"/>
              </a:lnSpc>
            </a:pPr>
            <a:r>
              <a:rPr lang="ko-KR" altLang="en-US" sz="1800" dirty="0">
                <a:solidFill>
                  <a:srgbClr val="0000FF"/>
                </a:solidFill>
              </a:rPr>
              <a:t>    * </a:t>
            </a:r>
            <a:r>
              <a:rPr lang="ko-KR" altLang="en-US" sz="1800" dirty="0" smtClean="0">
                <a:solidFill>
                  <a:srgbClr val="0000FF"/>
                </a:solidFill>
              </a:rPr>
              <a:t>지휘통제</a:t>
            </a:r>
            <a:r>
              <a:rPr lang="en-US" altLang="ko-KR" sz="1800" dirty="0" smtClean="0">
                <a:solidFill>
                  <a:srgbClr val="0000FF"/>
                </a:solidFill>
              </a:rPr>
              <a:t>/</a:t>
            </a:r>
            <a:r>
              <a:rPr lang="ko-KR" altLang="en-US" sz="1800" dirty="0" smtClean="0">
                <a:solidFill>
                  <a:srgbClr val="0000FF"/>
                </a:solidFill>
              </a:rPr>
              <a:t>통신무기체계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감시</a:t>
            </a:r>
            <a:r>
              <a:rPr lang="en-US" altLang="ko-KR" sz="1800" dirty="0" smtClean="0">
                <a:solidFill>
                  <a:srgbClr val="0000FF"/>
                </a:solidFill>
              </a:rPr>
              <a:t>/</a:t>
            </a:r>
            <a:r>
              <a:rPr lang="ko-KR" altLang="en-US" sz="1800" dirty="0" smtClean="0">
                <a:solidFill>
                  <a:srgbClr val="0000FF"/>
                </a:solidFill>
              </a:rPr>
              <a:t>정찰무기체계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기동무기체계 </a:t>
            </a:r>
            <a:r>
              <a:rPr lang="ko-KR" altLang="en-US" sz="1800" dirty="0">
                <a:solidFill>
                  <a:srgbClr val="0000FF"/>
                </a:solidFill>
              </a:rPr>
              <a:t>등 </a:t>
            </a:r>
            <a:r>
              <a:rPr lang="ko-KR" altLang="en-US" sz="1800" dirty="0" smtClean="0">
                <a:solidFill>
                  <a:srgbClr val="0000FF"/>
                </a:solidFill>
              </a:rPr>
              <a:t>적용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10000"/>
              </a:lnSpc>
            </a:pPr>
            <a:endParaRPr lang="ko-KR" altLang="en-US" sz="1800" dirty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10000"/>
              </a:lnSpc>
            </a:pPr>
            <a:r>
              <a:rPr lang="ko-KR" altLang="en-US" sz="2000" b="1" dirty="0"/>
              <a:t>② 공세유지의 원칙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(Offensive)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적극적 공세로 주도권 장악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유지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확대</a:t>
            </a:r>
          </a:p>
          <a:p>
            <a:pPr marL="304800" indent="-304800" algn="l">
              <a:lnSpc>
                <a:spcPct val="110000"/>
              </a:lnSpc>
            </a:pPr>
            <a:r>
              <a:rPr lang="ko-KR" altLang="en-US" sz="1800" b="1" dirty="0">
                <a:solidFill>
                  <a:srgbClr val="0000FF"/>
                </a:solidFill>
              </a:rPr>
              <a:t>    </a:t>
            </a:r>
            <a:r>
              <a:rPr lang="ko-KR" altLang="en-US" sz="1800" dirty="0">
                <a:solidFill>
                  <a:srgbClr val="0000FF"/>
                </a:solidFill>
              </a:rPr>
              <a:t>* </a:t>
            </a:r>
            <a:r>
              <a:rPr lang="ko-KR" altLang="en-US" sz="1800" dirty="0" smtClean="0">
                <a:solidFill>
                  <a:srgbClr val="0000FF"/>
                </a:solidFill>
              </a:rPr>
              <a:t>지휘통제</a:t>
            </a:r>
            <a:r>
              <a:rPr lang="en-US" altLang="ko-KR" sz="1800" dirty="0" smtClean="0">
                <a:solidFill>
                  <a:srgbClr val="0000FF"/>
                </a:solidFill>
              </a:rPr>
              <a:t>/</a:t>
            </a:r>
            <a:r>
              <a:rPr lang="ko-KR" altLang="en-US" sz="1800" dirty="0" smtClean="0">
                <a:solidFill>
                  <a:srgbClr val="0000FF"/>
                </a:solidFill>
              </a:rPr>
              <a:t>통신무기체계</a:t>
            </a:r>
            <a:r>
              <a:rPr lang="en-US" altLang="ko-KR" sz="1800" dirty="0" smtClean="0">
                <a:solidFill>
                  <a:srgbClr val="0000FF"/>
                </a:solidFill>
              </a:rPr>
              <a:t>,  </a:t>
            </a:r>
            <a:r>
              <a:rPr lang="ko-KR" altLang="en-US" sz="1800" dirty="0" smtClean="0">
                <a:solidFill>
                  <a:srgbClr val="0000FF"/>
                </a:solidFill>
              </a:rPr>
              <a:t>감시</a:t>
            </a:r>
            <a:r>
              <a:rPr lang="en-US" altLang="ko-KR" sz="1800" dirty="0" smtClean="0">
                <a:solidFill>
                  <a:srgbClr val="0000FF"/>
                </a:solidFill>
              </a:rPr>
              <a:t>/</a:t>
            </a:r>
            <a:r>
              <a:rPr lang="ko-KR" altLang="en-US" sz="1800" dirty="0" smtClean="0">
                <a:solidFill>
                  <a:srgbClr val="0000FF"/>
                </a:solidFill>
              </a:rPr>
              <a:t>정찰무기체계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기동무기체계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함정무기체계</a:t>
            </a:r>
            <a:r>
              <a:rPr lang="en-US" altLang="ko-KR" sz="1800" dirty="0">
                <a:solidFill>
                  <a:srgbClr val="0000FF"/>
                </a:solidFill>
              </a:rPr>
              <a:t>,</a:t>
            </a:r>
          </a:p>
          <a:p>
            <a:pPr marL="304800" indent="-304800" algn="l">
              <a:lnSpc>
                <a:spcPct val="110000"/>
              </a:lnSpc>
            </a:pPr>
            <a:r>
              <a:rPr lang="en-US" altLang="ko-KR" sz="1800" dirty="0">
                <a:solidFill>
                  <a:srgbClr val="0000FF"/>
                </a:solidFill>
              </a:rPr>
              <a:t>        </a:t>
            </a:r>
            <a:r>
              <a:rPr lang="ko-KR" altLang="en-US" sz="1800" dirty="0">
                <a:solidFill>
                  <a:srgbClr val="0000FF"/>
                </a:solidFill>
              </a:rPr>
              <a:t>항공무기체계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화력무기체계 </a:t>
            </a:r>
            <a:r>
              <a:rPr lang="ko-KR" altLang="en-US" sz="1800" dirty="0">
                <a:solidFill>
                  <a:srgbClr val="0000FF"/>
                </a:solidFill>
              </a:rPr>
              <a:t>등 </a:t>
            </a:r>
            <a:r>
              <a:rPr lang="ko-KR" altLang="en-US" sz="1800" dirty="0" smtClean="0">
                <a:solidFill>
                  <a:srgbClr val="0000FF"/>
                </a:solidFill>
              </a:rPr>
              <a:t>적용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10000"/>
              </a:lnSpc>
            </a:pPr>
            <a:endParaRPr lang="ko-KR" altLang="en-US" sz="1800" dirty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10000"/>
              </a:lnSpc>
            </a:pPr>
            <a:r>
              <a:rPr lang="ko-KR" altLang="en-US" sz="2000" b="1" dirty="0"/>
              <a:t>③ 정보의 원칙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(Information)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적을 찾고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적의 약점을 이용</a:t>
            </a:r>
          </a:p>
          <a:p>
            <a:pPr marL="304800" indent="-304800" algn="l">
              <a:lnSpc>
                <a:spcPct val="110000"/>
              </a:lnSpc>
            </a:pPr>
            <a:r>
              <a:rPr lang="ko-KR" altLang="en-US" sz="1800" b="1" spc="-150" dirty="0">
                <a:solidFill>
                  <a:srgbClr val="0000FF"/>
                </a:solidFill>
              </a:rPr>
              <a:t>     </a:t>
            </a:r>
            <a:r>
              <a:rPr lang="ko-KR" altLang="en-US" sz="1800" spc="-150" dirty="0">
                <a:solidFill>
                  <a:srgbClr val="0000FF"/>
                </a:solidFill>
              </a:rPr>
              <a:t>* 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지휘통제</a:t>
            </a:r>
            <a:r>
              <a:rPr lang="en-US" altLang="ko-KR" sz="1800" spc="-150" dirty="0" smtClean="0">
                <a:solidFill>
                  <a:srgbClr val="0000FF"/>
                </a:solidFill>
              </a:rPr>
              <a:t>/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통신무기체계</a:t>
            </a:r>
            <a:r>
              <a:rPr lang="en-US" altLang="ko-KR" sz="1800" spc="-150" dirty="0">
                <a:solidFill>
                  <a:srgbClr val="0000FF"/>
                </a:solidFill>
              </a:rPr>
              <a:t>, </a:t>
            </a:r>
            <a:r>
              <a:rPr lang="en-US" altLang="ko-KR" sz="1800" spc="-150" dirty="0" smtClean="0">
                <a:solidFill>
                  <a:srgbClr val="0000FF"/>
                </a:solidFill>
              </a:rPr>
              <a:t>  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감시</a:t>
            </a:r>
            <a:r>
              <a:rPr lang="en-US" altLang="ko-KR" sz="1800" spc="-150" dirty="0" smtClean="0">
                <a:solidFill>
                  <a:srgbClr val="0000FF"/>
                </a:solidFill>
              </a:rPr>
              <a:t>/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정찰무기체계</a:t>
            </a:r>
            <a:r>
              <a:rPr lang="en-US" altLang="ko-KR" sz="1800" spc="-150" dirty="0">
                <a:solidFill>
                  <a:srgbClr val="0000FF"/>
                </a:solidFill>
              </a:rPr>
              <a:t>, </a:t>
            </a:r>
            <a:r>
              <a:rPr lang="en-US" altLang="ko-KR" sz="1800" spc="-150" dirty="0" smtClean="0">
                <a:solidFill>
                  <a:srgbClr val="0000FF"/>
                </a:solidFill>
              </a:rPr>
              <a:t> 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기동무기체계</a:t>
            </a:r>
            <a:r>
              <a:rPr lang="en-US" altLang="ko-KR" sz="1800" spc="-150" dirty="0">
                <a:solidFill>
                  <a:srgbClr val="0000FF"/>
                </a:solidFill>
              </a:rPr>
              <a:t>, </a:t>
            </a:r>
            <a:r>
              <a:rPr lang="en-US" altLang="ko-KR" sz="1800" spc="-150" dirty="0" smtClean="0">
                <a:solidFill>
                  <a:srgbClr val="0000FF"/>
                </a:solidFill>
              </a:rPr>
              <a:t> 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함정무기체계 </a:t>
            </a:r>
            <a:r>
              <a:rPr lang="ko-KR" altLang="en-US" sz="1800" spc="-150" dirty="0">
                <a:solidFill>
                  <a:srgbClr val="0000FF"/>
                </a:solidFill>
              </a:rPr>
              <a:t>등 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적용</a:t>
            </a:r>
            <a:endParaRPr lang="en-US" altLang="ko-KR" sz="1800" spc="-150" dirty="0" smtClean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10000"/>
              </a:lnSpc>
            </a:pPr>
            <a:endParaRPr lang="ko-KR" altLang="en-US" sz="1800" spc="-150" dirty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10000"/>
              </a:lnSpc>
            </a:pPr>
            <a:r>
              <a:rPr lang="ko-KR" altLang="en-US" sz="2000" b="1" dirty="0"/>
              <a:t>④ 지휘통일의 원칙</a:t>
            </a:r>
            <a:r>
              <a:rPr lang="en-US" altLang="ko-KR" sz="1800" dirty="0">
                <a:latin typeface="HY견명조" pitchFamily="18" charset="-127"/>
                <a:ea typeface="HY견명조" pitchFamily="18" charset="-127"/>
              </a:rPr>
              <a:t>(Unity of Command)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단일 지휘관에 의한 노력 통합</a:t>
            </a:r>
          </a:p>
          <a:p>
            <a:pPr marL="304800" indent="-304800" algn="l">
              <a:lnSpc>
                <a:spcPct val="110000"/>
              </a:lnSpc>
            </a:pPr>
            <a:r>
              <a:rPr lang="ko-KR" altLang="en-US" sz="1800" dirty="0">
                <a:solidFill>
                  <a:srgbClr val="0000FF"/>
                </a:solidFill>
              </a:rPr>
              <a:t>      * </a:t>
            </a:r>
            <a:r>
              <a:rPr lang="ko-KR" altLang="en-US" sz="1800" dirty="0" smtClean="0">
                <a:solidFill>
                  <a:srgbClr val="0000FF"/>
                </a:solidFill>
              </a:rPr>
              <a:t>지휘통제</a:t>
            </a:r>
            <a:r>
              <a:rPr lang="en-US" altLang="ko-KR" sz="1800" dirty="0" smtClean="0">
                <a:solidFill>
                  <a:srgbClr val="0000FF"/>
                </a:solidFill>
              </a:rPr>
              <a:t>/</a:t>
            </a:r>
            <a:r>
              <a:rPr lang="ko-KR" altLang="en-US" sz="1800" dirty="0" smtClean="0">
                <a:solidFill>
                  <a:srgbClr val="0000FF"/>
                </a:solidFill>
              </a:rPr>
              <a:t>통신무기체계와 </a:t>
            </a:r>
            <a:r>
              <a:rPr lang="ko-KR" altLang="en-US" sz="1800" dirty="0">
                <a:solidFill>
                  <a:srgbClr val="0000FF"/>
                </a:solidFill>
              </a:rPr>
              <a:t>밀접한 관계에 있다</a:t>
            </a:r>
            <a:r>
              <a:rPr lang="en-US" altLang="ko-KR" sz="1800" dirty="0" smtClean="0">
                <a:solidFill>
                  <a:srgbClr val="0000FF"/>
                </a:solidFill>
              </a:rPr>
              <a:t>.</a:t>
            </a:r>
          </a:p>
          <a:p>
            <a:pPr marL="304800" indent="-304800" algn="l">
              <a:lnSpc>
                <a:spcPct val="110000"/>
              </a:lnSpc>
            </a:pPr>
            <a:endParaRPr lang="ko-KR" altLang="en-US" sz="1800" dirty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10000"/>
              </a:lnSpc>
            </a:pPr>
            <a:r>
              <a:rPr lang="ko-KR" altLang="en-US" sz="2000" b="1" dirty="0"/>
              <a:t>⑤ 기동의 원칙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(Maneuver)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신속 기동으로 적을 불리한 위치에 강요</a:t>
            </a:r>
          </a:p>
          <a:p>
            <a:pPr marL="304800" indent="-304800" algn="l">
              <a:lnSpc>
                <a:spcPct val="110000"/>
              </a:lnSpc>
            </a:pPr>
            <a:r>
              <a:rPr lang="ko-KR" altLang="en-US" sz="1800" b="1" dirty="0">
                <a:solidFill>
                  <a:srgbClr val="0000FF"/>
                </a:solidFill>
              </a:rPr>
              <a:t>     </a:t>
            </a:r>
            <a:r>
              <a:rPr lang="ko-KR" altLang="en-US" sz="1800" dirty="0">
                <a:solidFill>
                  <a:srgbClr val="0000FF"/>
                </a:solidFill>
              </a:rPr>
              <a:t>* 기동무기체계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지휘통제</a:t>
            </a:r>
            <a:r>
              <a:rPr lang="en-US" altLang="ko-KR" sz="1800" dirty="0" smtClean="0">
                <a:solidFill>
                  <a:srgbClr val="0000FF"/>
                </a:solidFill>
              </a:rPr>
              <a:t>/</a:t>
            </a:r>
            <a:r>
              <a:rPr lang="ko-KR" altLang="en-US" sz="1800" dirty="0" smtClean="0">
                <a:solidFill>
                  <a:srgbClr val="0000FF"/>
                </a:solidFill>
              </a:rPr>
              <a:t>통신무기체계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감시</a:t>
            </a:r>
            <a:r>
              <a:rPr lang="en-US" altLang="ko-KR" sz="1800" dirty="0" smtClean="0">
                <a:solidFill>
                  <a:srgbClr val="0000FF"/>
                </a:solidFill>
              </a:rPr>
              <a:t>/</a:t>
            </a:r>
            <a:r>
              <a:rPr lang="ko-KR" altLang="en-US" sz="1800" dirty="0" smtClean="0">
                <a:solidFill>
                  <a:srgbClr val="0000FF"/>
                </a:solidFill>
              </a:rPr>
              <a:t>정찰무기체계 </a:t>
            </a:r>
            <a:r>
              <a:rPr lang="ko-KR" altLang="en-US" sz="1800" dirty="0">
                <a:solidFill>
                  <a:srgbClr val="0000FF"/>
                </a:solidFill>
              </a:rPr>
              <a:t>등 적용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</p:spTree>
    <p:extLst>
      <p:ext uri="{BB962C8B-B14F-4D97-AF65-F5344CB8AC3E}">
        <p14:creationId xmlns:p14="http://schemas.microsoft.com/office/powerpoint/2010/main" val="19718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66725" y="1844675"/>
            <a:ext cx="8497888" cy="4876800"/>
          </a:xfrm>
          <a:prstGeom prst="rect">
            <a:avLst/>
          </a:prstGeom>
          <a:solidFill>
            <a:srgbClr val="CCFF99"/>
          </a:solidFill>
          <a:ln w="12700" algn="ctr">
            <a:solidFill>
              <a:srgbClr val="993300"/>
            </a:solidFill>
            <a:miter lim="800000"/>
            <a:headEnd/>
            <a:tailEnd/>
          </a:ln>
          <a:effectLst>
            <a:prstShdw prst="shdw17" dist="17961" dir="2700000">
              <a:srgbClr val="99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39750" y="1844675"/>
            <a:ext cx="8388350" cy="484978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20000"/>
              </a:lnSpc>
            </a:pPr>
            <a:r>
              <a:rPr lang="ko-KR" altLang="en-US" sz="2000" b="1" dirty="0"/>
              <a:t>⑥ 집중의 원칙</a:t>
            </a: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(Mass)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결정적인 시간과 장소에서 상대적 우세 달성</a:t>
            </a:r>
          </a:p>
          <a:p>
            <a:pPr marL="304800" indent="-304800" algn="l">
              <a:lnSpc>
                <a:spcPct val="120000"/>
              </a:lnSpc>
            </a:pPr>
            <a:r>
              <a:rPr lang="ko-KR" altLang="en-US" sz="1800" b="1" dirty="0">
                <a:solidFill>
                  <a:srgbClr val="0000FF"/>
                </a:solidFill>
              </a:rPr>
              <a:t>    </a:t>
            </a:r>
            <a:r>
              <a:rPr lang="ko-KR" altLang="en-US" sz="1800" dirty="0">
                <a:solidFill>
                  <a:srgbClr val="0000FF"/>
                </a:solidFill>
              </a:rPr>
              <a:t>* 지휘통제</a:t>
            </a:r>
            <a:r>
              <a:rPr lang="en-US" altLang="ko-KR" sz="1800" dirty="0">
                <a:solidFill>
                  <a:srgbClr val="0000FF"/>
                </a:solidFill>
              </a:rPr>
              <a:t>·</a:t>
            </a:r>
            <a:r>
              <a:rPr lang="ko-KR" altLang="en-US" sz="1800" dirty="0">
                <a:solidFill>
                  <a:srgbClr val="0000FF"/>
                </a:solidFill>
              </a:rPr>
              <a:t>통신무기체계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감시</a:t>
            </a:r>
            <a:r>
              <a:rPr lang="en-US" altLang="ko-KR" sz="1800" dirty="0">
                <a:solidFill>
                  <a:srgbClr val="0000FF"/>
                </a:solidFill>
              </a:rPr>
              <a:t>·</a:t>
            </a:r>
            <a:r>
              <a:rPr lang="ko-KR" altLang="en-US" sz="1800" dirty="0">
                <a:solidFill>
                  <a:srgbClr val="0000FF"/>
                </a:solidFill>
              </a:rPr>
              <a:t>정찰무기체계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기동무기체계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함정무기체계</a:t>
            </a:r>
            <a:r>
              <a:rPr lang="en-US" altLang="ko-KR" sz="1800" dirty="0">
                <a:solidFill>
                  <a:srgbClr val="0000FF"/>
                </a:solidFill>
              </a:rPr>
              <a:t>,</a:t>
            </a:r>
          </a:p>
          <a:p>
            <a:pPr marL="304800" indent="-304800" algn="l">
              <a:lnSpc>
                <a:spcPct val="120000"/>
              </a:lnSpc>
            </a:pPr>
            <a:r>
              <a:rPr lang="en-US" altLang="ko-KR" sz="1800" dirty="0">
                <a:solidFill>
                  <a:srgbClr val="0000FF"/>
                </a:solidFill>
              </a:rPr>
              <a:t>        </a:t>
            </a:r>
            <a:r>
              <a:rPr lang="ko-KR" altLang="en-US" sz="1800" dirty="0">
                <a:solidFill>
                  <a:srgbClr val="0000FF"/>
                </a:solidFill>
              </a:rPr>
              <a:t>항공무기체계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화력무기체계 등 </a:t>
            </a:r>
            <a:r>
              <a:rPr lang="ko-KR" altLang="en-US" sz="1800" dirty="0" smtClean="0">
                <a:solidFill>
                  <a:srgbClr val="0000FF"/>
                </a:solidFill>
              </a:rPr>
              <a:t>적용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20000"/>
              </a:lnSpc>
            </a:pPr>
            <a:endParaRPr lang="ko-KR" altLang="en-US" sz="1800" dirty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20000"/>
              </a:lnSpc>
            </a:pPr>
            <a:r>
              <a:rPr lang="ko-KR" altLang="en-US" sz="2000" b="1" dirty="0"/>
              <a:t>⑦ 기습의 원칙</a:t>
            </a: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(Surprise)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적의 심리적 마비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결정적인 승리 기회 제공</a:t>
            </a:r>
          </a:p>
          <a:p>
            <a:pPr marL="304800" indent="-304800" algn="l">
              <a:lnSpc>
                <a:spcPct val="120000"/>
              </a:lnSpc>
            </a:pPr>
            <a:r>
              <a:rPr lang="ko-KR" altLang="en-US" sz="1800" b="1" dirty="0">
                <a:solidFill>
                  <a:srgbClr val="0000FF"/>
                </a:solidFill>
              </a:rPr>
              <a:t>    </a:t>
            </a:r>
            <a:r>
              <a:rPr lang="ko-KR" altLang="en-US" sz="1800" dirty="0">
                <a:solidFill>
                  <a:srgbClr val="0000FF"/>
                </a:solidFill>
              </a:rPr>
              <a:t>* 지휘통제</a:t>
            </a:r>
            <a:r>
              <a:rPr lang="en-US" altLang="ko-KR" sz="1800" dirty="0">
                <a:solidFill>
                  <a:srgbClr val="0000FF"/>
                </a:solidFill>
              </a:rPr>
              <a:t>·</a:t>
            </a:r>
            <a:r>
              <a:rPr lang="ko-KR" altLang="en-US" sz="1800" dirty="0">
                <a:solidFill>
                  <a:srgbClr val="0000FF"/>
                </a:solidFill>
              </a:rPr>
              <a:t>통신무기체계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감시</a:t>
            </a:r>
            <a:r>
              <a:rPr lang="en-US" altLang="ko-KR" sz="1800" dirty="0">
                <a:solidFill>
                  <a:srgbClr val="0000FF"/>
                </a:solidFill>
              </a:rPr>
              <a:t>·</a:t>
            </a:r>
            <a:r>
              <a:rPr lang="ko-KR" altLang="en-US" sz="1800" dirty="0">
                <a:solidFill>
                  <a:srgbClr val="0000FF"/>
                </a:solidFill>
              </a:rPr>
              <a:t>정찰무기체계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기동무기체계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함정무기체계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</a:p>
          <a:p>
            <a:pPr marL="304800" indent="-304800" algn="l">
              <a:lnSpc>
                <a:spcPct val="120000"/>
              </a:lnSpc>
            </a:pPr>
            <a:r>
              <a:rPr lang="ko-KR" altLang="en-US" sz="1800" dirty="0">
                <a:solidFill>
                  <a:srgbClr val="0000FF"/>
                </a:solidFill>
              </a:rPr>
              <a:t>        항공무기체계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화력무기체계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방호무기체계 등 </a:t>
            </a:r>
            <a:r>
              <a:rPr lang="ko-KR" altLang="en-US" sz="1800" dirty="0" smtClean="0">
                <a:solidFill>
                  <a:srgbClr val="0000FF"/>
                </a:solidFill>
              </a:rPr>
              <a:t>적용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20000"/>
              </a:lnSpc>
            </a:pPr>
            <a:endParaRPr lang="ko-KR" altLang="en-US" sz="1800" dirty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20000"/>
              </a:lnSpc>
            </a:pPr>
            <a:r>
              <a:rPr lang="ko-KR" altLang="en-US" sz="2000" b="1" dirty="0"/>
              <a:t>⑧ 방호의 원칙</a:t>
            </a: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(Offensive)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아군의 전투력을 보존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행동의 자유를 보장</a:t>
            </a:r>
          </a:p>
          <a:p>
            <a:pPr marL="304800" indent="-304800" algn="l">
              <a:lnSpc>
                <a:spcPct val="120000"/>
              </a:lnSpc>
            </a:pPr>
            <a:r>
              <a:rPr lang="ko-KR" altLang="en-US" sz="1800" spc="-150" dirty="0">
                <a:solidFill>
                  <a:srgbClr val="0000FF"/>
                </a:solidFill>
              </a:rPr>
              <a:t>    * 지휘통제</a:t>
            </a:r>
            <a:r>
              <a:rPr lang="en-US" altLang="ko-KR" sz="1800" spc="-150" dirty="0">
                <a:solidFill>
                  <a:srgbClr val="0000FF"/>
                </a:solidFill>
              </a:rPr>
              <a:t>·</a:t>
            </a:r>
            <a:r>
              <a:rPr lang="ko-KR" altLang="en-US" sz="1800" spc="-150" dirty="0">
                <a:solidFill>
                  <a:srgbClr val="0000FF"/>
                </a:solidFill>
              </a:rPr>
              <a:t>통신무기체계</a:t>
            </a:r>
            <a:r>
              <a:rPr lang="en-US" altLang="ko-KR" sz="1800" spc="-150" dirty="0">
                <a:solidFill>
                  <a:srgbClr val="0000FF"/>
                </a:solidFill>
              </a:rPr>
              <a:t>, </a:t>
            </a:r>
            <a:r>
              <a:rPr lang="ko-KR" altLang="en-US" sz="1800" spc="-150" dirty="0">
                <a:solidFill>
                  <a:srgbClr val="0000FF"/>
                </a:solidFill>
              </a:rPr>
              <a:t>감시</a:t>
            </a:r>
            <a:r>
              <a:rPr lang="en-US" altLang="ko-KR" sz="1800" spc="-150" dirty="0">
                <a:solidFill>
                  <a:srgbClr val="0000FF"/>
                </a:solidFill>
              </a:rPr>
              <a:t>·</a:t>
            </a:r>
            <a:r>
              <a:rPr lang="ko-KR" altLang="en-US" sz="1800" spc="-150" dirty="0">
                <a:solidFill>
                  <a:srgbClr val="0000FF"/>
                </a:solidFill>
              </a:rPr>
              <a:t>정찰무기체계</a:t>
            </a:r>
            <a:r>
              <a:rPr lang="en-US" altLang="ko-KR" sz="1800" spc="-150" dirty="0">
                <a:solidFill>
                  <a:srgbClr val="0000FF"/>
                </a:solidFill>
              </a:rPr>
              <a:t>, </a:t>
            </a:r>
            <a:r>
              <a:rPr lang="ko-KR" altLang="en-US" sz="1800" spc="-150" dirty="0">
                <a:solidFill>
                  <a:srgbClr val="0000FF"/>
                </a:solidFill>
              </a:rPr>
              <a:t>기동무기체계</a:t>
            </a:r>
            <a:r>
              <a:rPr lang="en-US" altLang="ko-KR" sz="1800" spc="-150" dirty="0">
                <a:solidFill>
                  <a:srgbClr val="0000FF"/>
                </a:solidFill>
              </a:rPr>
              <a:t>, </a:t>
            </a:r>
            <a:r>
              <a:rPr lang="ko-KR" altLang="en-US" sz="1800" spc="-150" dirty="0">
                <a:solidFill>
                  <a:srgbClr val="0000FF"/>
                </a:solidFill>
              </a:rPr>
              <a:t>방호무기체계 등 </a:t>
            </a:r>
            <a:r>
              <a:rPr lang="ko-KR" altLang="en-US" sz="1800" spc="-150" dirty="0" smtClean="0">
                <a:solidFill>
                  <a:srgbClr val="0000FF"/>
                </a:solidFill>
              </a:rPr>
              <a:t>적용</a:t>
            </a:r>
            <a:endParaRPr lang="en-US" altLang="ko-KR" sz="1800" spc="-150" dirty="0" smtClean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20000"/>
              </a:lnSpc>
            </a:pPr>
            <a:endParaRPr lang="ko-KR" altLang="en-US" sz="1800" spc="-150" dirty="0">
              <a:solidFill>
                <a:srgbClr val="0000FF"/>
              </a:solidFill>
            </a:endParaRPr>
          </a:p>
          <a:p>
            <a:pPr marL="304800" indent="-304800" algn="l">
              <a:lnSpc>
                <a:spcPct val="120000"/>
              </a:lnSpc>
            </a:pPr>
            <a:r>
              <a:rPr lang="ko-KR" altLang="en-US" sz="2000" b="1" dirty="0"/>
              <a:t>⑨ 사기의 원칙</a:t>
            </a: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(Morale)</a:t>
            </a:r>
            <a:r>
              <a:rPr lang="en-US" altLang="ko-KR" sz="2000" b="1" dirty="0"/>
              <a:t> : </a:t>
            </a:r>
            <a:r>
              <a:rPr lang="ko-KR" altLang="en-US" sz="2000" b="1" dirty="0"/>
              <a:t>필승의 신념과 전투의지 고양</a:t>
            </a:r>
          </a:p>
          <a:p>
            <a:pPr marL="304800" indent="-304800" algn="l">
              <a:lnSpc>
                <a:spcPct val="120000"/>
              </a:lnSpc>
            </a:pPr>
            <a:r>
              <a:rPr lang="ko-KR" altLang="en-US" sz="1800" b="1" dirty="0">
                <a:solidFill>
                  <a:srgbClr val="0000FF"/>
                </a:solidFill>
              </a:rPr>
              <a:t>   </a:t>
            </a:r>
            <a:r>
              <a:rPr lang="ko-KR" altLang="en-US" sz="1800" dirty="0">
                <a:solidFill>
                  <a:srgbClr val="0000FF"/>
                </a:solidFill>
              </a:rPr>
              <a:t>* 지휘통제</a:t>
            </a:r>
            <a:r>
              <a:rPr lang="en-US" altLang="ko-KR" sz="1800" dirty="0">
                <a:solidFill>
                  <a:srgbClr val="0000FF"/>
                </a:solidFill>
              </a:rPr>
              <a:t>․</a:t>
            </a:r>
            <a:r>
              <a:rPr lang="ko-KR" altLang="en-US" sz="1800" dirty="0">
                <a:solidFill>
                  <a:srgbClr val="0000FF"/>
                </a:solidFill>
              </a:rPr>
              <a:t>통신무기체계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감시</a:t>
            </a:r>
            <a:r>
              <a:rPr lang="en-US" altLang="ko-KR" sz="1800" dirty="0">
                <a:solidFill>
                  <a:srgbClr val="0000FF"/>
                </a:solidFill>
              </a:rPr>
              <a:t>․</a:t>
            </a:r>
            <a:r>
              <a:rPr lang="ko-KR" altLang="en-US" sz="1800" dirty="0">
                <a:solidFill>
                  <a:srgbClr val="0000FF"/>
                </a:solidFill>
              </a:rPr>
              <a:t>정찰무기체계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기동무기체계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함정무기체계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</a:p>
          <a:p>
            <a:pPr marL="304800" indent="-304800" algn="l">
              <a:lnSpc>
                <a:spcPct val="120000"/>
              </a:lnSpc>
            </a:pPr>
            <a:r>
              <a:rPr lang="ko-KR" altLang="en-US" sz="1800" dirty="0">
                <a:solidFill>
                  <a:srgbClr val="0000FF"/>
                </a:solidFill>
              </a:rPr>
              <a:t>       항공무기체계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화력무기체계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방호무기체계 등 적용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22238" y="1298575"/>
            <a:ext cx="3994150" cy="4572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전쟁의 원칙과 적용</a:t>
            </a:r>
            <a:r>
              <a:rPr lang="en-US" altLang="ko-KR" sz="2400" b="1" dirty="0">
                <a:solidFill>
                  <a:srgbClr val="0000CC"/>
                </a:solidFill>
                <a:latin typeface="돋움체" pitchFamily="49" charset="-127"/>
                <a:ea typeface="돋움체" pitchFamily="49" charset="-127"/>
              </a:rPr>
              <a:t>(2/2)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80416" y="981075"/>
            <a:ext cx="2215670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※ </a:t>
            </a:r>
            <a:r>
              <a:rPr lang="ko-KR" altLang="en-US" sz="2000" dirty="0" smtClean="0">
                <a:solidFill>
                  <a:srgbClr val="CC3300"/>
                </a:solidFill>
              </a:rPr>
              <a:t>참고</a:t>
            </a:r>
            <a:r>
              <a:rPr lang="en-US" altLang="ko-KR" sz="2000" dirty="0" smtClean="0">
                <a:solidFill>
                  <a:srgbClr val="CC3300"/>
                </a:solidFill>
              </a:rPr>
              <a:t>(</a:t>
            </a:r>
            <a:r>
              <a:rPr lang="ko-KR" altLang="en-US" sz="2000" dirty="0" smtClean="0">
                <a:solidFill>
                  <a:srgbClr val="CC3300"/>
                </a:solidFill>
              </a:rPr>
              <a:t>전쟁원칙</a:t>
            </a:r>
            <a:r>
              <a:rPr lang="en-US" altLang="ko-KR" sz="2000" dirty="0" smtClean="0">
                <a:solidFill>
                  <a:srgbClr val="CC3300"/>
                </a:solidFill>
              </a:rPr>
              <a:t>)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971550" y="4869160"/>
            <a:ext cx="8064500" cy="1800200"/>
          </a:xfrm>
          <a:prstGeom prst="rect">
            <a:avLst/>
          </a:prstGeom>
          <a:solidFill>
            <a:srgbClr val="CCFF99"/>
          </a:solidFill>
          <a:ln w="12700" algn="ctr">
            <a:solidFill>
              <a:srgbClr val="993300"/>
            </a:solidFill>
            <a:miter lim="800000"/>
            <a:headEnd/>
            <a:tailEnd/>
          </a:ln>
          <a:effectLst>
            <a:prstShdw prst="shdw17" dist="17961" dir="2700000">
              <a:srgbClr val="99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71550" y="2133600"/>
            <a:ext cx="8064500" cy="2159496"/>
          </a:xfrm>
          <a:prstGeom prst="rect">
            <a:avLst/>
          </a:prstGeom>
          <a:solidFill>
            <a:srgbClr val="CCFF99"/>
          </a:solidFill>
          <a:ln w="12700" algn="ctr">
            <a:solidFill>
              <a:srgbClr val="993300"/>
            </a:solidFill>
            <a:miter lim="800000"/>
            <a:headEnd/>
            <a:tailEnd/>
          </a:ln>
          <a:effectLst>
            <a:prstShdw prst="shdw17" dist="17961" dir="2700000">
              <a:srgbClr val="99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211888" y="981075"/>
            <a:ext cx="2752725" cy="39687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CC3300"/>
                </a:solidFill>
              </a:rPr>
              <a:t>2. </a:t>
            </a:r>
            <a:r>
              <a:rPr lang="ko-KR" altLang="en-US" sz="2000">
                <a:solidFill>
                  <a:srgbClr val="CC3300"/>
                </a:solidFill>
              </a:rPr>
              <a:t>전쟁의 본질 및 원칙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552" y="1698769"/>
            <a:ext cx="8604250" cy="4970591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40000"/>
              </a:lnSpc>
              <a:buFont typeface="Wingdings" pitchFamily="2" charset="2"/>
              <a:buChar char="v"/>
            </a:pPr>
            <a:r>
              <a:rPr lang="ko-KR" altLang="en-US" sz="2000" b="1" dirty="0"/>
              <a:t>군사작전의 개념</a:t>
            </a:r>
          </a:p>
          <a:p>
            <a:pPr marL="762000" lvl="1" indent="-3048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b="1" dirty="0"/>
              <a:t>군사작전 </a:t>
            </a:r>
            <a:r>
              <a:rPr lang="en-US" altLang="ko-KR" sz="1800" b="1" dirty="0"/>
              <a:t>: </a:t>
            </a:r>
            <a:r>
              <a:rPr lang="ko-KR" altLang="en-US" sz="1800" b="1" dirty="0"/>
              <a:t>용병술을 바탕으로 가용한 군사력을 운용하기 위해서 </a:t>
            </a:r>
            <a:r>
              <a:rPr lang="ko-KR" altLang="en-US" sz="1800" b="1" dirty="0" smtClean="0"/>
              <a:t>계획되고</a:t>
            </a:r>
            <a:endParaRPr lang="en-US" altLang="ko-KR" sz="1800" b="1" dirty="0" smtClean="0"/>
          </a:p>
          <a:p>
            <a:pPr marL="762000" lvl="1" indent="-304800" algn="l">
              <a:lnSpc>
                <a:spcPct val="150000"/>
              </a:lnSpc>
            </a:pPr>
            <a:r>
              <a:rPr lang="en-US" altLang="ko-KR" sz="1800" b="1" dirty="0" smtClean="0"/>
              <a:t>                   </a:t>
            </a:r>
            <a:r>
              <a:rPr lang="ko-KR" altLang="en-US" sz="1800" b="1" dirty="0" smtClean="0"/>
              <a:t> </a:t>
            </a:r>
            <a:r>
              <a:rPr lang="ko-KR" altLang="en-US" sz="1800" b="1" dirty="0"/>
              <a:t>체계화된 군사활동을 통하여 수행한다</a:t>
            </a:r>
            <a:r>
              <a:rPr lang="en-US" altLang="ko-KR" sz="1800" b="1" dirty="0"/>
              <a:t>. </a:t>
            </a:r>
          </a:p>
          <a:p>
            <a:pPr marL="762000" lvl="1" indent="-3048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b="1" dirty="0"/>
              <a:t>군사작전 목적 </a:t>
            </a:r>
            <a:r>
              <a:rPr lang="en-US" altLang="ko-KR" sz="1800" b="1" dirty="0" smtClean="0"/>
              <a:t>:</a:t>
            </a:r>
            <a:r>
              <a:rPr lang="ko-KR" altLang="en-US" sz="1800" b="1" dirty="0" smtClean="0"/>
              <a:t> </a:t>
            </a:r>
            <a:r>
              <a:rPr lang="ko-KR" altLang="en-US" sz="1800" b="1" dirty="0"/>
              <a:t>전시에는 전쟁에 승리하여 국가를 방위하고 평시에는 </a:t>
            </a:r>
            <a:endParaRPr lang="en-US" altLang="ko-KR" sz="1800" b="1" dirty="0" smtClean="0"/>
          </a:p>
          <a:p>
            <a:pPr marL="762000" lvl="1" indent="-304800" algn="l">
              <a:lnSpc>
                <a:spcPct val="150000"/>
              </a:lnSpc>
            </a:pPr>
            <a:r>
              <a:rPr lang="ko-KR" altLang="en-US" sz="1800" b="1" dirty="0" smtClean="0"/>
              <a:t>                          전쟁을 </a:t>
            </a:r>
            <a:r>
              <a:rPr lang="ko-KR" altLang="en-US" sz="1800" b="1" dirty="0"/>
              <a:t>억제하며 국익증진과 평화유지에 기여하는 것이다</a:t>
            </a:r>
            <a:r>
              <a:rPr lang="en-US" altLang="ko-KR" sz="1800" b="1" dirty="0"/>
              <a:t>. </a:t>
            </a:r>
          </a:p>
          <a:p>
            <a:pPr marL="762000" lvl="1" indent="-3048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b="1" dirty="0"/>
              <a:t>군사작전은 일반적으로 대상에 따라 전투작전 또는 </a:t>
            </a:r>
            <a:r>
              <a:rPr lang="ko-KR" altLang="en-US" sz="1800" b="1" dirty="0" err="1" smtClean="0"/>
              <a:t>비전투</a:t>
            </a:r>
            <a:r>
              <a:rPr lang="ko-KR" altLang="en-US" sz="1800" b="1" dirty="0" smtClean="0"/>
              <a:t> 작전으로 </a:t>
            </a:r>
            <a:r>
              <a:rPr lang="ko-KR" altLang="en-US" sz="1800" b="1" dirty="0"/>
              <a:t>수행</a:t>
            </a:r>
            <a:r>
              <a:rPr lang="en-US" altLang="ko-KR" sz="1800" b="1" dirty="0"/>
              <a:t> </a:t>
            </a:r>
          </a:p>
          <a:p>
            <a:pPr marL="304800" indent="-304800" algn="l">
              <a:lnSpc>
                <a:spcPct val="230000"/>
              </a:lnSpc>
              <a:buFont typeface="Wingdings" pitchFamily="2" charset="2"/>
              <a:buChar char="v"/>
            </a:pPr>
            <a:r>
              <a:rPr lang="ko-KR" altLang="en-US" sz="2000" b="1" dirty="0"/>
              <a:t>군사작전의 범주</a:t>
            </a:r>
          </a:p>
          <a:p>
            <a:pPr marL="762000" lvl="1" indent="-3048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b="1" dirty="0"/>
              <a:t>군사작전은 우리 군이 현재 또는 미래에 직면하게 될 각종 위기와 분쟁의 </a:t>
            </a:r>
            <a:endParaRPr lang="en-US" altLang="ko-KR" sz="1800" b="1" dirty="0" smtClean="0"/>
          </a:p>
          <a:p>
            <a:pPr marL="762000" lvl="1" indent="-304800" algn="l">
              <a:lnSpc>
                <a:spcPct val="150000"/>
              </a:lnSpc>
            </a:pPr>
            <a:r>
              <a:rPr lang="en-US" altLang="ko-KR" sz="1800" b="1" dirty="0" smtClean="0"/>
              <a:t>    </a:t>
            </a:r>
            <a:r>
              <a:rPr lang="ko-KR" altLang="en-US" sz="1800" b="1" dirty="0" smtClean="0"/>
              <a:t>강도에 </a:t>
            </a:r>
            <a:r>
              <a:rPr lang="ko-KR" altLang="en-US" sz="1800" b="1" dirty="0"/>
              <a:t>따라 작전의 목적과 규모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전투강도 등이 상이하게 적용될 수 있다</a:t>
            </a:r>
            <a:r>
              <a:rPr lang="en-US" altLang="ko-KR" sz="1800" b="1" dirty="0"/>
              <a:t>. </a:t>
            </a:r>
          </a:p>
          <a:p>
            <a:pPr marL="762000" lvl="1" indent="-3048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b="1" dirty="0"/>
              <a:t>군사작전의 범주는 위기의 강도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분쟁의 종류 및 군사력의 역할을 고려하여 평시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국지전 </a:t>
            </a:r>
            <a:r>
              <a:rPr lang="ko-KR" altLang="en-US" sz="1800" b="1" dirty="0"/>
              <a:t>시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전면전 시 군사작전으로 구분한다</a:t>
            </a:r>
            <a:r>
              <a:rPr lang="en-US" altLang="ko-KR" sz="1800" b="1" dirty="0"/>
              <a:t>.</a:t>
            </a:r>
            <a:endParaRPr lang="ko-KR" altLang="en-US" sz="1800" b="1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266" y="1243013"/>
            <a:ext cx="2682562" cy="46166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군사작전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참고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endParaRPr lang="en-US" altLang="ko-KR" sz="2400" b="1" dirty="0">
              <a:solidFill>
                <a:srgbClr val="FF0000"/>
              </a:solidFill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4000" dirty="0">
                <a:solidFill>
                  <a:schemeClr val="tx2"/>
                </a:solidFill>
              </a:rPr>
              <a:t>제 </a:t>
            </a:r>
            <a:r>
              <a:rPr lang="en-US" altLang="ko-KR" sz="4000" dirty="0">
                <a:solidFill>
                  <a:schemeClr val="tx2"/>
                </a:solidFill>
              </a:rPr>
              <a:t>1</a:t>
            </a:r>
            <a:r>
              <a:rPr lang="ko-KR" altLang="en-US" sz="4000" dirty="0">
                <a:solidFill>
                  <a:schemeClr val="tx2"/>
                </a:solidFill>
              </a:rPr>
              <a:t>절 전쟁의 본질 및 양상변화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3808" y="1386605"/>
            <a:ext cx="5842992" cy="30777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돋움체" pitchFamily="49" charset="-127"/>
                <a:ea typeface="돋움체" pitchFamily="49" charset="-127"/>
              </a:rPr>
              <a:t>https://www.youtube.com/watch?v=0oGKR2dQ1WU</a:t>
            </a:r>
          </a:p>
        </p:txBody>
      </p:sp>
    </p:spTree>
    <p:extLst>
      <p:ext uri="{BB962C8B-B14F-4D97-AF65-F5344CB8AC3E}">
        <p14:creationId xmlns:p14="http://schemas.microsoft.com/office/powerpoint/2010/main" val="40338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528" y="1013247"/>
            <a:ext cx="4405373" cy="61555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70000"/>
              </a:lnSpc>
            </a:pPr>
            <a:r>
              <a:rPr lang="ko-KR" altLang="en-US" sz="2400" b="1" dirty="0">
                <a:solidFill>
                  <a:srgbClr val="0000CC"/>
                </a:solidFill>
              </a:rPr>
              <a:t>■ 무기체계와 전술의 변천과정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992313"/>
            <a:ext cx="9144000" cy="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55287" name="Group 183"/>
          <p:cNvGraphicFramePr>
            <a:graphicFrameLocks noGrp="1"/>
          </p:cNvGraphicFramePr>
          <p:nvPr/>
        </p:nvGraphicFramePr>
        <p:xfrm>
          <a:off x="539552" y="1628800"/>
          <a:ext cx="8460431" cy="4979455"/>
        </p:xfrm>
        <a:graphic>
          <a:graphicData uri="http://schemas.openxmlformats.org/drawingml/2006/table">
            <a:tbl>
              <a:tblPr/>
              <a:tblGrid>
                <a:gridCol w="126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4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 기 체 계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4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            술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4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고대전쟁</a:t>
                      </a:r>
                    </a:p>
                  </a:txBody>
                  <a:tcPr marL="54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 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공격용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창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칼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투석기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방어용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갑주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방패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∙집단대형             ∙종대대형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중세전쟁</a:t>
                      </a:r>
                    </a:p>
                  </a:txBody>
                  <a:tcPr marL="54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 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화승총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화포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∙선 전투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횡대대형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근대전쟁</a:t>
                      </a:r>
                    </a:p>
                  </a:txBody>
                  <a:tcPr marL="54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총검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∙종대대형            ∙내선작전  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전신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∙외선작전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38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현대전쟁</a:t>
                      </a:r>
                    </a:p>
                  </a:txBody>
                  <a:tcPr marL="54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 제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기관총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야포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∙평면전투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후티어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돌파전술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구로우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종심방어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 제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핵폭탄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∙전격전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입체전투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냉전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冷戰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전자무기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회전익 항공기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․COIN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무기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비정규전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․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정밀유도무기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∙공세이전</a:t>
                      </a:r>
                    </a:p>
                  </a:txBody>
                  <a:tcPr marL="90000" marR="54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868144" y="981075"/>
            <a:ext cx="3215945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1. </a:t>
            </a:r>
            <a:r>
              <a:rPr lang="ko-KR" altLang="en-US" sz="2000" dirty="0" smtClean="0">
                <a:solidFill>
                  <a:srgbClr val="CC3300"/>
                </a:solidFill>
              </a:rPr>
              <a:t>전쟁과 무기체계의 변천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683568" y="1992313"/>
            <a:ext cx="8316415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lg"/>
            <a:tailEnd type="none" w="med" len="lg"/>
          </a:ln>
          <a:effectLst/>
        </p:spPr>
      </p:cxnSp>
      <p:cxnSp>
        <p:nvCxnSpPr>
          <p:cNvPr id="9" name="직선 연결선 8"/>
          <p:cNvCxnSpPr/>
          <p:nvPr/>
        </p:nvCxnSpPr>
        <p:spPr bwMode="auto">
          <a:xfrm>
            <a:off x="611560" y="2996952"/>
            <a:ext cx="8316415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lg"/>
            <a:tailEnd type="none" w="med" len="lg"/>
          </a:ln>
          <a:effectLst/>
        </p:spPr>
      </p:cxnSp>
      <p:cxnSp>
        <p:nvCxnSpPr>
          <p:cNvPr id="10" name="직선 연결선 9"/>
          <p:cNvCxnSpPr/>
          <p:nvPr/>
        </p:nvCxnSpPr>
        <p:spPr bwMode="auto">
          <a:xfrm>
            <a:off x="576065" y="3501008"/>
            <a:ext cx="8316415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lg"/>
            <a:tailEnd type="none" w="med" len="lg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>
            <a:off x="576065" y="5013176"/>
            <a:ext cx="8316415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lg"/>
            <a:tailEnd type="none" w="med" len="lg"/>
          </a:ln>
          <a:effectLst/>
        </p:spPr>
      </p:cxnSp>
      <p:cxnSp>
        <p:nvCxnSpPr>
          <p:cNvPr id="12" name="직선 연결선 11"/>
          <p:cNvCxnSpPr/>
          <p:nvPr/>
        </p:nvCxnSpPr>
        <p:spPr bwMode="auto">
          <a:xfrm>
            <a:off x="539552" y="6608255"/>
            <a:ext cx="8316415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lg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48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3850" y="1412875"/>
            <a:ext cx="58023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전장의 가시화와 정보의 공유화</a:t>
            </a:r>
            <a:endParaRPr lang="en-US" altLang="ko-KR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683568" y="2132856"/>
            <a:ext cx="75850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rgbClr val="0000FF"/>
                </a:solidFill>
              </a:rPr>
              <a:t>전장 가시화</a:t>
            </a: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683568" y="4189413"/>
            <a:ext cx="75850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rgbClr val="0000FF"/>
                </a:solidFill>
              </a:rPr>
              <a:t>네트워크 기반으로 정보 공유화 가능</a:t>
            </a: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67544" y="2564904"/>
            <a:ext cx="8475662" cy="11592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2000" dirty="0"/>
              <a:t>  </a:t>
            </a:r>
            <a:r>
              <a:rPr lang="ko-KR" altLang="en-US" sz="2000" dirty="0"/>
              <a:t>인공위성의 센서체계</a:t>
            </a:r>
            <a:r>
              <a:rPr lang="en-US" altLang="ko-KR" sz="2000" dirty="0"/>
              <a:t>, JSTARS, AWACS, UAV </a:t>
            </a:r>
            <a:r>
              <a:rPr lang="ko-KR" altLang="en-US" sz="2000" dirty="0"/>
              <a:t>등 활용</a:t>
            </a:r>
            <a:endParaRPr lang="en-US" altLang="ko-KR" sz="2000" dirty="0"/>
          </a:p>
          <a:p>
            <a:pPr marL="342900" indent="-342900" algn="l">
              <a:lnSpc>
                <a:spcPct val="190000"/>
              </a:lnSpc>
              <a:buClr>
                <a:schemeClr val="bg1"/>
              </a:buClr>
              <a:buFont typeface="Wingdings 3" pitchFamily="18" charset="2"/>
              <a:buNone/>
            </a:pPr>
            <a:r>
              <a:rPr lang="en-US" altLang="ko-KR" sz="2000" dirty="0"/>
              <a:t>     ※ </a:t>
            </a:r>
            <a:r>
              <a:rPr lang="ko-KR" altLang="en-US" sz="2000" dirty="0"/>
              <a:t>걸프전 </a:t>
            </a:r>
            <a:r>
              <a:rPr lang="en-US" altLang="ko-KR" sz="2000" dirty="0"/>
              <a:t>: 15% </a:t>
            </a:r>
            <a:r>
              <a:rPr lang="ko-KR" altLang="en-US" sz="2000" dirty="0"/>
              <a:t>표적탐지</a:t>
            </a:r>
            <a:r>
              <a:rPr lang="en-US" altLang="ko-KR" sz="2000" dirty="0"/>
              <a:t>, </a:t>
            </a:r>
            <a:r>
              <a:rPr lang="en-US" altLang="ko-KR" sz="2000" b="1" dirty="0"/>
              <a:t>’</a:t>
            </a:r>
            <a:r>
              <a:rPr lang="en-US" altLang="ko-KR" sz="2000" dirty="0"/>
              <a:t>05</a:t>
            </a:r>
            <a:r>
              <a:rPr lang="ko-KR" altLang="en-US" sz="2000" dirty="0"/>
              <a:t>년 </a:t>
            </a:r>
            <a:r>
              <a:rPr lang="en-US" altLang="ko-KR" sz="2000" dirty="0"/>
              <a:t>: 90%, </a:t>
            </a:r>
            <a:r>
              <a:rPr lang="ko-KR" altLang="en-US" sz="2000" dirty="0"/>
              <a:t>현재 </a:t>
            </a:r>
            <a:r>
              <a:rPr lang="en-US" altLang="ko-KR" sz="2000" dirty="0"/>
              <a:t>: </a:t>
            </a:r>
            <a:r>
              <a:rPr lang="ko-KR" altLang="en-US" sz="2000" dirty="0"/>
              <a:t>전장 전천후 가시화</a:t>
            </a:r>
            <a:endParaRPr lang="en-US" altLang="ko-KR" sz="2000" b="1" dirty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467544" y="4653136"/>
            <a:ext cx="8475662" cy="15747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2000" dirty="0"/>
              <a:t> </a:t>
            </a:r>
            <a:r>
              <a:rPr lang="ko-KR" altLang="en-US" sz="2000" dirty="0"/>
              <a:t>분산된 전투요소 네트워크로 연결</a:t>
            </a:r>
            <a:r>
              <a:rPr lang="en-US" altLang="ko-KR" sz="2000" dirty="0"/>
              <a:t>, </a:t>
            </a:r>
            <a:r>
              <a:rPr lang="ko-KR" altLang="en-US" sz="2000" dirty="0"/>
              <a:t>새로운 전투력 창출</a:t>
            </a:r>
            <a:endParaRPr lang="en-US" altLang="ko-KR" sz="2000" dirty="0"/>
          </a:p>
          <a:p>
            <a:pPr lvl="1" algn="l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2000" dirty="0"/>
              <a:t> </a:t>
            </a:r>
            <a:r>
              <a:rPr lang="ko-KR" altLang="en-US" sz="2000" dirty="0"/>
              <a:t>병력</a:t>
            </a:r>
            <a:r>
              <a:rPr lang="en-US" altLang="ko-KR" sz="2000" dirty="0"/>
              <a:t>, </a:t>
            </a:r>
            <a:r>
              <a:rPr lang="ko-KR" altLang="en-US" sz="2000" dirty="0"/>
              <a:t>부대의 </a:t>
            </a:r>
            <a:r>
              <a:rPr lang="ko-KR" altLang="en-US" sz="2000" dirty="0" err="1"/>
              <a:t>집중없이</a:t>
            </a:r>
            <a:r>
              <a:rPr lang="ko-KR" altLang="en-US" sz="2000" dirty="0"/>
              <a:t> 전력의 효과 집중</a:t>
            </a:r>
          </a:p>
          <a:p>
            <a:pPr marL="342900" indent="-342900" algn="l">
              <a:lnSpc>
                <a:spcPct val="1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dirty="0"/>
              <a:t>     ※ </a:t>
            </a:r>
            <a:r>
              <a:rPr lang="ko-KR" altLang="en-US" sz="2000" dirty="0"/>
              <a:t>다수의 상이한 표적에 대한 동시적 교전 가능</a:t>
            </a:r>
            <a:endParaRPr lang="en-US" altLang="ko-KR" sz="2000" b="1" dirty="0"/>
          </a:p>
        </p:txBody>
      </p:sp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  <p:extLst>
      <p:ext uri="{BB962C8B-B14F-4D97-AF65-F5344CB8AC3E}">
        <p14:creationId xmlns:p14="http://schemas.microsoft.com/office/powerpoint/2010/main" val="309806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425872" y="1412776"/>
            <a:ext cx="5802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장거리 정밀교전의 보편화</a:t>
            </a:r>
            <a:endParaRPr lang="en-US" altLang="ko-K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12"/>
          <p:cNvSpPr>
            <a:spLocks noChangeArrowheads="1"/>
          </p:cNvSpPr>
          <p:nvPr/>
        </p:nvSpPr>
        <p:spPr bwMode="auto">
          <a:xfrm>
            <a:off x="683568" y="1987550"/>
            <a:ext cx="75850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400" dirty="0"/>
              <a:t> 플랫폼의 양적 숫자보다 장비의 질적 요소가 중요</a:t>
            </a: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468313" y="5018088"/>
            <a:ext cx="28797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정밀성의 혁명</a:t>
            </a:r>
            <a:endParaRPr lang="en-US" altLang="ko-K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683568" y="5597525"/>
            <a:ext cx="75850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 dirty="0"/>
              <a:t> 공산오차</a:t>
            </a:r>
            <a:r>
              <a:rPr lang="en-US" altLang="ko-KR" sz="2300" dirty="0">
                <a:latin typeface="HY궁서" pitchFamily="18" charset="-127"/>
                <a:ea typeface="HY궁서" pitchFamily="18" charset="-127"/>
              </a:rPr>
              <a:t>‘</a:t>
            </a:r>
            <a:r>
              <a:rPr lang="en-US" altLang="ko-KR" sz="2300" dirty="0">
                <a:solidFill>
                  <a:srgbClr val="FF0000"/>
                </a:solidFill>
              </a:rPr>
              <a:t>ZERO</a:t>
            </a:r>
            <a:r>
              <a:rPr lang="en-US" altLang="ko-KR" sz="2300" dirty="0">
                <a:latin typeface="HY궁서" pitchFamily="18" charset="-127"/>
                <a:ea typeface="HY궁서" pitchFamily="18" charset="-127"/>
              </a:rPr>
              <a:t>’</a:t>
            </a:r>
            <a:r>
              <a:rPr lang="ko-KR" altLang="en-US" sz="2300" dirty="0"/>
              <a:t>화 </a:t>
            </a:r>
            <a:r>
              <a:rPr lang="en-US" altLang="ko-KR" sz="2300" dirty="0"/>
              <a:t>(2</a:t>
            </a:r>
            <a:r>
              <a:rPr lang="ko-KR" altLang="en-US" sz="2300" dirty="0"/>
              <a:t>차 대전 </a:t>
            </a:r>
            <a:r>
              <a:rPr lang="en-US" altLang="ko-KR" sz="2300" dirty="0"/>
              <a:t>: 5Km, </a:t>
            </a:r>
            <a:r>
              <a:rPr lang="ko-KR" altLang="en-US" sz="2300" dirty="0" err="1"/>
              <a:t>이라크전</a:t>
            </a:r>
            <a:r>
              <a:rPr lang="ko-KR" altLang="en-US" sz="2300" dirty="0"/>
              <a:t> </a:t>
            </a:r>
            <a:r>
              <a:rPr lang="en-US" altLang="ko-KR" sz="2300" dirty="0"/>
              <a:t>: 3m)   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683568" y="6069013"/>
            <a:ext cx="82534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 dirty="0"/>
              <a:t> 순항미사일로 수천 </a:t>
            </a:r>
            <a:r>
              <a:rPr lang="en-US" altLang="ko-KR" sz="2300" dirty="0"/>
              <a:t>Km </a:t>
            </a:r>
            <a:r>
              <a:rPr lang="ko-KR" altLang="en-US" sz="2300" dirty="0"/>
              <a:t>떨어진 지역의 목표물 정확히 파괴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395536" y="2348880"/>
            <a:ext cx="892899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2000" dirty="0"/>
              <a:t>  </a:t>
            </a:r>
            <a:r>
              <a:rPr lang="ko-KR" altLang="en-US" sz="2000" dirty="0"/>
              <a:t>장비능력 및 탑재 장비의 중요성 부각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 3" pitchFamily="18" charset="2"/>
              <a:buNone/>
            </a:pPr>
            <a:r>
              <a:rPr lang="en-US" altLang="ko-KR" sz="2000" dirty="0"/>
              <a:t>     ※ 20</a:t>
            </a:r>
            <a:r>
              <a:rPr lang="ko-KR" altLang="en-US" sz="2000" dirty="0"/>
              <a:t>년 경과 항공기</a:t>
            </a:r>
            <a:r>
              <a:rPr lang="en-US" altLang="ko-KR" sz="2000" dirty="0"/>
              <a:t>(</a:t>
            </a:r>
            <a:r>
              <a:rPr lang="ko-KR" altLang="en-US" sz="2000" dirty="0"/>
              <a:t>최신 탑재장비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en-US" altLang="ko-KR" sz="2000" b="1" dirty="0">
                <a:solidFill>
                  <a:srgbClr val="FF0000"/>
                </a:solidFill>
              </a:rPr>
              <a:t>&gt;</a:t>
            </a:r>
            <a:r>
              <a:rPr lang="en-US" altLang="ko-KR" sz="2000" dirty="0"/>
              <a:t> 10</a:t>
            </a:r>
            <a:r>
              <a:rPr lang="ko-KR" altLang="en-US" sz="2000" dirty="0"/>
              <a:t>년 경과 항공기</a:t>
            </a:r>
            <a:r>
              <a:rPr lang="en-US" altLang="ko-KR" sz="2000" dirty="0"/>
              <a:t>(</a:t>
            </a:r>
            <a:r>
              <a:rPr lang="ko-KR" altLang="en-US" sz="2000" dirty="0"/>
              <a:t>구형 탑재장비</a:t>
            </a:r>
            <a:r>
              <a:rPr lang="en-US" altLang="ko-KR" sz="2000" dirty="0"/>
              <a:t>)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728" name="AutoShape 22"/>
          <p:cNvSpPr>
            <a:spLocks noChangeArrowheads="1"/>
          </p:cNvSpPr>
          <p:nvPr/>
        </p:nvSpPr>
        <p:spPr bwMode="auto">
          <a:xfrm>
            <a:off x="1115616" y="3370263"/>
            <a:ext cx="4104456" cy="1426890"/>
          </a:xfrm>
          <a:prstGeom prst="roundRect">
            <a:avLst>
              <a:gd name="adj" fmla="val 5167"/>
            </a:avLst>
          </a:prstGeom>
          <a:solidFill>
            <a:srgbClr val="3366FF">
              <a:alpha val="25098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ko-KR" altLang="en-US" sz="2200">
              <a:solidFill>
                <a:schemeClr val="bg1"/>
              </a:solidFill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39552" y="3429000"/>
            <a:ext cx="4752528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lnSpc>
                <a:spcPct val="120000"/>
              </a:lnSpc>
              <a:buClr>
                <a:schemeClr val="bg1"/>
              </a:buClr>
              <a:buFont typeface="Wingdings 3" pitchFamily="18" charset="2"/>
              <a:buNone/>
              <a:defRPr/>
            </a:pPr>
            <a:r>
              <a:rPr lang="en-US" altLang="ko-KR" sz="2000" dirty="0"/>
              <a:t>  </a:t>
            </a:r>
            <a:r>
              <a:rPr lang="ko-KR" altLang="en-US" sz="2000" spc="-150" dirty="0" smtClean="0"/>
              <a:t>최신 </a:t>
            </a:r>
            <a:r>
              <a:rPr lang="ko-KR" altLang="en-US" sz="2000" spc="-150" dirty="0" err="1" smtClean="0"/>
              <a:t>장사정</a:t>
            </a:r>
            <a:r>
              <a:rPr lang="ko-KR" altLang="en-US" sz="2000" spc="-150" dirty="0" smtClean="0"/>
              <a:t> 미사일</a:t>
            </a:r>
            <a:r>
              <a:rPr lang="en-US" altLang="ko-KR" sz="2000" spc="-150" dirty="0" smtClean="0"/>
              <a:t>, </a:t>
            </a:r>
            <a:r>
              <a:rPr lang="ko-KR" altLang="en-US" sz="2000" spc="-150" dirty="0" smtClean="0"/>
              <a:t>공중 </a:t>
            </a:r>
            <a:r>
              <a:rPr lang="ko-KR" altLang="en-US" sz="2000" spc="-150" dirty="0"/>
              <a:t>조기경보</a:t>
            </a:r>
            <a:endParaRPr lang="en-US" altLang="ko-KR" sz="2000" spc="-150" dirty="0"/>
          </a:p>
          <a:p>
            <a:pPr lvl="1" algn="l">
              <a:lnSpc>
                <a:spcPct val="120000"/>
              </a:lnSpc>
              <a:buClr>
                <a:schemeClr val="bg1"/>
              </a:buClr>
              <a:buFont typeface="Wingdings 3" pitchFamily="18" charset="2"/>
              <a:buNone/>
              <a:defRPr/>
            </a:pPr>
            <a:r>
              <a:rPr lang="en-US" altLang="ko-KR" sz="2000" dirty="0"/>
              <a:t>  ⇒ </a:t>
            </a:r>
            <a:r>
              <a:rPr lang="ko-KR" altLang="en-US" sz="2000" dirty="0"/>
              <a:t>통제기호 전장정보 실시간 전송</a:t>
            </a:r>
            <a:endParaRPr lang="en-US" altLang="ko-KR" sz="2000" dirty="0"/>
          </a:p>
          <a:p>
            <a:pPr lvl="1" algn="l">
              <a:buClr>
                <a:schemeClr val="bg1"/>
              </a:buClr>
              <a:buFont typeface="Wingdings 3" pitchFamily="18" charset="2"/>
              <a:buNone/>
              <a:defRPr/>
            </a:pPr>
            <a:r>
              <a:rPr lang="en-US" altLang="ko-KR" sz="1800" dirty="0"/>
              <a:t>      : </a:t>
            </a:r>
            <a:r>
              <a:rPr lang="ko-KR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有利</a:t>
            </a:r>
            <a:endParaRPr lang="en-US" altLang="ko-K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4860032" y="3678123"/>
            <a:ext cx="45005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buClr>
                <a:schemeClr val="bg1"/>
              </a:buClr>
              <a:buFont typeface="Wingdings 3" pitchFamily="18" charset="2"/>
              <a:buNone/>
              <a:defRPr/>
            </a:pPr>
            <a:r>
              <a:rPr lang="en-US" altLang="ko-KR" sz="1800" dirty="0"/>
              <a:t>  </a:t>
            </a:r>
            <a:r>
              <a:rPr lang="ko-KR" altLang="en-US" sz="2000" dirty="0" smtClean="0"/>
              <a:t>열악한 탑재장비의 </a:t>
            </a:r>
            <a:r>
              <a:rPr lang="ko-KR" altLang="en-US" sz="2000" dirty="0"/>
              <a:t>전력발휘</a:t>
            </a:r>
            <a:endParaRPr lang="en-US" altLang="ko-KR" sz="2000" dirty="0"/>
          </a:p>
          <a:p>
            <a:pPr lvl="1" algn="l">
              <a:buClr>
                <a:schemeClr val="bg1"/>
              </a:buClr>
              <a:buFont typeface="Wingdings 3" pitchFamily="18" charset="2"/>
              <a:buNone/>
              <a:defRPr/>
            </a:pPr>
            <a:r>
              <a:rPr lang="en-US" altLang="ko-KR" sz="1800" dirty="0"/>
              <a:t>      :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不利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0731" name="AutoShape 22"/>
          <p:cNvSpPr>
            <a:spLocks noChangeArrowheads="1"/>
          </p:cNvSpPr>
          <p:nvPr/>
        </p:nvSpPr>
        <p:spPr bwMode="auto">
          <a:xfrm>
            <a:off x="5364163" y="3356993"/>
            <a:ext cx="3600450" cy="1440160"/>
          </a:xfrm>
          <a:prstGeom prst="roundRect">
            <a:avLst>
              <a:gd name="adj" fmla="val 5167"/>
            </a:avLst>
          </a:prstGeom>
          <a:solidFill>
            <a:srgbClr val="3366FF">
              <a:alpha val="25098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ko-KR" altLang="en-US" sz="2200">
              <a:solidFill>
                <a:schemeClr val="bg1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  <p:extLst>
      <p:ext uri="{BB962C8B-B14F-4D97-AF65-F5344CB8AC3E}">
        <p14:creationId xmlns:p14="http://schemas.microsoft.com/office/powerpoint/2010/main" val="856717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442913" y="1196975"/>
            <a:ext cx="58023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전장공간의 확장과 중첩</a:t>
            </a:r>
            <a:endParaRPr lang="en-US" altLang="ko-K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611560" y="1890713"/>
            <a:ext cx="853720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 dirty="0"/>
              <a:t> 지상</a:t>
            </a:r>
            <a:r>
              <a:rPr lang="ko-KR" altLang="en-US" sz="2300" dirty="0" smtClean="0"/>
              <a:t>→ 해상→ 공중→ 우주</a:t>
            </a:r>
            <a:r>
              <a:rPr lang="en-US" altLang="ko-KR" sz="2300" dirty="0"/>
              <a:t>(</a:t>
            </a:r>
            <a:r>
              <a:rPr lang="ko-KR" altLang="en-US" sz="2300" dirty="0"/>
              <a:t>수직체계</a:t>
            </a:r>
            <a:r>
              <a:rPr lang="en-US" altLang="ko-KR" sz="2300" dirty="0"/>
              <a:t>) / </a:t>
            </a:r>
            <a:r>
              <a:rPr lang="ko-KR" altLang="en-US" sz="2300" dirty="0"/>
              <a:t>사이버 공간으로 확장</a:t>
            </a:r>
            <a:endParaRPr lang="en-US" altLang="ko-KR" sz="2300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endParaRPr lang="en-US" altLang="ko-KR" sz="2200" dirty="0">
              <a:solidFill>
                <a:srgbClr val="0000FF"/>
              </a:solidFill>
            </a:endParaRPr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-252536" y="5746750"/>
            <a:ext cx="9482137" cy="9202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120000"/>
              </a:lnSpc>
              <a:buClr>
                <a:schemeClr val="bg1"/>
              </a:buClr>
              <a:buFont typeface="Wingdings 3" pitchFamily="18" charset="2"/>
              <a:buNone/>
              <a:defRPr/>
            </a:pPr>
            <a:r>
              <a:rPr lang="en-US" altLang="ko-KR" sz="2400" dirty="0"/>
              <a:t> ※ </a:t>
            </a:r>
            <a:r>
              <a:rPr lang="ko-KR" altLang="en-US" sz="2400" dirty="0"/>
              <a:t>감시체계와 타격체계의 순간적 결합</a:t>
            </a:r>
            <a:endParaRPr lang="en-US" altLang="ko-KR" sz="2400" dirty="0"/>
          </a:p>
          <a:p>
            <a:pPr lvl="1" algn="l">
              <a:lnSpc>
                <a:spcPct val="120000"/>
              </a:lnSpc>
              <a:buClr>
                <a:schemeClr val="bg1"/>
              </a:buClr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altLang="ko-K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⇒ </a:t>
            </a:r>
            <a:r>
              <a:rPr lang="ko-KR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새로운 차원의 전력 운용과 조직 편성 요구</a:t>
            </a:r>
            <a:endParaRPr lang="en-US" altLang="ko-KR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2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2723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  <p:extLst>
      <p:ext uri="{BB962C8B-B14F-4D97-AF65-F5344CB8AC3E}">
        <p14:creationId xmlns:p14="http://schemas.microsoft.com/office/powerpoint/2010/main" val="3493983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95288" y="1255713"/>
            <a:ext cx="5802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</a:t>
            </a:r>
            <a:r>
              <a:rPr lang="ko-KR" alt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전자전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및 사이버전의 위력 발휘</a:t>
            </a:r>
            <a:endParaRPr lang="en-US" altLang="ko-K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12"/>
          <p:cNvSpPr>
            <a:spLocks noChangeArrowheads="1"/>
          </p:cNvSpPr>
          <p:nvPr/>
        </p:nvSpPr>
        <p:spPr bwMode="auto">
          <a:xfrm>
            <a:off x="683568" y="1962150"/>
            <a:ext cx="81740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 dirty="0"/>
              <a:t> 국가의 모든 조직</a:t>
            </a:r>
            <a:r>
              <a:rPr lang="en-US" altLang="ko-KR" sz="2300" dirty="0"/>
              <a:t>·</a:t>
            </a:r>
            <a:r>
              <a:rPr lang="ko-KR" altLang="en-US" sz="2300" dirty="0"/>
              <a:t>기능</a:t>
            </a:r>
            <a:r>
              <a:rPr lang="en-US" altLang="ko-KR" sz="2300" dirty="0"/>
              <a:t>·</a:t>
            </a:r>
            <a:r>
              <a:rPr lang="ko-KR" altLang="en-US" sz="2300" dirty="0"/>
              <a:t>체계가 첨단 정보시스템에 의존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33796" name="Rectangle 12"/>
          <p:cNvSpPr>
            <a:spLocks noChangeArrowheads="1"/>
          </p:cNvSpPr>
          <p:nvPr/>
        </p:nvSpPr>
        <p:spPr bwMode="auto">
          <a:xfrm>
            <a:off x="683568" y="2420938"/>
            <a:ext cx="75850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 dirty="0"/>
              <a:t> 전자파 폭탄</a:t>
            </a:r>
            <a:r>
              <a:rPr lang="en-US" altLang="ko-KR" sz="2300" dirty="0"/>
              <a:t>, </a:t>
            </a:r>
            <a:r>
              <a:rPr lang="ko-KR" altLang="en-US" sz="2300" dirty="0"/>
              <a:t>정보전 수행개념 등장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95288" y="2979738"/>
            <a:ext cx="5802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전투의사결정 사이클의 가속화</a:t>
            </a:r>
            <a:endParaRPr lang="en-US" altLang="ko-K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683568" y="3562350"/>
            <a:ext cx="75850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ko-KR" altLang="en-US" sz="2300" dirty="0"/>
              <a:t> 전장 시간개념의 획기적 단축 </a:t>
            </a:r>
            <a:r>
              <a:rPr lang="en-US" altLang="ko-KR" sz="2300" dirty="0"/>
              <a:t>(</a:t>
            </a:r>
            <a:r>
              <a:rPr lang="en-US" altLang="ko-KR" sz="2300" dirty="0">
                <a:solidFill>
                  <a:srgbClr val="0000FF"/>
                </a:solidFill>
              </a:rPr>
              <a:t>OODA</a:t>
            </a:r>
            <a:r>
              <a:rPr lang="en-US" altLang="ko-KR" sz="2300" dirty="0"/>
              <a:t> </a:t>
            </a:r>
            <a:r>
              <a:rPr lang="ko-KR" altLang="en-US" sz="2300" dirty="0"/>
              <a:t>모델 → </a:t>
            </a:r>
            <a:r>
              <a:rPr lang="en-US" altLang="ko-KR" sz="2300" dirty="0">
                <a:solidFill>
                  <a:srgbClr val="0000FF"/>
                </a:solidFill>
              </a:rPr>
              <a:t>IDA</a:t>
            </a:r>
            <a:r>
              <a:rPr lang="en-US" altLang="ko-KR" sz="2300" dirty="0"/>
              <a:t> </a:t>
            </a:r>
            <a:r>
              <a:rPr lang="ko-KR" altLang="en-US" sz="2300" dirty="0"/>
              <a:t>모델</a:t>
            </a:r>
            <a:r>
              <a:rPr lang="en-US" altLang="ko-KR" sz="2300" dirty="0"/>
              <a:t>)</a:t>
            </a:r>
            <a:endParaRPr lang="en-US" altLang="ko-KR" sz="2100" dirty="0">
              <a:solidFill>
                <a:srgbClr val="0000FF"/>
              </a:solidFill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-107950" y="6097588"/>
            <a:ext cx="8786813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buClr>
                <a:schemeClr val="bg1"/>
              </a:buClr>
              <a:buFont typeface="Wingdings 3" pitchFamily="18" charset="2"/>
              <a:buNone/>
              <a:defRPr/>
            </a:pP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 </a:t>
            </a:r>
            <a:r>
              <a:rPr lang="ko-KR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정보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우주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로봇전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ko-KR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정밀교전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ko-KR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병렬전</a:t>
            </a:r>
            <a:r>
              <a:rPr lang="ko-KR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등이  보편화</a:t>
            </a:r>
            <a:endParaRPr lang="en-US" altLang="ko-K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3" cstate="print">
            <a:lum bright="-36000"/>
          </a:blip>
          <a:srcRect l="17877" t="37584" r="13177" b="28271"/>
          <a:stretch>
            <a:fillRect/>
          </a:stretch>
        </p:blipFill>
        <p:spPr bwMode="auto">
          <a:xfrm>
            <a:off x="971600" y="4005064"/>
            <a:ext cx="7992888" cy="2122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  <p:extLst>
      <p:ext uri="{BB962C8B-B14F-4D97-AF65-F5344CB8AC3E}">
        <p14:creationId xmlns:p14="http://schemas.microsoft.com/office/powerpoint/2010/main" val="124431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smtClean="0">
                <a:latin typeface="HY헤드라인M" pitchFamily="18" charset="-127"/>
                <a:ea typeface="HY헤드라인M" pitchFamily="18" charset="-127"/>
              </a:rPr>
              <a:t>교수 소개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1607772"/>
            <a:ext cx="8208963" cy="4413516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7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 smtClean="0">
                <a:solidFill>
                  <a:srgbClr val="0000CC"/>
                </a:solidFill>
              </a:rPr>
              <a:t>이름 </a:t>
            </a:r>
            <a:r>
              <a:rPr lang="en-US" altLang="ko-KR" sz="2400" dirty="0" smtClean="0">
                <a:solidFill>
                  <a:srgbClr val="0000CC"/>
                </a:solidFill>
              </a:rPr>
              <a:t>: </a:t>
            </a:r>
            <a:r>
              <a:rPr lang="ko-KR" altLang="en-US" sz="2400" dirty="0" smtClean="0">
                <a:solidFill>
                  <a:srgbClr val="0000CC"/>
                </a:solidFill>
              </a:rPr>
              <a:t>신동호</a:t>
            </a:r>
            <a:endParaRPr lang="en-US" altLang="ko-KR" sz="2400" dirty="0" smtClean="0">
              <a:solidFill>
                <a:srgbClr val="0000CC"/>
              </a:solidFill>
            </a:endParaRPr>
          </a:p>
          <a:p>
            <a:pPr marL="304800" indent="-304800" algn="l">
              <a:lnSpc>
                <a:spcPct val="170000"/>
              </a:lnSpc>
            </a:pPr>
            <a:r>
              <a:rPr lang="ko-KR" altLang="en-US" sz="2400" dirty="0" smtClean="0">
                <a:solidFill>
                  <a:srgbClr val="0000CC"/>
                </a:solidFill>
              </a:rPr>
              <a:t>■ </a:t>
            </a:r>
            <a:r>
              <a:rPr lang="ko-KR" altLang="en-US" sz="2400" dirty="0" err="1" smtClean="0">
                <a:solidFill>
                  <a:srgbClr val="0000CC"/>
                </a:solidFill>
              </a:rPr>
              <a:t>담당과목</a:t>
            </a:r>
            <a:r>
              <a:rPr lang="ko-KR" altLang="en-US" sz="2400" dirty="0" smtClean="0">
                <a:solidFill>
                  <a:srgbClr val="0000CC"/>
                </a:solidFill>
              </a:rPr>
              <a:t> </a:t>
            </a:r>
            <a:r>
              <a:rPr lang="en-US" altLang="ko-KR" sz="2400" dirty="0" smtClean="0">
                <a:solidFill>
                  <a:srgbClr val="0000CC"/>
                </a:solidFill>
              </a:rPr>
              <a:t>: </a:t>
            </a:r>
            <a:r>
              <a:rPr lang="ko-KR" altLang="en-US" sz="2400" dirty="0" err="1" smtClean="0">
                <a:solidFill>
                  <a:srgbClr val="0000CC"/>
                </a:solidFill>
              </a:rPr>
              <a:t>무기체계학</a:t>
            </a:r>
            <a:r>
              <a:rPr lang="en-US" altLang="ko-KR" sz="2400" dirty="0" smtClean="0">
                <a:solidFill>
                  <a:srgbClr val="0000CC"/>
                </a:solidFill>
              </a:rPr>
              <a:t>, </a:t>
            </a:r>
            <a:r>
              <a:rPr lang="ko-KR" altLang="en-US" sz="2400" dirty="0" smtClean="0">
                <a:solidFill>
                  <a:srgbClr val="0000CC"/>
                </a:solidFill>
              </a:rPr>
              <a:t>대화와 토론</a:t>
            </a:r>
            <a:endParaRPr lang="en-US" altLang="ko-KR" sz="2400" dirty="0" smtClean="0">
              <a:solidFill>
                <a:srgbClr val="0000CC"/>
              </a:solidFill>
            </a:endParaRPr>
          </a:p>
          <a:p>
            <a:pPr marL="304800" indent="-304800" algn="l">
              <a:lnSpc>
                <a:spcPct val="170000"/>
              </a:lnSpc>
            </a:pPr>
            <a:r>
              <a:rPr lang="ko-KR" altLang="en-US" sz="2400" dirty="0" smtClean="0">
                <a:solidFill>
                  <a:srgbClr val="0000CC"/>
                </a:solidFill>
              </a:rPr>
              <a:t>■ 국제대학교 재직 </a:t>
            </a:r>
            <a:r>
              <a:rPr lang="en-US" altLang="ko-KR" sz="2400" dirty="0" smtClean="0">
                <a:solidFill>
                  <a:srgbClr val="0000CC"/>
                </a:solidFill>
              </a:rPr>
              <a:t>: 2013 – 2018</a:t>
            </a:r>
            <a:r>
              <a:rPr lang="ko-KR" altLang="en-US" sz="2400" dirty="0" smtClean="0">
                <a:solidFill>
                  <a:srgbClr val="0000CC"/>
                </a:solidFill>
              </a:rPr>
              <a:t>년</a:t>
            </a:r>
            <a:endParaRPr lang="en-US" altLang="ko-KR" sz="2400" dirty="0">
              <a:solidFill>
                <a:srgbClr val="0000CC"/>
              </a:solidFill>
            </a:endParaRPr>
          </a:p>
          <a:p>
            <a:pPr marL="304800" indent="-304800" algn="l"/>
            <a:r>
              <a:rPr lang="en-US" altLang="ko-KR" sz="2400" dirty="0" smtClean="0">
                <a:solidFill>
                  <a:srgbClr val="0000CC"/>
                </a:solidFill>
              </a:rPr>
              <a:t>   </a:t>
            </a:r>
            <a:r>
              <a:rPr lang="en-US" altLang="ko-KR" sz="2000" dirty="0" smtClean="0"/>
              <a:t>* </a:t>
            </a:r>
            <a:r>
              <a:rPr lang="ko-KR" altLang="en-US" sz="2000" dirty="0" smtClean="0"/>
              <a:t>군사학과 </a:t>
            </a:r>
            <a:r>
              <a:rPr lang="en-US" altLang="ko-KR" sz="2000" dirty="0" smtClean="0"/>
              <a:t>2 – 6</a:t>
            </a:r>
            <a:r>
              <a:rPr lang="ko-KR" altLang="en-US" sz="2000" dirty="0" smtClean="0"/>
              <a:t>기 교육</a:t>
            </a:r>
            <a:r>
              <a:rPr lang="en-US" altLang="ko-KR" sz="2000" dirty="0" smtClean="0"/>
              <a:t>, 2021.2</a:t>
            </a:r>
            <a:r>
              <a:rPr lang="ko-KR" altLang="en-US" sz="2000" dirty="0" smtClean="0"/>
              <a:t>학기 복직</a:t>
            </a:r>
            <a:endParaRPr lang="ko-KR" altLang="en-US" sz="2000" dirty="0"/>
          </a:p>
          <a:p>
            <a:pPr marL="304800" indent="-304800" algn="l">
              <a:lnSpc>
                <a:spcPct val="23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en-US" altLang="ko-KR" sz="2400" dirty="0" smtClean="0">
                <a:solidFill>
                  <a:srgbClr val="0000CC"/>
                </a:solidFill>
              </a:rPr>
              <a:t>2013</a:t>
            </a:r>
            <a:r>
              <a:rPr lang="ko-KR" altLang="en-US" sz="2400" dirty="0" smtClean="0">
                <a:solidFill>
                  <a:srgbClr val="0000CC"/>
                </a:solidFill>
              </a:rPr>
              <a:t>년 </a:t>
            </a:r>
            <a:r>
              <a:rPr lang="en-US" altLang="ko-KR" sz="2400" dirty="0" smtClean="0">
                <a:solidFill>
                  <a:srgbClr val="0000CC"/>
                </a:solidFill>
              </a:rPr>
              <a:t>2</a:t>
            </a:r>
            <a:r>
              <a:rPr lang="ko-KR" altLang="en-US" sz="2400" dirty="0" smtClean="0">
                <a:solidFill>
                  <a:srgbClr val="0000CC"/>
                </a:solidFill>
              </a:rPr>
              <a:t>월 육군중령 전역</a:t>
            </a:r>
            <a:r>
              <a:rPr lang="en-US" altLang="ko-KR" sz="2400" dirty="0" smtClean="0">
                <a:solidFill>
                  <a:srgbClr val="0000CC"/>
                </a:solidFill>
              </a:rPr>
              <a:t>(30</a:t>
            </a:r>
            <a:r>
              <a:rPr lang="ko-KR" altLang="en-US" sz="2400" dirty="0" smtClean="0">
                <a:solidFill>
                  <a:srgbClr val="0000CC"/>
                </a:solidFill>
              </a:rPr>
              <a:t>년 군복무</a:t>
            </a:r>
            <a:r>
              <a:rPr lang="en-US" altLang="ko-KR" sz="2400" dirty="0" smtClean="0">
                <a:solidFill>
                  <a:srgbClr val="0000CC"/>
                </a:solidFill>
              </a:rPr>
              <a:t>)</a:t>
            </a:r>
          </a:p>
          <a:p>
            <a:pPr marL="304800" indent="-304800" algn="l"/>
            <a:r>
              <a:rPr lang="en-US" altLang="ko-KR" sz="2400" dirty="0">
                <a:solidFill>
                  <a:srgbClr val="0000CC"/>
                </a:solidFill>
              </a:rPr>
              <a:t> </a:t>
            </a:r>
            <a:r>
              <a:rPr lang="en-US" altLang="ko-KR" sz="2400" dirty="0" smtClean="0">
                <a:solidFill>
                  <a:srgbClr val="0000CC"/>
                </a:solidFill>
              </a:rPr>
              <a:t>  </a:t>
            </a:r>
            <a:r>
              <a:rPr lang="en-US" altLang="ko-KR" sz="2000" dirty="0" smtClean="0"/>
              <a:t>* </a:t>
            </a:r>
            <a:r>
              <a:rPr lang="ko-KR" altLang="en-US" sz="2000" dirty="0" smtClean="0"/>
              <a:t>합참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연합사 등 근무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대대장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중대장 등 지휘관 역임</a:t>
            </a:r>
            <a:endParaRPr lang="en-US" altLang="ko-KR" sz="2000" dirty="0"/>
          </a:p>
          <a:p>
            <a:pPr marL="304800" indent="-304800" algn="l">
              <a:lnSpc>
                <a:spcPct val="23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 smtClean="0">
                <a:solidFill>
                  <a:srgbClr val="0000CC"/>
                </a:solidFill>
              </a:rPr>
              <a:t>경영학 박사</a:t>
            </a:r>
            <a:r>
              <a:rPr lang="en-US" altLang="ko-KR" sz="2400" dirty="0" smtClean="0">
                <a:solidFill>
                  <a:srgbClr val="0000CC"/>
                </a:solidFill>
              </a:rPr>
              <a:t>, </a:t>
            </a:r>
            <a:r>
              <a:rPr lang="ko-KR" altLang="en-US" sz="2400" dirty="0" smtClean="0">
                <a:solidFill>
                  <a:srgbClr val="0000CC"/>
                </a:solidFill>
              </a:rPr>
              <a:t>전자공학석사</a:t>
            </a:r>
            <a:r>
              <a:rPr lang="en-US" altLang="ko-KR" sz="2400" dirty="0" smtClean="0">
                <a:solidFill>
                  <a:srgbClr val="0000CC"/>
                </a:solidFill>
              </a:rPr>
              <a:t>, </a:t>
            </a:r>
            <a:r>
              <a:rPr lang="ko-KR" altLang="en-US" sz="2400" dirty="0" smtClean="0">
                <a:solidFill>
                  <a:srgbClr val="0000CC"/>
                </a:solidFill>
              </a:rPr>
              <a:t>국방과학석사</a:t>
            </a:r>
            <a:endParaRPr lang="en-US" altLang="ko-KR" sz="24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5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3850" y="1125538"/>
            <a:ext cx="65166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무인장비 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(Unmanned System) 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기술</a:t>
            </a:r>
            <a:endParaRPr lang="en-US" altLang="ko-K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59"/>
          <p:cNvSpPr>
            <a:spLocks noChangeArrowheads="1"/>
          </p:cNvSpPr>
          <p:nvPr/>
        </p:nvSpPr>
        <p:spPr bwMode="auto">
          <a:xfrm>
            <a:off x="35496" y="1484313"/>
            <a:ext cx="910850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ko-KR" altLang="en-US" sz="2200" dirty="0"/>
              <a:t> 로봇</a:t>
            </a:r>
            <a:r>
              <a:rPr lang="en-US" altLang="ko-KR" sz="2200" dirty="0"/>
              <a:t> </a:t>
            </a:r>
            <a:r>
              <a:rPr lang="ko-KR" altLang="en-US" sz="2200" dirty="0"/>
              <a:t>공학과 인공지능 기술에 기초</a:t>
            </a:r>
          </a:p>
          <a:p>
            <a:pPr lvl="1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ko-KR" altLang="en-US" sz="2200" dirty="0"/>
              <a:t> </a:t>
            </a:r>
            <a:r>
              <a:rPr lang="ko-KR" altLang="en-US" sz="2200" spc="-150" dirty="0"/>
              <a:t>육</a:t>
            </a:r>
            <a:r>
              <a:rPr lang="en-US" altLang="ko-KR" sz="2200" spc="-150" dirty="0"/>
              <a:t>·</a:t>
            </a:r>
            <a:r>
              <a:rPr lang="ko-KR" altLang="en-US" sz="2200" spc="-150" dirty="0"/>
              <a:t>해</a:t>
            </a:r>
            <a:r>
              <a:rPr lang="en-US" altLang="ko-KR" sz="2200" spc="-150" dirty="0"/>
              <a:t>·</a:t>
            </a:r>
            <a:r>
              <a:rPr lang="ko-KR" altLang="en-US" sz="2200" spc="-150" dirty="0"/>
              <a:t>공에서 인명 피해 없이 다양한 임무를 수행할 수 있는 기술</a:t>
            </a:r>
            <a:endParaRPr lang="ko-KR" altLang="en-US" sz="2200" b="1" spc="-150" dirty="0"/>
          </a:p>
        </p:txBody>
      </p:sp>
      <p:sp>
        <p:nvSpPr>
          <p:cNvPr id="34820" name="직사각형 24"/>
          <p:cNvSpPr>
            <a:spLocks noChangeArrowheads="1"/>
          </p:cNvSpPr>
          <p:nvPr/>
        </p:nvSpPr>
        <p:spPr bwMode="auto">
          <a:xfrm>
            <a:off x="827088" y="2387600"/>
            <a:ext cx="8065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2200" dirty="0">
                <a:solidFill>
                  <a:srgbClr val="0000FF"/>
                </a:solidFill>
              </a:rPr>
              <a:t>예</a:t>
            </a:r>
            <a:r>
              <a:rPr lang="en-US" altLang="ko-KR" sz="2200" dirty="0">
                <a:solidFill>
                  <a:srgbClr val="0000FF"/>
                </a:solidFill>
              </a:rPr>
              <a:t>) </a:t>
            </a:r>
            <a:r>
              <a:rPr lang="ko-KR" altLang="en-US" sz="2200" dirty="0">
                <a:solidFill>
                  <a:srgbClr val="0000FF"/>
                </a:solidFill>
              </a:rPr>
              <a:t>무인차량</a:t>
            </a:r>
            <a:r>
              <a:rPr lang="en-US" altLang="ko-KR" sz="2200" dirty="0">
                <a:solidFill>
                  <a:srgbClr val="0000FF"/>
                </a:solidFill>
              </a:rPr>
              <a:t>(UV), </a:t>
            </a:r>
            <a:r>
              <a:rPr lang="ko-KR" altLang="en-US" sz="2200" dirty="0">
                <a:solidFill>
                  <a:srgbClr val="0000FF"/>
                </a:solidFill>
              </a:rPr>
              <a:t>무인 잠수정</a:t>
            </a:r>
            <a:r>
              <a:rPr lang="en-US" altLang="ko-KR" sz="2200" dirty="0">
                <a:solidFill>
                  <a:srgbClr val="0000FF"/>
                </a:solidFill>
              </a:rPr>
              <a:t>(UUV), </a:t>
            </a:r>
            <a:r>
              <a:rPr lang="ko-KR" altLang="en-US" sz="2200" dirty="0">
                <a:solidFill>
                  <a:srgbClr val="0000FF"/>
                </a:solidFill>
              </a:rPr>
              <a:t>무인 항공기</a:t>
            </a:r>
            <a:r>
              <a:rPr lang="en-US" altLang="ko-KR" sz="2200" dirty="0">
                <a:solidFill>
                  <a:srgbClr val="0000FF"/>
                </a:solidFill>
              </a:rPr>
              <a:t>(UAV)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3850" y="1196975"/>
            <a:ext cx="801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우주 무기체계 </a:t>
            </a:r>
            <a:r>
              <a:rPr lang="en-US" altLang="ko-K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rPr>
              <a:t>(Space Based Weapons)</a:t>
            </a:r>
          </a:p>
        </p:txBody>
      </p:sp>
      <p:sp>
        <p:nvSpPr>
          <p:cNvPr id="35843" name="Rectangle 59"/>
          <p:cNvSpPr>
            <a:spLocks noChangeArrowheads="1"/>
          </p:cNvSpPr>
          <p:nvPr/>
        </p:nvSpPr>
        <p:spPr bwMode="auto">
          <a:xfrm>
            <a:off x="822325" y="1700213"/>
            <a:ext cx="8429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200" dirty="0"/>
              <a:t>적의 장거리 미사일을 요격할 수 있고 우주에서 적을 감시</a:t>
            </a:r>
            <a:r>
              <a:rPr lang="en-US" altLang="ko-KR" sz="2200" dirty="0"/>
              <a:t>, </a:t>
            </a:r>
            <a:r>
              <a:rPr lang="ko-KR" altLang="en-US" sz="2200" dirty="0"/>
              <a:t>추적</a:t>
            </a:r>
          </a:p>
          <a:p>
            <a:pPr marL="342900" indent="-342900" algn="l"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200" dirty="0"/>
              <a:t>및 공격할 수 있는 기술</a:t>
            </a:r>
            <a:endParaRPr lang="ko-KR" altLang="en-US" sz="2200" b="1" dirty="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3850" y="1341438"/>
            <a:ext cx="801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</a:t>
            </a:r>
            <a:r>
              <a:rPr lang="ko-KR" alt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비살상</a:t>
            </a: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무기체계 </a:t>
            </a:r>
            <a:r>
              <a:rPr lang="en-US" altLang="ko-K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rPr>
              <a:t>(Non Lethal Weapons)</a:t>
            </a:r>
          </a:p>
        </p:txBody>
      </p:sp>
      <p:sp>
        <p:nvSpPr>
          <p:cNvPr id="36867" name="Rectangle 59"/>
          <p:cNvSpPr>
            <a:spLocks noChangeArrowheads="1"/>
          </p:cNvSpPr>
          <p:nvPr/>
        </p:nvSpPr>
        <p:spPr bwMode="auto">
          <a:xfrm>
            <a:off x="107504" y="1857375"/>
            <a:ext cx="9036496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lnSpc>
                <a:spcPct val="140000"/>
              </a:lnSpc>
              <a:buClr>
                <a:schemeClr val="bg1"/>
              </a:buClr>
              <a:buFont typeface="Wingdings 3" pitchFamily="18" charset="2"/>
              <a:buNone/>
            </a:pPr>
            <a:r>
              <a:rPr lang="ko-KR" altLang="en-US" sz="2200" dirty="0">
                <a:solidFill>
                  <a:srgbClr val="0000FF"/>
                </a:solidFill>
              </a:rPr>
              <a:t>폭동</a:t>
            </a:r>
            <a:r>
              <a:rPr lang="en-US" altLang="ko-KR" sz="2200" dirty="0">
                <a:solidFill>
                  <a:srgbClr val="0000FF"/>
                </a:solidFill>
              </a:rPr>
              <a:t> </a:t>
            </a:r>
            <a:r>
              <a:rPr lang="ko-KR" altLang="en-US" sz="2200" dirty="0">
                <a:solidFill>
                  <a:srgbClr val="0000FF"/>
                </a:solidFill>
              </a:rPr>
              <a:t>진압 및 민간인 피해가 우려되는 </a:t>
            </a:r>
            <a:r>
              <a:rPr lang="ko-KR" altLang="en-US" sz="2200" dirty="0" smtClean="0">
                <a:solidFill>
                  <a:srgbClr val="0000FF"/>
                </a:solidFill>
              </a:rPr>
              <a:t>상황</a:t>
            </a:r>
            <a:r>
              <a:rPr lang="ko-KR" altLang="en-US" sz="2200" dirty="0" smtClean="0"/>
              <a:t>에서 </a:t>
            </a:r>
            <a:r>
              <a:rPr lang="ko-KR" altLang="en-US" sz="2200" dirty="0"/>
              <a:t>주로 활용될 수 있는 기술로서 평화유지</a:t>
            </a:r>
            <a:r>
              <a:rPr lang="en-US" altLang="ko-KR" sz="2200" dirty="0"/>
              <a:t>, </a:t>
            </a:r>
            <a:r>
              <a:rPr lang="ko-KR" altLang="en-US" sz="2200" dirty="0"/>
              <a:t>치안유지 등 다양한 목적으로 도입될 기술</a:t>
            </a:r>
            <a:endParaRPr lang="ko-KR" altLang="en-US" sz="2200" b="1" dirty="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3850" y="1341438"/>
            <a:ext cx="801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정보전 무기체계 </a:t>
            </a:r>
            <a:r>
              <a:rPr lang="en-US" altLang="ko-K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명조" pitchFamily="18" charset="-127"/>
                <a:ea typeface="HY견명조" pitchFamily="18" charset="-127"/>
              </a:rPr>
              <a:t>(Information Warfare)</a:t>
            </a:r>
          </a:p>
        </p:txBody>
      </p:sp>
      <p:sp>
        <p:nvSpPr>
          <p:cNvPr id="38915" name="Rectangle 59"/>
          <p:cNvSpPr>
            <a:spLocks noChangeArrowheads="1"/>
          </p:cNvSpPr>
          <p:nvPr/>
        </p:nvSpPr>
        <p:spPr bwMode="auto">
          <a:xfrm>
            <a:off x="185738" y="1741548"/>
            <a:ext cx="85010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ko-KR" altLang="en-US" sz="2200" dirty="0"/>
              <a:t> </a:t>
            </a:r>
            <a:r>
              <a:rPr lang="ko-KR" altLang="en-US" sz="2200" dirty="0">
                <a:solidFill>
                  <a:srgbClr val="0000FF"/>
                </a:solidFill>
              </a:rPr>
              <a:t>군 통신 네트워크 및 첨단무기의 </a:t>
            </a:r>
            <a:r>
              <a:rPr lang="ko-KR" altLang="en-US" sz="2200" dirty="0" smtClean="0">
                <a:solidFill>
                  <a:srgbClr val="0000FF"/>
                </a:solidFill>
              </a:rPr>
              <a:t>무력화</a:t>
            </a:r>
            <a:r>
              <a:rPr lang="ko-KR" altLang="en-US" sz="2200" dirty="0" smtClean="0"/>
              <a:t>가 </a:t>
            </a:r>
            <a:r>
              <a:rPr lang="ko-KR" altLang="en-US" sz="2200" dirty="0"/>
              <a:t>운용 목적</a:t>
            </a:r>
          </a:p>
          <a:p>
            <a:pPr lvl="1" algn="l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ko-KR" altLang="en-US" sz="2200" dirty="0"/>
              <a:t> 미래전의 승리를 보장하기 위한 가장 중요한 요소</a:t>
            </a:r>
            <a:endParaRPr lang="ko-KR" altLang="en-US" sz="2200" b="1" dirty="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5496" y="1375071"/>
            <a:ext cx="801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무기체계 별 발전추세</a:t>
            </a:r>
            <a:endParaRPr lang="en-US" altLang="ko-KR" sz="2400" dirty="0">
              <a:solidFill>
                <a:srgbClr val="0000CC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03602"/>
              </p:ext>
            </p:extLst>
          </p:nvPr>
        </p:nvGraphicFramePr>
        <p:xfrm>
          <a:off x="457200" y="2010029"/>
          <a:ext cx="8507288" cy="4659331"/>
        </p:xfrm>
        <a:graphic>
          <a:graphicData uri="http://schemas.openxmlformats.org/drawingml/2006/table">
            <a:tbl>
              <a:tblPr/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전차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전차포의 대구경화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(130∼150 mm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활강화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신소재 개발을 통한 방호력의 확대와 피탐률을 줄이는 방향으로 발전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화포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장사거리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명중률 향상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자동화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자주화 등 기술발전 추세에 따라 발전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액체 추진제를 활용하여 발사속도를 증대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전자포의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출현으로 포구속도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사거리 증대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포탄의 파괴력 증대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수상함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소음 감소 및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스텔스화로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생존성이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증대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다수의 표적을 처리 공격할 수 있는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이지스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(Aegis)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함으로 발전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잠수함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대형화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고속화 및 은밀화를 목표로 발전될 것이며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잠항능력이 확대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공기불요추진체계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흡음재료 등의 개발로 소음이 감소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어뢰는 잠수함의 속도에 비례하여 고속화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항주거리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증대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항공기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신소재 사용으로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스텔스화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비행제어항법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사격통제 등의 자동화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조종사 임무 단순화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각종 시스템 통합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비행제어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무장시스템의 자동화 등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0827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7315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5496" y="1375071"/>
            <a:ext cx="801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무기체계 별 발전추세 </a:t>
            </a:r>
            <a:r>
              <a:rPr lang="en-US" altLang="ko-KR" sz="2400" b="1" dirty="0" smtClean="0">
                <a:solidFill>
                  <a:srgbClr val="0000CC"/>
                </a:solidFill>
              </a:rPr>
              <a:t>(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계속</a:t>
            </a:r>
            <a:r>
              <a:rPr lang="en-US" altLang="ko-KR" sz="2400" b="1" dirty="0" smtClean="0">
                <a:solidFill>
                  <a:srgbClr val="0000CC"/>
                </a:solidFill>
              </a:rPr>
              <a:t>)</a:t>
            </a:r>
            <a:endParaRPr lang="en-US" altLang="ko-KR" sz="2400" dirty="0">
              <a:solidFill>
                <a:srgbClr val="0000CC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5808"/>
              </p:ext>
            </p:extLst>
          </p:nvPr>
        </p:nvGraphicFramePr>
        <p:xfrm>
          <a:off x="457200" y="2438789"/>
          <a:ext cx="8507288" cy="3003145"/>
        </p:xfrm>
        <a:graphic>
          <a:graphicData uri="http://schemas.openxmlformats.org/drawingml/2006/table">
            <a:tbl>
              <a:tblPr/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01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유도무기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표적획득 수단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탐지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추적 장비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고성능 탐색기 등의 발전으로 정확도 향상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고성능 탄의 개발로 타격 능력 증대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대전자전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스텔스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능력의 보유로 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생존성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향상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통신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∙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전자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고정밀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고밀도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고속화 및 신뢰성 향상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지휘통제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인공지능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(AI)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을 활용하여 지휘관의 의사결정을 지원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기타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지능을 가진 로봇이 인간이 직접 수행하는데 위험이 따르는 작전에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활용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전장감시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항공작전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지뢰제거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수색정찰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생화학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작용제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오염지역 제독 등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•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 살상 무기체계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</a:t>
                      </a: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hlinkClick r:id="rId2"/>
              </p:cNvPr>
              <p:cNvSpPr txBox="1"/>
              <p:nvPr/>
            </p:nvSpPr>
            <p:spPr>
              <a:xfrm>
                <a:off x="251520" y="2060848"/>
                <a:ext cx="259228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무기</m:t>
                      </m:r>
                      <m:r>
                        <a:rPr lang="ko-KR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체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계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발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전</m:t>
                      </m:r>
                      <m:r>
                        <a:rPr lang="ko-KR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방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향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hlinkClick r:id="rId3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2592288" cy="246221"/>
              </a:xfrm>
              <a:prstGeom prst="rect">
                <a:avLst/>
              </a:prstGeom>
              <a:blipFill>
                <a:blip r:embed="rId4"/>
                <a:stretch>
                  <a:fillRect t="-10000" b="-3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71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퀴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</a:t>
            </a:r>
            <a:r>
              <a:rPr lang="ko-KR" altLang="en-US" sz="4000" kern="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즈</a:t>
            </a:r>
            <a:r>
              <a:rPr lang="ko-KR" altLang="en-US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4000" kern="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</a:t>
            </a:r>
            <a:endParaRPr lang="ko-KR" altLang="en-US" sz="4000" kern="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1607772"/>
            <a:ext cx="8208963" cy="7201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70000"/>
              </a:lnSpc>
            </a:pPr>
            <a:r>
              <a:rPr lang="en-US" altLang="ko-KR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1. </a:t>
            </a:r>
            <a:endParaRPr lang="en-US" altLang="ko-KR" sz="2400" b="1" dirty="0" smtClean="0">
              <a:solidFill>
                <a:srgbClr val="0000CC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0664" y="3429000"/>
            <a:ext cx="8208963" cy="7201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l">
              <a:lnSpc>
                <a:spcPct val="170000"/>
              </a:lnSpc>
            </a:pPr>
            <a:r>
              <a:rPr lang="en-US" altLang="ko-KR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2. </a:t>
            </a:r>
            <a:r>
              <a:rPr lang="ko-KR" altLang="en-US" sz="2400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endParaRPr lang="en-US" altLang="ko-KR" sz="2400" b="1" dirty="0" smtClean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8749" y="4869160"/>
            <a:ext cx="8208963" cy="61555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lvl="1" indent="-304800" algn="l">
              <a:lnSpc>
                <a:spcPct val="170000"/>
              </a:lnSpc>
            </a:pPr>
            <a:r>
              <a:rPr lang="en-US" altLang="ko-KR" sz="2400" b="1" dirty="0" smtClean="0">
                <a:solidFill>
                  <a:srgbClr val="0000CC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3. </a:t>
            </a:r>
            <a:endParaRPr lang="ko-KR" altLang="en-US" sz="2200" b="1" dirty="0">
              <a:solidFill>
                <a:srgbClr val="0000CC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281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5496" y="1375071"/>
            <a:ext cx="801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400" b="1" dirty="0">
                <a:solidFill>
                  <a:srgbClr val="0000CC"/>
                </a:solidFill>
              </a:rPr>
              <a:t>■ </a:t>
            </a:r>
            <a:r>
              <a:rPr lang="ko-KR" altLang="en-US" sz="2400" b="1" dirty="0" smtClean="0">
                <a:solidFill>
                  <a:srgbClr val="0000CC"/>
                </a:solidFill>
              </a:rPr>
              <a:t>토 론 주 제</a:t>
            </a:r>
            <a:endParaRPr lang="en-US" altLang="ko-KR" sz="2400" dirty="0">
              <a:solidFill>
                <a:srgbClr val="0000CC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171913" y="981075"/>
            <a:ext cx="2608406" cy="40011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CC3300"/>
                </a:solidFill>
              </a:rPr>
              <a:t>2. </a:t>
            </a:r>
            <a:r>
              <a:rPr lang="ko-KR" altLang="en-US" sz="2000" dirty="0" smtClean="0">
                <a:solidFill>
                  <a:srgbClr val="CC3300"/>
                </a:solidFill>
              </a:rPr>
              <a:t>무기체계 발전추세</a:t>
            </a:r>
            <a:endParaRPr lang="ko-KR" altLang="en-US" sz="2000" dirty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ko-KR" altLang="en-US" sz="3600" dirty="0">
                <a:solidFill>
                  <a:schemeClr val="tx2"/>
                </a:solidFill>
              </a:rPr>
              <a:t>제 </a:t>
            </a:r>
            <a:r>
              <a:rPr lang="en-US" altLang="ko-KR" sz="3600" dirty="0" smtClean="0">
                <a:solidFill>
                  <a:schemeClr val="tx2"/>
                </a:solidFill>
              </a:rPr>
              <a:t>2</a:t>
            </a:r>
            <a:r>
              <a:rPr lang="ko-KR" altLang="en-US" sz="3600" dirty="0" smtClean="0">
                <a:solidFill>
                  <a:schemeClr val="tx2"/>
                </a:solidFill>
              </a:rPr>
              <a:t>절 </a:t>
            </a:r>
            <a:r>
              <a:rPr lang="ko-KR" altLang="en-US" sz="3600" dirty="0">
                <a:solidFill>
                  <a:schemeClr val="tx2"/>
                </a:solidFill>
              </a:rPr>
              <a:t>무기체계 발달과정 및 추세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38256"/>
              </p:ext>
            </p:extLst>
          </p:nvPr>
        </p:nvGraphicFramePr>
        <p:xfrm>
          <a:off x="318356" y="1933931"/>
          <a:ext cx="8507288" cy="2219586"/>
        </p:xfrm>
        <a:graphic>
          <a:graphicData uri="http://schemas.openxmlformats.org/drawingml/2006/table">
            <a:tbl>
              <a:tblPr/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한국전쟁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(1965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월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은 시대별 </a:t>
                      </a: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전쟁양상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교재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표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1-1)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에서 어느 시대 전쟁에 해당하고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6.25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때 사용한 무기들은 어떤 것들이 있었나요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?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독일의 전격전 개념은 현대전 전쟁을 수행하기 위한 전법 발전의 중요한 계기가 되었습니다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전격전에 대해서 조사하고 발표하세요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현대전 중 가장 최근의 전쟁은 걸프전이었습니다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걸프전이 현대전의 대표적인 전쟁이라고 </a:t>
                      </a: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할수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있는 특징을 정리하여 발표하세요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59189" marR="59189" marT="29594" marB="2959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4365104"/>
            <a:ext cx="8100294" cy="2308324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 err="1" smtClean="0">
                <a:solidFill>
                  <a:srgbClr val="0000CC"/>
                </a:solidFill>
              </a:rPr>
              <a:t>토론방법</a:t>
            </a:r>
            <a:endParaRPr lang="en-US" altLang="ko-KR" sz="2400" dirty="0" smtClean="0">
              <a:solidFill>
                <a:srgbClr val="0000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00CC"/>
                </a:solidFill>
              </a:rPr>
              <a:t> </a:t>
            </a:r>
            <a:r>
              <a:rPr lang="en-US" altLang="ko-KR" sz="2400" dirty="0" smtClean="0">
                <a:solidFill>
                  <a:srgbClr val="0000CC"/>
                </a:solidFill>
              </a:rPr>
              <a:t>  </a:t>
            </a:r>
            <a:r>
              <a:rPr lang="en-US" altLang="ko-KR" sz="1800" dirty="0" smtClean="0">
                <a:solidFill>
                  <a:srgbClr val="0000CC"/>
                </a:solidFill>
              </a:rPr>
              <a:t>- 3</a:t>
            </a:r>
            <a:r>
              <a:rPr lang="ko-KR" altLang="en-US" sz="1800" dirty="0" smtClean="0">
                <a:solidFill>
                  <a:srgbClr val="0000CC"/>
                </a:solidFill>
              </a:rPr>
              <a:t>개조로 구분 소그룹방에서 토의 진행</a:t>
            </a:r>
            <a:r>
              <a:rPr lang="en-US" altLang="ko-KR" sz="1800" dirty="0" smtClean="0">
                <a:solidFill>
                  <a:srgbClr val="0000CC"/>
                </a:solidFill>
              </a:rPr>
              <a:t>(</a:t>
            </a:r>
            <a:r>
              <a:rPr lang="ko-KR" altLang="en-US" sz="1800" dirty="0" smtClean="0">
                <a:solidFill>
                  <a:srgbClr val="0000CC"/>
                </a:solidFill>
              </a:rPr>
              <a:t>교수님이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소그룹방</a:t>
            </a:r>
            <a:r>
              <a:rPr lang="ko-KR" altLang="en-US" sz="1800" dirty="0" smtClean="0">
                <a:solidFill>
                  <a:srgbClr val="0000CC"/>
                </a:solidFill>
              </a:rPr>
              <a:t> 지정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조별 진행자</a:t>
            </a:r>
            <a:r>
              <a:rPr lang="en-US" altLang="ko-KR" sz="1800" dirty="0" smtClean="0">
                <a:solidFill>
                  <a:srgbClr val="0000CC"/>
                </a:solidFill>
              </a:rPr>
              <a:t>(</a:t>
            </a:r>
            <a:r>
              <a:rPr lang="ko-KR" altLang="en-US" sz="1800" dirty="0" smtClean="0">
                <a:solidFill>
                  <a:srgbClr val="0000CC"/>
                </a:solidFill>
              </a:rPr>
              <a:t>토론 진행</a:t>
            </a:r>
            <a:r>
              <a:rPr lang="en-US" altLang="ko-KR" sz="1800" dirty="0" smtClean="0">
                <a:solidFill>
                  <a:srgbClr val="0000CC"/>
                </a:solidFill>
              </a:rPr>
              <a:t>), </a:t>
            </a:r>
            <a:r>
              <a:rPr lang="ko-KR" altLang="en-US" sz="1800" dirty="0" smtClean="0">
                <a:solidFill>
                  <a:srgbClr val="0000CC"/>
                </a:solidFill>
              </a:rPr>
              <a:t>서기</a:t>
            </a:r>
            <a:r>
              <a:rPr lang="en-US" altLang="ko-KR" sz="1800" dirty="0" smtClean="0">
                <a:solidFill>
                  <a:srgbClr val="0000CC"/>
                </a:solidFill>
              </a:rPr>
              <a:t>(</a:t>
            </a:r>
            <a:r>
              <a:rPr lang="ko-KR" altLang="en-US" sz="1800" dirty="0" smtClean="0">
                <a:solidFill>
                  <a:srgbClr val="0000CC"/>
                </a:solidFill>
              </a:rPr>
              <a:t>발표할 내용 정리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  <a:r>
              <a:rPr lang="ko-KR" altLang="en-US" sz="1800" dirty="0" smtClean="0">
                <a:solidFill>
                  <a:srgbClr val="0000CC"/>
                </a:solidFill>
              </a:rPr>
              <a:t> 임명</a:t>
            </a:r>
            <a:endParaRPr lang="en-US" altLang="ko-KR" sz="1800" dirty="0" smtClean="0">
              <a:solidFill>
                <a:srgbClr val="0000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교수님이 그룹별 토의에 참가 시 잘 모르는 내용 질문</a:t>
            </a:r>
            <a:r>
              <a:rPr lang="en-US" altLang="ko-KR" sz="1800" dirty="0" smtClean="0">
                <a:solidFill>
                  <a:srgbClr val="0000CC"/>
                </a:soli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시간 </a:t>
            </a:r>
            <a:r>
              <a:rPr lang="en-US" altLang="ko-KR" sz="1800" dirty="0" smtClean="0">
                <a:solidFill>
                  <a:srgbClr val="0000CC"/>
                </a:solidFill>
              </a:rPr>
              <a:t>: </a:t>
            </a:r>
            <a:r>
              <a:rPr lang="ko-KR" altLang="en-US" sz="1800" dirty="0" smtClean="0">
                <a:solidFill>
                  <a:srgbClr val="0000CC"/>
                </a:solidFill>
              </a:rPr>
              <a:t>진행자</a:t>
            </a:r>
            <a:r>
              <a:rPr lang="en-US" altLang="ko-KR" sz="1800" dirty="0" smtClean="0">
                <a:solidFill>
                  <a:srgbClr val="0000CC"/>
                </a:solidFill>
              </a:rPr>
              <a:t>/</a:t>
            </a:r>
            <a:r>
              <a:rPr lang="ko-KR" altLang="en-US" sz="1800" dirty="0" smtClean="0">
                <a:solidFill>
                  <a:srgbClr val="0000CC"/>
                </a:solidFill>
              </a:rPr>
              <a:t>서기 임명</a:t>
            </a:r>
            <a:r>
              <a:rPr lang="en-US" altLang="ko-KR" sz="1800" dirty="0" smtClean="0">
                <a:solidFill>
                  <a:srgbClr val="0000CC"/>
                </a:solidFill>
              </a:rPr>
              <a:t>(5</a:t>
            </a:r>
            <a:r>
              <a:rPr lang="ko-KR" altLang="en-US" sz="1800" dirty="0" smtClean="0">
                <a:solidFill>
                  <a:srgbClr val="0000CC"/>
                </a:solidFill>
              </a:rPr>
              <a:t>분</a:t>
            </a:r>
            <a:r>
              <a:rPr lang="en-US" altLang="ko-KR" sz="1800" dirty="0" smtClean="0">
                <a:solidFill>
                  <a:srgbClr val="0000CC"/>
                </a:solidFill>
              </a:rPr>
              <a:t>),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토의주제</a:t>
            </a:r>
            <a:r>
              <a:rPr lang="ko-KR" altLang="en-US" sz="1800" dirty="0" smtClean="0">
                <a:solidFill>
                  <a:srgbClr val="0000CC"/>
                </a:solidFill>
              </a:rPr>
              <a:t> 개인 연구</a:t>
            </a:r>
            <a:r>
              <a:rPr lang="en-US" altLang="ko-KR" sz="1800" dirty="0" smtClean="0">
                <a:solidFill>
                  <a:srgbClr val="0000CC"/>
                </a:solidFill>
              </a:rPr>
              <a:t>(10</a:t>
            </a:r>
            <a:r>
              <a:rPr lang="ko-KR" altLang="en-US" sz="1800" dirty="0" smtClean="0">
                <a:solidFill>
                  <a:srgbClr val="0000CC"/>
                </a:solidFill>
              </a:rPr>
              <a:t>분</a:t>
            </a:r>
            <a:r>
              <a:rPr lang="en-US" altLang="ko-KR" sz="1800" dirty="0" smtClean="0">
                <a:solidFill>
                  <a:srgbClr val="0000CC"/>
                </a:solidFill>
              </a:rPr>
              <a:t>),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자체토의</a:t>
            </a:r>
            <a:r>
              <a:rPr lang="en-US" altLang="ko-KR" sz="1800" dirty="0" smtClean="0">
                <a:solidFill>
                  <a:srgbClr val="0000CC"/>
                </a:solidFill>
              </a:rPr>
              <a:t>(10</a:t>
            </a:r>
            <a:r>
              <a:rPr lang="ko-KR" altLang="en-US" sz="1800" dirty="0" smtClean="0">
                <a:solidFill>
                  <a:srgbClr val="0000CC"/>
                </a:solidFill>
              </a:rPr>
              <a:t>분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rgbClr val="0000CC"/>
                </a:solidFill>
              </a:rPr>
              <a:t> </a:t>
            </a:r>
            <a:r>
              <a:rPr lang="en-US" altLang="ko-KR" sz="1800" dirty="0" smtClean="0">
                <a:solidFill>
                  <a:srgbClr val="0000CC"/>
                </a:solidFill>
              </a:rPr>
              <a:t>   - </a:t>
            </a:r>
            <a:r>
              <a:rPr lang="ko-KR" altLang="en-US" sz="1800" dirty="0" smtClean="0">
                <a:solidFill>
                  <a:srgbClr val="0000CC"/>
                </a:solidFill>
              </a:rPr>
              <a:t>다시 전체 </a:t>
            </a:r>
            <a:r>
              <a:rPr lang="ko-KR" altLang="en-US" sz="1800" dirty="0" err="1" smtClean="0">
                <a:solidFill>
                  <a:srgbClr val="0000CC"/>
                </a:solidFill>
              </a:rPr>
              <a:t>그룹방으로</a:t>
            </a:r>
            <a:r>
              <a:rPr lang="ko-KR" altLang="en-US" sz="1800" dirty="0" smtClean="0">
                <a:solidFill>
                  <a:srgbClr val="0000CC"/>
                </a:solidFill>
              </a:rPr>
              <a:t> 모여 조별 발표</a:t>
            </a:r>
            <a:r>
              <a:rPr lang="en-US" altLang="ko-KR" sz="1800" dirty="0" smtClean="0">
                <a:solidFill>
                  <a:srgbClr val="0000CC"/>
                </a:solidFill>
              </a:rPr>
              <a:t>(</a:t>
            </a:r>
            <a:r>
              <a:rPr lang="ko-KR" altLang="en-US" sz="1800" dirty="0" smtClean="0">
                <a:solidFill>
                  <a:srgbClr val="0000CC"/>
                </a:solidFill>
              </a:rPr>
              <a:t>조별 </a:t>
            </a:r>
            <a:r>
              <a:rPr lang="en-US" altLang="ko-KR" sz="1800" dirty="0" smtClean="0">
                <a:solidFill>
                  <a:srgbClr val="0000CC"/>
                </a:solidFill>
              </a:rPr>
              <a:t>5</a:t>
            </a:r>
            <a:r>
              <a:rPr lang="ko-KR" altLang="en-US" sz="1800" dirty="0" smtClean="0">
                <a:solidFill>
                  <a:srgbClr val="0000CC"/>
                </a:solidFill>
              </a:rPr>
              <a:t>분씩 서기가 발표</a:t>
            </a:r>
            <a:r>
              <a:rPr lang="en-US" altLang="ko-KR" sz="1800" dirty="0" smtClean="0">
                <a:solidFill>
                  <a:srgbClr val="0000CC"/>
                </a:solidFill>
              </a:rPr>
              <a:t>)</a:t>
            </a:r>
            <a:endParaRPr lang="ko-KR" alt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9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98"/>
          <p:cNvPicPr>
            <a:picLocks noChangeAspect="1" noChangeArrowheads="1"/>
          </p:cNvPicPr>
          <p:nvPr/>
        </p:nvPicPr>
        <p:blipFill>
          <a:blip r:embed="rId3" cstate="print"/>
          <a:srcRect l="20198" t="19380" r="19011" b="15128"/>
          <a:stretch>
            <a:fillRect/>
          </a:stretch>
        </p:blipFill>
        <p:spPr bwMode="auto">
          <a:xfrm>
            <a:off x="0" y="-31750"/>
            <a:ext cx="9153525" cy="688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29155" name="Rectangle 4099"/>
          <p:cNvSpPr>
            <a:spLocks noChangeArrowheads="1"/>
          </p:cNvSpPr>
          <p:nvPr/>
        </p:nvSpPr>
        <p:spPr bwMode="auto">
          <a:xfrm>
            <a:off x="1358900" y="2181225"/>
            <a:ext cx="64135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dist">
              <a:defRPr/>
            </a:pP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다음주 만나요</a:t>
            </a:r>
            <a: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~~~~</a:t>
            </a:r>
            <a:endParaRPr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1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강 의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평가  계 획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7200" y="2828836"/>
            <a:ext cx="778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000000"/>
                </a:solidFill>
              </a:rPr>
              <a:t>포털에 올려진 </a:t>
            </a:r>
            <a:r>
              <a:rPr lang="ko-KR" altLang="en-US" sz="3600" smtClean="0">
                <a:solidFill>
                  <a:srgbClr val="000000"/>
                </a:solidFill>
              </a:rPr>
              <a:t>강의</a:t>
            </a:r>
            <a:r>
              <a:rPr lang="en-US" altLang="ko-KR" sz="3600" dirty="0" smtClean="0">
                <a:solidFill>
                  <a:srgbClr val="000000"/>
                </a:solidFill>
              </a:rPr>
              <a:t>/</a:t>
            </a:r>
            <a:r>
              <a:rPr lang="ko-KR" altLang="en-US" sz="3600" dirty="0" err="1" smtClean="0">
                <a:solidFill>
                  <a:srgbClr val="000000"/>
                </a:solidFill>
              </a:rPr>
              <a:t>평가계획서</a:t>
            </a:r>
            <a:r>
              <a:rPr lang="ko-KR" altLang="en-US" sz="3600" dirty="0" smtClean="0">
                <a:solidFill>
                  <a:srgbClr val="000000"/>
                </a:solidFill>
              </a:rPr>
              <a:t> 참고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4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진단평가 수행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7200" y="2276872"/>
            <a:ext cx="836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000000"/>
                </a:solidFill>
              </a:rPr>
              <a:t>각자 핸드폰을 이용하여 진단 평가 수행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57200" y="4054584"/>
            <a:ext cx="842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err="1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정규평가에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미반영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</a:p>
          <a:p>
            <a:r>
              <a:rPr lang="ko-KR" altLang="en-US" sz="3600" b="1" dirty="0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부담없이 실시하세요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(10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분내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endParaRPr lang="ko-KR" altLang="en-US" b="1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36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297863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8" rIns="91410" bIns="45708"/>
          <a:lstStyle/>
          <a:p>
            <a:pPr eaLnBrk="1" latinLnBrk="1" hangingPunct="1">
              <a:lnSpc>
                <a:spcPct val="200000"/>
              </a:lnSpc>
              <a:defRPr/>
            </a:pPr>
            <a:r>
              <a:rPr lang="ko-KR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 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 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교수 작성 교재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(PPT)</a:t>
            </a: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평 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출석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20%, 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인성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중간고사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 소양 필기 평가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35%,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기말고사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코칭대화</a:t>
            </a:r>
            <a:r>
              <a:rPr lang="ko-KR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능력 </a:t>
            </a:r>
            <a:r>
              <a:rPr lang="ko-KR" alt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실습평가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ko-KR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발표참여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정규평가에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관찰점수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반영</a:t>
            </a:r>
            <a:endParaRPr lang="en-US" altLang="ko-KR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latinLnBrk="1" hangingPunct="1">
              <a:lnSpc>
                <a:spcPct val="200000"/>
              </a:lnSpc>
              <a:defRPr/>
            </a:pP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 이상 무단 결석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ko-KR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평가 계획</a:t>
            </a:r>
          </a:p>
        </p:txBody>
      </p:sp>
    </p:spTree>
    <p:extLst>
      <p:ext uri="{BB962C8B-B14F-4D97-AF65-F5344CB8AC3E}">
        <p14:creationId xmlns:p14="http://schemas.microsoft.com/office/powerpoint/2010/main" val="3601029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85261"/>
              </p:ext>
            </p:extLst>
          </p:nvPr>
        </p:nvGraphicFramePr>
        <p:xfrm>
          <a:off x="683568" y="1124744"/>
          <a:ext cx="8064897" cy="53000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0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    정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lt"/>
                          <a:ea typeface="+mn-ea"/>
                        </a:rPr>
                        <a:t>목    차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lt"/>
                          <a:ea typeface="+mn-ea"/>
                        </a:rPr>
                        <a:t>비    고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0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 1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(8.29,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None/>
                      </a:pPr>
                      <a:r>
                        <a:rPr lang="ko-KR" altLang="en-US" sz="1400" dirty="0" err="1" smtClean="0"/>
                        <a:t>과목소개</a:t>
                      </a:r>
                      <a:endParaRPr lang="en-US" altLang="ko-KR" sz="1400" dirty="0" smtClean="0"/>
                    </a:p>
                    <a:p>
                      <a:pPr marL="342900" indent="-342900" algn="l" latinLnBrk="1">
                        <a:buNone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장 전쟁과 무기체계</a:t>
                      </a:r>
                      <a:r>
                        <a:rPr lang="en-US" altLang="ko-KR" sz="1400" dirty="0" smtClean="0"/>
                        <a:t>-1</a:t>
                      </a:r>
                    </a:p>
                    <a:p>
                      <a:pPr marL="342900" indent="-342900" algn="l" latinLnBrk="1">
                        <a:buNone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개요 설명을 통해 무기체계 전반을 이해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  <a:p>
                      <a:pPr marL="0" indent="0">
                        <a:buNone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절 </a:t>
                      </a:r>
                      <a:r>
                        <a:rPr lang="en-US" altLang="ko-KR" sz="1400" dirty="0" smtClean="0"/>
                        <a:t>~ </a:t>
                      </a: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절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(9.5,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None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장 전쟁과 무기체계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-2</a:t>
                      </a:r>
                    </a:p>
                    <a:p>
                      <a:pPr marL="342900" indent="-342900" algn="l" latinLnBrk="1">
                        <a:buNone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무기체계 획득 이해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  <a:p>
                      <a:pPr marL="0" indent="0">
                        <a:buNone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절 </a:t>
                      </a:r>
                      <a:r>
                        <a:rPr lang="en-US" altLang="ko-KR" sz="1400" dirty="0" smtClean="0"/>
                        <a:t>~ </a:t>
                      </a: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절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041560"/>
                  </a:ext>
                </a:extLst>
              </a:tr>
              <a:tr h="587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(9.12,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장 지휘통제통신 무기체계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무기체계 기능별 특성 이해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(9.19,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장 감시정찰 무기체계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무기체계 기능별 특성 이해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endParaRPr lang="ko-KR" alt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286330"/>
                  </a:ext>
                </a:extLst>
              </a:tr>
              <a:tr h="581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5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(9.26,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장 기동 무기체계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무기체계 기능별 특성 이해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(10.3,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장 함정 무기체계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무기체계 기능별 특성 이해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837155"/>
                  </a:ext>
                </a:extLst>
              </a:tr>
              <a:tr h="533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aseline="0" dirty="0" smtClean="0"/>
                        <a:t> 7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(10.10,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4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5</a:t>
                      </a:r>
                      <a:r>
                        <a:rPr lang="ko-KR" altLang="en-US" sz="1400" dirty="0" smtClean="0"/>
                        <a:t>장 함정 무기체계</a:t>
                      </a:r>
                      <a:r>
                        <a:rPr lang="en-US" altLang="ko-KR" sz="1400" dirty="0" smtClean="0"/>
                        <a:t>2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무기체계 기능별 특성 이해</a:t>
                      </a:r>
                      <a:r>
                        <a:rPr lang="en-US" altLang="ko-KR" sz="1400" dirty="0" smtClean="0"/>
                        <a:t>)</a:t>
                      </a:r>
                      <a:endParaRPr lang="en-US" altLang="ko-KR" sz="14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8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</a:rPr>
                        <a:t>주차</a:t>
                      </a:r>
                      <a:endParaRPr lang="en-US" altLang="ko-KR" sz="1400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(10.17,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</a:rPr>
                        <a:t>월</a:t>
                      </a: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직무능력평가</a:t>
                      </a: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ko-KR" altLang="en-US" sz="1400" dirty="0" err="1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문제은행식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 출제 </a:t>
                      </a: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개관식</a:t>
                      </a: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주관식</a:t>
                      </a:r>
                      <a:endParaRPr lang="en-US" altLang="ko-KR" sz="1400" dirty="0" smtClean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</a:rPr>
                        <a:t>평가</a:t>
                      </a:r>
                      <a:endParaRPr lang="en-US" altLang="ko-KR" sz="1400" dirty="0" smtClean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75885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강의계획서</a:t>
            </a:r>
            <a:r>
              <a:rPr lang="en-US" altLang="ko-KR" sz="4000" kern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(1/2)</a:t>
            </a:r>
            <a:endParaRPr lang="ko-KR" altLang="en-US" sz="4000" kern="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224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4000" kern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강의계획서</a:t>
            </a:r>
            <a:r>
              <a:rPr lang="en-US" altLang="ko-KR" sz="4000" kern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(2/2)</a:t>
            </a:r>
            <a:endParaRPr lang="ko-KR" altLang="en-US" sz="4000" kern="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47510"/>
              </p:ext>
            </p:extLst>
          </p:nvPr>
        </p:nvGraphicFramePr>
        <p:xfrm>
          <a:off x="683568" y="1124744"/>
          <a:ext cx="8064897" cy="548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    정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lt"/>
                          <a:ea typeface="+mn-ea"/>
                        </a:rPr>
                        <a:t>목    차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lt"/>
                          <a:ea typeface="+mn-ea"/>
                        </a:rPr>
                        <a:t>비    고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 9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(10.24,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None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6</a:t>
                      </a:r>
                      <a:r>
                        <a:rPr lang="ko-KR" altLang="en-US" sz="1400" dirty="0" smtClean="0"/>
                        <a:t>장 항공 무기체계</a:t>
                      </a:r>
                    </a:p>
                    <a:p>
                      <a:pPr marL="342900" indent="-342900" algn="l" latinLnBrk="1">
                        <a:buNone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전장 기능별 무기체계 기능별 특성 이해</a:t>
                      </a:r>
                      <a:r>
                        <a:rPr lang="en-US" altLang="ko-KR" sz="1400" dirty="0" smtClean="0"/>
                        <a:t>)  </a:t>
                      </a:r>
                      <a:r>
                        <a:rPr lang="en-US" altLang="ko-KR" sz="1400" baseline="0" dirty="0" smtClean="0"/>
                        <a:t>   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(10.31,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None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장 화력무기체계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-1</a:t>
                      </a:r>
                    </a:p>
                    <a:p>
                      <a:pPr marL="342900" indent="-342900" algn="l" latinLnBrk="1">
                        <a:buNone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전장 기능별 무기체계 기능별 특성 이해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0415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11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(11.7,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7</a:t>
                      </a:r>
                      <a:r>
                        <a:rPr lang="ko-KR" altLang="en-US" sz="1400" dirty="0" smtClean="0"/>
                        <a:t>장 화력 무기체계</a:t>
                      </a:r>
                      <a:r>
                        <a:rPr lang="en-US" altLang="ko-KR" sz="1400" dirty="0" smtClean="0"/>
                        <a:t>-2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전장 기능별 무기체계 기능별 특성 이해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(11.14,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장 방호 무기체계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전장 기능별 무기체계 기능별 특성 이해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28633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13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(11.21,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제</a:t>
                      </a:r>
                      <a:r>
                        <a:rPr lang="en-US" altLang="ko-KR" sz="1400" dirty="0" smtClean="0"/>
                        <a:t>9</a:t>
                      </a:r>
                      <a:r>
                        <a:rPr lang="ko-KR" altLang="en-US" sz="1400" dirty="0" smtClean="0"/>
                        <a:t>장 기타 무기체계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전장 기능별 무기체계 기능별 특성 이해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14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(11.28,</a:t>
                      </a:r>
                      <a:r>
                        <a:rPr lang="ko-KR" altLang="en-US" sz="1400" dirty="0" smtClean="0"/>
                        <a:t>월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장 미래무기체계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강의 및 토의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83715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aseline="0" dirty="0" smtClean="0">
                          <a:solidFill>
                            <a:srgbClr val="0000CC"/>
                          </a:solidFill>
                        </a:rPr>
                        <a:t> 15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</a:rPr>
                        <a:t>주차</a:t>
                      </a:r>
                      <a:endParaRPr lang="en-US" altLang="ko-KR" sz="1400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(12.5,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</a:rPr>
                        <a:t>월</a:t>
                      </a: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)</a:t>
                      </a:r>
                      <a:endParaRPr lang="ko-KR" altLang="en-US" sz="1400" dirty="0" smtClean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rgbClr val="0000CC"/>
                          </a:solidFill>
                        </a:rPr>
                        <a:t>차 직무능력 평가 </a:t>
                      </a: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ko-KR" altLang="en-US" sz="1400" dirty="0" err="1" smtClean="0">
                          <a:solidFill>
                            <a:srgbClr val="0000CC"/>
                          </a:solidFill>
                        </a:rPr>
                        <a:t>문제은행식</a:t>
                      </a:r>
                      <a:r>
                        <a:rPr lang="en-US" altLang="ko-KR" sz="1400" dirty="0" smtClean="0">
                          <a:solidFill>
                            <a:srgbClr val="0000CC"/>
                          </a:solidFill>
                        </a:rPr>
                        <a:t>)</a:t>
                      </a:r>
                      <a:endParaRPr lang="en-US" altLang="ko-KR" sz="1400" dirty="0" smtClean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>
                          <a:solidFill>
                            <a:srgbClr val="0000CC"/>
                          </a:solidFill>
                        </a:rPr>
                        <a:t>필기평가</a:t>
                      </a:r>
                      <a:endParaRPr lang="ko-KR" altLang="en-US" sz="1400" dirty="0" smtClean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888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pic>
        <p:nvPicPr>
          <p:cNvPr id="6148" name="Picture 7" descr="D147"/>
          <p:cNvPicPr>
            <a:picLocks noChangeAspect="1" noChangeArrowheads="1"/>
          </p:cNvPicPr>
          <p:nvPr/>
        </p:nvPicPr>
        <p:blipFill>
          <a:blip r:embed="rId2" cstate="print"/>
          <a:srcRect b="46260"/>
          <a:stretch>
            <a:fillRect/>
          </a:stretch>
        </p:blipFill>
        <p:spPr bwMode="auto">
          <a:xfrm>
            <a:off x="-25400" y="-27384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539552" y="908720"/>
            <a:ext cx="7772400" cy="10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70000"/>
              </a:lnSpc>
            </a:pPr>
            <a:r>
              <a:rPr lang="ko-KR" altLang="en-US" sz="4800" dirty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800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800" dirty="0">
                <a:latin typeface="HY견고딕" pitchFamily="18" charset="-127"/>
                <a:ea typeface="HY견고딕" pitchFamily="18" charset="-127"/>
              </a:rPr>
              <a:t>장 전쟁과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무기체계</a:t>
            </a:r>
            <a:endParaRPr lang="ko-KR" altLang="en-US" sz="4800" dirty="0">
              <a:solidFill>
                <a:srgbClr val="000066"/>
              </a:solidFill>
              <a:latin typeface="문체부 제목 돋음체" pitchFamily="49" charset="-127"/>
              <a:ea typeface="문체부 제목 돋음체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99592" y="2449802"/>
            <a:ext cx="705678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ko-KR" altLang="en-US" sz="3600" dirty="0" smtClean="0"/>
              <a:t>제</a:t>
            </a:r>
            <a:r>
              <a:rPr lang="en-US" altLang="ko-KR" sz="3600" dirty="0" smtClean="0"/>
              <a:t>1</a:t>
            </a:r>
            <a:r>
              <a:rPr lang="ko-KR" altLang="en-US" sz="3600" dirty="0" smtClean="0"/>
              <a:t>절 전쟁의 본질 및 양상변</a:t>
            </a:r>
            <a:r>
              <a:rPr lang="ko-KR" altLang="en-US" sz="3600" dirty="0"/>
              <a:t>화</a:t>
            </a:r>
            <a:r>
              <a:rPr lang="ko-KR" altLang="en-US" sz="3600" dirty="0" smtClean="0"/>
              <a:t/>
            </a:r>
            <a:br>
              <a:rPr lang="ko-KR" altLang="en-US" sz="3600" dirty="0" smtClean="0"/>
            </a:br>
            <a:r>
              <a:rPr lang="ko-KR" altLang="en-US" sz="3600" dirty="0" smtClean="0"/>
              <a:t>제</a:t>
            </a:r>
            <a:r>
              <a:rPr lang="en-US" altLang="ko-KR" sz="3600" dirty="0" smtClean="0"/>
              <a:t>2</a:t>
            </a:r>
            <a:r>
              <a:rPr lang="ko-KR" altLang="en-US" sz="3600" dirty="0" smtClean="0"/>
              <a:t>절 </a:t>
            </a:r>
            <a:r>
              <a:rPr lang="ko-KR" altLang="en-US" sz="3600" dirty="0"/>
              <a:t>무기체계 발달과정 및 </a:t>
            </a:r>
            <a:r>
              <a:rPr lang="ko-KR" altLang="en-US" sz="3600" dirty="0" smtClean="0"/>
              <a:t>추세</a:t>
            </a:r>
            <a:br>
              <a:rPr lang="ko-KR" altLang="en-US" sz="3600" dirty="0" smtClean="0"/>
            </a:br>
            <a:r>
              <a:rPr lang="ko-KR" altLang="en-US" sz="3600" dirty="0" smtClean="0"/>
              <a:t>제</a:t>
            </a:r>
            <a:r>
              <a:rPr lang="en-US" altLang="ko-KR" sz="3600" dirty="0" smtClean="0"/>
              <a:t>3</a:t>
            </a:r>
            <a:r>
              <a:rPr lang="ko-KR" altLang="en-US" sz="3600" dirty="0" smtClean="0"/>
              <a:t>절 </a:t>
            </a:r>
            <a:r>
              <a:rPr lang="ko-KR" altLang="en-US" sz="3600" dirty="0"/>
              <a:t>무기체계의 </a:t>
            </a:r>
            <a:r>
              <a:rPr lang="ko-KR" altLang="en-US" sz="3600" dirty="0" smtClean="0"/>
              <a:t>정의</a:t>
            </a:r>
            <a:r>
              <a:rPr lang="en-US" altLang="ko-KR" sz="3600" dirty="0"/>
              <a:t>(</a:t>
            </a:r>
            <a:r>
              <a:rPr lang="ko-KR" altLang="en-US" sz="3600" dirty="0"/>
              <a:t>定意</a:t>
            </a:r>
            <a:r>
              <a:rPr lang="en-US" altLang="ko-KR" sz="3600" dirty="0" smtClean="0"/>
              <a:t>)</a:t>
            </a:r>
          </a:p>
          <a:p>
            <a:pPr algn="dist">
              <a:lnSpc>
                <a:spcPct val="170000"/>
              </a:lnSpc>
            </a:pPr>
            <a:r>
              <a:rPr lang="ko-KR" altLang="en-US" sz="3600" dirty="0"/>
              <a:t>제</a:t>
            </a:r>
            <a:r>
              <a:rPr lang="en-US" altLang="ko-KR" sz="3600" dirty="0"/>
              <a:t>4</a:t>
            </a:r>
            <a:r>
              <a:rPr lang="ko-KR" altLang="en-US" sz="3600" dirty="0"/>
              <a:t>절 무기체계 획득 방법</a:t>
            </a:r>
          </a:p>
        </p:txBody>
      </p:sp>
    </p:spTree>
    <p:extLst>
      <p:ext uri="{BB962C8B-B14F-4D97-AF65-F5344CB8AC3E}">
        <p14:creationId xmlns:p14="http://schemas.microsoft.com/office/powerpoint/2010/main" val="17143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lg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lg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디자인 사용자 지정">
  <a:themeElements>
    <a:clrScheme name="6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3561</Words>
  <Application>Microsoft Office PowerPoint</Application>
  <PresentationFormat>화면 슬라이드 쇼(4:3)</PresentationFormat>
  <Paragraphs>497</Paragraphs>
  <Slides>38</Slides>
  <Notes>16</Notes>
  <HiddenSlides>0</HiddenSlides>
  <MMClips>0</MMClips>
  <ScaleCrop>false</ScaleCrop>
  <HeadingPairs>
    <vt:vector size="8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62" baseType="lpstr">
      <vt:lpstr>HY견고딕</vt:lpstr>
      <vt:lpstr>HY견명조</vt:lpstr>
      <vt:lpstr>HY궁서</vt:lpstr>
      <vt:lpstr>HY신명조</vt:lpstr>
      <vt:lpstr>HY엽서L</vt:lpstr>
      <vt:lpstr>HY엽서M</vt:lpstr>
      <vt:lpstr>HY헤드라인M</vt:lpstr>
      <vt:lpstr>굴림</vt:lpstr>
      <vt:lpstr>굴림체</vt:lpstr>
      <vt:lpstr>돋움체</vt:lpstr>
      <vt:lpstr>맑은 고딕</vt:lpstr>
      <vt:lpstr>문체부 제목 돋음체</vt:lpstr>
      <vt:lpstr>바탕체</vt:lpstr>
      <vt:lpstr>한양중고딕</vt:lpstr>
      <vt:lpstr>휴먼둥근헤드라인</vt:lpstr>
      <vt:lpstr>Arial</vt:lpstr>
      <vt:lpstr>Cambria Math</vt:lpstr>
      <vt:lpstr>Times New Roman</vt:lpstr>
      <vt:lpstr>Wingdings</vt:lpstr>
      <vt:lpstr>Wingdings 3</vt:lpstr>
      <vt:lpstr>2_기본 디자인</vt:lpstr>
      <vt:lpstr>디자인 사용자 지정</vt:lpstr>
      <vt:lpstr>6_디자인 사용자 지정</vt:lpstr>
      <vt:lpstr>CorelDRAW 6.0</vt:lpstr>
      <vt:lpstr>PowerPoint 프레젠테이션</vt:lpstr>
      <vt:lpstr>PowerPoint 프레젠테이션</vt:lpstr>
      <vt:lpstr>PowerPoint 프레젠테이션</vt:lpstr>
      <vt:lpstr>강 의 / 평가  계 획</vt:lpstr>
      <vt:lpstr>진단평가 수행</vt:lpstr>
      <vt:lpstr>PowerPoint 프레젠테이션</vt:lpstr>
      <vt:lpstr>PowerPoint 프레젠테이션</vt:lpstr>
      <vt:lpstr>PowerPoint 프레젠테이션</vt:lpstr>
      <vt:lpstr>PowerPoint 프레젠테이션</vt:lpstr>
      <vt:lpstr>제 1절 전쟁의 본질 및 양상변화</vt:lpstr>
      <vt:lpstr>제 1절 전쟁의 본질 및 양상변화</vt:lpstr>
      <vt:lpstr>제 1절 전쟁의 본질 및 양상변화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</dc:creator>
  <cp:lastModifiedBy>user</cp:lastModifiedBy>
  <cp:revision>217</cp:revision>
  <dcterms:modified xsi:type="dcterms:W3CDTF">2022-09-05T06:51:04Z</dcterms:modified>
</cp:coreProperties>
</file>