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51" r:id="rId4"/>
    <p:sldId id="367" r:id="rId5"/>
    <p:sldId id="376" r:id="rId6"/>
    <p:sldId id="377" r:id="rId7"/>
    <p:sldId id="378" r:id="rId8"/>
    <p:sldId id="374" r:id="rId9"/>
    <p:sldId id="368" r:id="rId10"/>
    <p:sldId id="373" r:id="rId11"/>
    <p:sldId id="369" r:id="rId12"/>
    <p:sldId id="370" r:id="rId13"/>
    <p:sldId id="371" r:id="rId14"/>
  </p:sldIdLst>
  <p:sldSz cx="12192000" cy="6858000"/>
  <p:notesSz cx="6858000" cy="9144000"/>
  <p:embeddedFontLst>
    <p:embeddedFont>
      <p:font typeface="HY헤드라인M" panose="02030600000101010101" pitchFamily="18" charset="-127"/>
      <p:regular r:id="rId16"/>
    </p:embeddedFont>
    <p:embeddedFont>
      <p:font typeface="경기천년제목V Bold" panose="02020803020101020101" pitchFamily="18" charset="-127"/>
      <p:bold r:id="rId17"/>
    </p:embeddedFont>
    <p:embeddedFont>
      <p:font typeface="맑은 고딕" panose="020B0503020000020004" pitchFamily="50" charset="-127"/>
      <p:regular r:id="rId18"/>
      <p:bold r:id="rId1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DAD"/>
    <a:srgbClr val="71F1B7"/>
    <a:srgbClr val="195962"/>
    <a:srgbClr val="2A421A"/>
    <a:srgbClr val="FE4365"/>
    <a:srgbClr val="F56F6C"/>
    <a:srgbClr val="41B0B3"/>
    <a:srgbClr val="FC9D9A"/>
    <a:srgbClr val="2529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4" autoAdjust="0"/>
    <p:restoredTop sz="94627" autoAdjust="0"/>
  </p:normalViewPr>
  <p:slideViewPr>
    <p:cSldViewPr snapToGrid="0" showGuides="1">
      <p:cViewPr varScale="1">
        <p:scale>
          <a:sx n="80" d="100"/>
          <a:sy n="80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4E9FD-545E-42D8-AE1D-1E6BC175285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E61A7-2D40-46F5-B800-E8A8EB7BB70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70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549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442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947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230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197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855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308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5024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890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45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451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98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E61A7-2D40-46F5-B800-E8A8EB7BB709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831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04A460-78D7-4492-92EF-8C921E521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A33BEAD-BE68-4D10-9925-BD1B0B70C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A2FA4C-EB26-4C6C-8FE3-FBA25B80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89013B-2F5F-408C-B654-147CC415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F216A7-0880-43B9-8BA3-299860EE3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701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043628-42F3-49C3-A0DB-9EDC945F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CE75289-05EC-45E4-BDDF-F639A4987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CE5F5A-FEFD-45E9-8745-1A965442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202205-271B-47DD-9423-03A1A3BC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FA41D0-6950-42EA-BDBF-F1FC9284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09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6D51D06-BA6B-424A-BC05-099F9EFD7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78A62D4-59B1-4CFA-9B50-1C8B27B38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618CE3-3527-4214-AEC9-8F0EBE5F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377DB0-B385-4172-88AD-284511BB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D5EEC8-8CB3-4D53-8476-433F964E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00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11F786-5876-45D2-A137-9AD5512A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7E30D92-9F45-421A-BCB4-62D0FD406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A2A0F9-D1DF-41E5-A496-795812B3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A87522-C700-46BE-8473-2EE0E445D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0BD1BB-0E1B-4AA1-A5F9-EF6F9F41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72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6327A-475A-419B-BF5B-3A22AC88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6F4FF8-7C0B-4555-B5FA-45A287707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B79F93-4547-4FDD-A4D2-0E79BC3B5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B94688-1405-4B19-B65B-2219424D7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D48DBF-B19F-4825-83A7-44AA6D42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83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BA00E7-3D47-4D1F-BBB6-83081929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B8D859-7C0E-4E9A-ABCE-4C201EFFD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C57E97-E89F-40CD-8A30-C2F9B2C7A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099AD4-6CF5-4FA3-A64B-31954F71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966C10A-E871-46B3-A938-452D3A20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0E4FC7C-C9A0-4DE6-A316-FFA9E72E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475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E7C189-E5F4-408C-B53C-DEFC11830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CAAC7D6-F898-430D-87B0-FBC26574E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BC59A3-DCD6-4DFB-B3CC-4CC1DCC7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BB7C0A7-2315-4A89-908C-45A26E1ED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8EEE685-1C45-41D5-8F82-A591F8204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18CE94F-2F34-4B88-B51A-B0A12163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56BCCB4-CAFC-4B7B-9396-BC19F70F9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BF37034-7F87-4C0A-B775-2D437256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31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4DE8D3-9253-4805-A9EE-A366FA1B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5D0E666-0923-4DF0-9870-CFF1CE1E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BC7CC5-82E9-4E47-9147-EDEE9E45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83CBDB0-B7E4-4EB0-A836-008A0ED4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07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1091B7E-F5B7-44AC-AE7D-871586B7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3B8A416-C723-4575-A16D-8E766DA99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B44E89-898C-473C-8D4B-DD531DFE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916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9F6B83-9FBA-4891-87A7-40F6EFB5F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CBD59C-551A-4991-AC5E-6F10A49D7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3A19883-7282-4B60-9CAC-E24429AB1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F4F818-031D-4E3D-89D9-A367F08D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B0CACD-5DC4-48A3-A8A1-DF79ED8F9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49052E7-DE64-4E8D-875E-F19CA8C3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574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FE6380-40AB-4AE1-9E9A-2E212135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7446CD5-166D-4B0C-AAE6-C86BB1B23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89BF7DE-6F38-461E-B0E8-913DFC01F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1439B4-CBD6-4154-A84C-A5C4B501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DAF569B-7EE0-4916-BE54-1A4F7A10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2458498-3C37-4729-9AFA-18B2B0A8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43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407B0E8-A5F5-47E6-BDEB-4221B862F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8FE33E-19F6-4EAD-8A78-0D24277FA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326D99-302D-4D0E-A7A1-4B0B9B167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18D5-4296-4AD3-ACD5-E823A74F6CDE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6BC2AC-1A8B-432B-BC10-6F37A995F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E79965-E6C6-4103-8FBD-CF104B102C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6455-7CEC-4A20-9D43-E4D36DD446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184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59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62F9368-1F6D-4D9F-94D2-DA5623FC3003}"/>
              </a:ext>
            </a:extLst>
          </p:cNvPr>
          <p:cNvSpPr txBox="1"/>
          <p:nvPr/>
        </p:nvSpPr>
        <p:spPr>
          <a:xfrm>
            <a:off x="1413165" y="2588009"/>
            <a:ext cx="95430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4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주차</a:t>
            </a:r>
            <a:r>
              <a:rPr lang="en-US" altLang="ko-KR" sz="4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_</a:t>
            </a:r>
            <a:r>
              <a:rPr lang="ko-KR" altLang="en-US" sz="40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취창업마인드와 직업관 정립</a:t>
            </a:r>
            <a:endParaRPr lang="ko-KR" altLang="en-US" sz="4000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898485E-8684-4930-B160-E03D78624CEC}"/>
              </a:ext>
            </a:extLst>
          </p:cNvPr>
          <p:cNvCxnSpPr/>
          <p:nvPr/>
        </p:nvCxnSpPr>
        <p:spPr>
          <a:xfrm flipV="1">
            <a:off x="1354975" y="3358342"/>
            <a:ext cx="9459883" cy="5818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33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5"/>
    </mc:Choice>
    <mc:Fallback xmlns="">
      <p:transition spd="slow" advTm="758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95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910" y="457200"/>
            <a:ext cx="10216083" cy="630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520" y="284538"/>
            <a:ext cx="5553075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541" y="151461"/>
            <a:ext cx="5296073" cy="670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ADE903-8F74-47C8-A823-1929F3DB1722}"/>
              </a:ext>
            </a:extLst>
          </p:cNvPr>
          <p:cNvSpPr txBox="1"/>
          <p:nvPr/>
        </p:nvSpPr>
        <p:spPr>
          <a:xfrm>
            <a:off x="689956" y="1689270"/>
            <a:ext cx="2243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4000" dirty="0" smtClean="0">
                <a:solidFill>
                  <a:srgbClr val="FE43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학습목표</a:t>
            </a:r>
            <a:endParaRPr lang="ko-KR" altLang="en-US" sz="4000" dirty="0">
              <a:solidFill>
                <a:srgbClr val="FE43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FF83D45-FE56-4922-9122-B6CB0F4AD02E}"/>
              </a:ext>
            </a:extLst>
          </p:cNvPr>
          <p:cNvCxnSpPr>
            <a:cxnSpLocks/>
          </p:cNvCxnSpPr>
          <p:nvPr/>
        </p:nvCxnSpPr>
        <p:spPr>
          <a:xfrm flipV="1">
            <a:off x="3369084" y="855226"/>
            <a:ext cx="0" cy="4358640"/>
          </a:xfrm>
          <a:prstGeom prst="line">
            <a:avLst/>
          </a:prstGeom>
          <a:ln w="38100">
            <a:solidFill>
              <a:srgbClr val="1959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51B704-B3C1-4E04-9C17-C94C3FBB7974}"/>
              </a:ext>
            </a:extLst>
          </p:cNvPr>
          <p:cNvSpPr txBox="1"/>
          <p:nvPr/>
        </p:nvSpPr>
        <p:spPr>
          <a:xfrm>
            <a:off x="3690851" y="2665828"/>
            <a:ext cx="7107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유망직종에 대해서 알아본다</a:t>
            </a:r>
            <a:endParaRPr lang="ko-KR" altLang="en-US" sz="2400" dirty="0">
              <a:solidFill>
                <a:srgbClr val="19596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51B704-B3C1-4E04-9C17-C94C3FBB7974}"/>
              </a:ext>
            </a:extLst>
          </p:cNvPr>
          <p:cNvSpPr txBox="1"/>
          <p:nvPr/>
        </p:nvSpPr>
        <p:spPr>
          <a:xfrm>
            <a:off x="3690851" y="3458299"/>
            <a:ext cx="596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나의 취업준비도를 점검해 본다</a:t>
            </a:r>
            <a:endParaRPr lang="ko-KR" altLang="en-US" sz="2400" dirty="0">
              <a:solidFill>
                <a:srgbClr val="19596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90851" y="1813965"/>
            <a:ext cx="7631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학생이력관리시스템에 </a:t>
            </a:r>
            <a:r>
              <a:rPr lang="ko-KR" altLang="en-US" sz="2400" dirty="0" err="1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취창업</a:t>
            </a:r>
            <a:r>
              <a:rPr lang="ko-KR" altLang="en-US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dirty="0" err="1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희망설정을</a:t>
            </a:r>
            <a:r>
              <a:rPr lang="ko-KR" altLang="en-US" sz="2400" dirty="0" smtClean="0">
                <a:solidFill>
                  <a:srgbClr val="19596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입력한다</a:t>
            </a:r>
            <a:endParaRPr lang="ko-KR" altLang="en-US" sz="2400" dirty="0">
              <a:solidFill>
                <a:srgbClr val="19596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468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7"/>
    </mc:Choice>
    <mc:Fallback xmlns="">
      <p:transition spd="slow" advTm="620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1. </a:t>
            </a:r>
            <a:r>
              <a:rPr lang="ko-KR" altLang="en-US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유망직종</a:t>
            </a:r>
            <a:endParaRPr lang="ko-KR" altLang="en-US" dirty="0">
              <a:solidFill>
                <a:srgbClr val="00206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유망 직종의 의미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 </a:t>
            </a:r>
            <a:r>
              <a:rPr lang="en-US" altLang="ko-K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‘</a:t>
            </a:r>
            <a:r>
              <a:rPr lang="ko-KR" alt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일자리가 풍족한 직종</a:t>
            </a:r>
            <a:r>
              <a:rPr lang="en-US" altLang="ko-K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’</a:t>
            </a: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유망직종을 찾기 위해서는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 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사회변화와 흐름을 파악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 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수요가 증가할 분야를 전망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수요가 증가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</a:t>
            </a:r>
            <a:r>
              <a:rPr lang="ko-KR" altLang="en-US" sz="3200" dirty="0" err="1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노동수요도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 증가하게 되고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공급이 수요에 미치지 못한다면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 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임금은 자연스럽게 올라간다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2. 3</a:t>
            </a:r>
            <a:r>
              <a:rPr lang="ko-KR" altLang="en-US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대 미래 </a:t>
            </a:r>
            <a:r>
              <a:rPr lang="ko-KR" altLang="en-US" dirty="0" err="1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트랜드</a:t>
            </a:r>
            <a:endParaRPr lang="ko-KR" altLang="en-US" dirty="0">
              <a:solidFill>
                <a:srgbClr val="00206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1. 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초연결사회의 신뢰 기반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2. 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근로와 여가의 균형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3. 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건강하고 안전한 삶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(1) </a:t>
            </a:r>
            <a:r>
              <a:rPr lang="ko-KR" altLang="en-US" dirty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초연결사회의 신뢰 </a:t>
            </a:r>
            <a:r>
              <a:rPr lang="ko-KR" altLang="en-US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기반</a:t>
            </a:r>
            <a:endParaRPr lang="ko-KR" altLang="en-US" dirty="0">
              <a:solidFill>
                <a:srgbClr val="00206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인터넷으로 금융서비스를 이용하는 것이 대중화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기업에서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SMS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를 통해 올라온 개인정보를 수집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 일반화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이에 따라 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빅데이터 기반 </a:t>
            </a:r>
            <a:r>
              <a:rPr lang="ko-KR" altLang="en-US" sz="3200" dirty="0" err="1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사기방지</a:t>
            </a:r>
            <a:r>
              <a:rPr lang="en-US" altLang="ko-KR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온라인 보안</a:t>
            </a:r>
            <a:r>
              <a:rPr lang="en-US" altLang="ko-KR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온라인</a:t>
            </a:r>
            <a:r>
              <a:rPr lang="en-US" altLang="ko-KR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/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모바일 금융거래보안</a:t>
            </a:r>
            <a:r>
              <a:rPr lang="en-US" altLang="ko-KR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사물 인터넷</a:t>
            </a:r>
            <a:r>
              <a:rPr lang="en-US" altLang="ko-KR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(IoE)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보안 등의 기술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이 중요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(2) </a:t>
            </a:r>
            <a:r>
              <a:rPr lang="ko-KR" altLang="en-US" dirty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근로와 여가의 </a:t>
            </a:r>
            <a:r>
              <a:rPr lang="ko-KR" altLang="en-US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균형</a:t>
            </a:r>
            <a:endParaRPr lang="ko-KR" altLang="en-US" dirty="0">
              <a:solidFill>
                <a:srgbClr val="00206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우리나라 현재 주 </a:t>
            </a: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5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일 근무제</a:t>
            </a: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세계적으로 주 </a:t>
            </a: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4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일제 추세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이에 따라 </a:t>
            </a:r>
            <a:r>
              <a:rPr lang="ko-KR" altLang="en-US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레저</a:t>
            </a:r>
            <a:r>
              <a:rPr lang="en-US" altLang="ko-KR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문화관련 기술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을 필요로 하는 직업 증가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600" spc="-15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여행이나 레저</a:t>
            </a:r>
            <a:r>
              <a:rPr lang="en-US" altLang="ko-KR" sz="3600" spc="-15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600" spc="-15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스포츠관련직업</a:t>
            </a:r>
            <a:r>
              <a:rPr lang="en-US" altLang="ko-KR" sz="3600" spc="-15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600" spc="-15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문화관련 직업 증가</a:t>
            </a:r>
            <a:endParaRPr lang="en-US" altLang="ko-KR" sz="3600" spc="-150" dirty="0" smtClean="0">
              <a:solidFill>
                <a:srgbClr val="FF000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(3) </a:t>
            </a:r>
            <a:r>
              <a:rPr lang="ko-KR" altLang="en-US" dirty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건강하고 안전한 </a:t>
            </a:r>
            <a:r>
              <a:rPr lang="ko-KR" altLang="en-US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삶</a:t>
            </a:r>
            <a:endParaRPr lang="ko-KR" altLang="en-US" dirty="0">
              <a:solidFill>
                <a:srgbClr val="00206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현대인들은 대부분 스트레스로 병을 달고 산다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또한 흉악한 범죄가 뉴스를 통해 보도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질병과 범죄는 현대인들에 피할 수 없는 것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 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예방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건강하고 안전한 삶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에 대한 관심 </a:t>
            </a:r>
            <a:r>
              <a:rPr lang="en-US" altLang="ko-KR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-&gt; 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의료</a:t>
            </a:r>
            <a:r>
              <a:rPr lang="en-US" altLang="ko-KR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범죄관련</a:t>
            </a:r>
            <a:r>
              <a:rPr lang="en-US" altLang="ko-KR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감정 치료사 </a:t>
            </a:r>
            <a:r>
              <a:rPr lang="ko-KR" altLang="en-US" sz="32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등 직업 유망</a:t>
            </a: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0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2060"/>
                </a:solidFill>
              </a:rPr>
              <a:t>▮</a:t>
            </a:r>
            <a:r>
              <a:rPr lang="ko-KR" altLang="en-US" dirty="0" smtClean="0">
                <a:solidFill>
                  <a:srgbClr val="00206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반려동물 산업의 성장</a:t>
            </a:r>
            <a:endParaRPr lang="ko-KR" altLang="en-US" dirty="0">
              <a:solidFill>
                <a:srgbClr val="002060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2019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년 통계청의 통계자료에 따르면 </a:t>
            </a:r>
            <a:r>
              <a:rPr lang="ko-KR" altLang="en-US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네 가구 중 한 가구는 반려동물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과 함께 산다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‘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애완동물</a:t>
            </a: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’-&gt; ‘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반려동물</a:t>
            </a:r>
            <a:r>
              <a:rPr lang="en-US" altLang="ko-KR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’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 로 명칭 변경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애견 </a:t>
            </a:r>
            <a:r>
              <a:rPr lang="ko-KR" altLang="en-US" sz="3600" dirty="0" err="1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훈련사</a:t>
            </a:r>
            <a:r>
              <a:rPr lang="en-US" altLang="ko-KR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애견 </a:t>
            </a:r>
            <a:r>
              <a:rPr lang="ko-KR" altLang="en-US" sz="3600" dirty="0" err="1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브리더</a:t>
            </a:r>
            <a:r>
              <a:rPr lang="en-US" altLang="ko-KR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, </a:t>
            </a:r>
            <a:r>
              <a:rPr lang="ko-KR" altLang="en-US" sz="3600" dirty="0" smtClean="0">
                <a:solidFill>
                  <a:srgbClr val="FF0000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펫 시티</a:t>
            </a:r>
            <a:r>
              <a:rPr lang="ko-KR" altLang="en-US" sz="3600" dirty="0" smtClean="0">
                <a:solidFill>
                  <a:srgbClr val="195962"/>
                </a:solidFill>
                <a:latin typeface="경기천년제목V Bold" panose="02020803020101020101" pitchFamily="18" charset="-127"/>
                <a:ea typeface="경기천년제목V Bold" panose="02020803020101020101" pitchFamily="18" charset="-127"/>
              </a:rPr>
              <a:t> 등 수요 증가</a:t>
            </a:r>
            <a:endParaRPr lang="en-US" altLang="ko-KR" sz="36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3200" dirty="0" smtClean="0">
              <a:solidFill>
                <a:srgbClr val="195962"/>
              </a:solidFill>
              <a:latin typeface="경기천년제목V Bold" panose="02020803020101020101" pitchFamily="18" charset="-127"/>
              <a:ea typeface="경기천년제목V Bold" panose="020208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1">
      <a:dk1>
        <a:sysClr val="windowText" lastClr="000000"/>
      </a:dk1>
      <a:lt1>
        <a:sysClr val="window" lastClr="FFFFFF"/>
      </a:lt1>
      <a:dk2>
        <a:srgbClr val="252932"/>
      </a:dk2>
      <a:lt2>
        <a:srgbClr val="E7E6E6"/>
      </a:lt2>
      <a:accent1>
        <a:srgbClr val="F56F6C"/>
      </a:accent1>
      <a:accent2>
        <a:srgbClr val="19596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TM03457475[[fn=틀]]</Template>
  <TotalTime>1466</TotalTime>
  <Words>262</Words>
  <Application>Microsoft Office PowerPoint</Application>
  <PresentationFormat>와이드스크린</PresentationFormat>
  <Paragraphs>48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HY헤드라인M</vt:lpstr>
      <vt:lpstr>경기천년제목V Bold</vt:lpstr>
      <vt:lpstr>맑은 고딕</vt:lpstr>
      <vt:lpstr>Arial</vt:lpstr>
      <vt:lpstr>Office 테마</vt:lpstr>
      <vt:lpstr>PowerPoint 프레젠테이션</vt:lpstr>
      <vt:lpstr>PowerPoint 프레젠테이션</vt:lpstr>
      <vt:lpstr>1. 유망직종</vt:lpstr>
      <vt:lpstr>2. 3대 미래 트랜드</vt:lpstr>
      <vt:lpstr>(1) 초연결사회의 신뢰 기반</vt:lpstr>
      <vt:lpstr>(2) 근로와 여가의 균형</vt:lpstr>
      <vt:lpstr>(3) 건강하고 안전한 삶</vt:lpstr>
      <vt:lpstr>PowerPoint 프레젠테이션</vt:lpstr>
      <vt:lpstr>▮반려동물 산업의 성장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한소망</dc:creator>
  <cp:lastModifiedBy>user</cp:lastModifiedBy>
  <cp:revision>201</cp:revision>
  <dcterms:created xsi:type="dcterms:W3CDTF">2018-10-06T10:25:47Z</dcterms:created>
  <dcterms:modified xsi:type="dcterms:W3CDTF">2022-09-05T07:11:49Z</dcterms:modified>
</cp:coreProperties>
</file>