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1.xml" ContentType="application/vnd.openxmlformats-officedocument.drawingml.chartshape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2.xml" ContentType="application/vnd.openxmlformats-officedocument.presentationml.notesSlide+xml"/>
  <Override PartName="/ppt/charts/chart18.xml" ContentType="application/vnd.openxmlformats-officedocument.drawingml.chart+xml"/>
  <Override PartName="/ppt/drawings/drawing2.xml" ContentType="application/vnd.openxmlformats-officedocument.drawingml.chartshapes+xml"/>
  <Override PartName="/ppt/charts/chart19.xml" ContentType="application/vnd.openxmlformats-officedocument.drawingml.chart+xml"/>
  <Override PartName="/ppt/drawings/drawing3.xml" ContentType="application/vnd.openxmlformats-officedocument.drawingml.chartshapes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drawings/drawing4.xml" ContentType="application/vnd.openxmlformats-officedocument.drawingml.chartshapes+xml"/>
  <Override PartName="/ppt/charts/chart23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551" r:id="rId2"/>
    <p:sldId id="590" r:id="rId3"/>
    <p:sldId id="591" r:id="rId4"/>
    <p:sldId id="592" r:id="rId5"/>
    <p:sldId id="593" r:id="rId6"/>
    <p:sldId id="594" r:id="rId7"/>
    <p:sldId id="595" r:id="rId8"/>
    <p:sldId id="596" r:id="rId9"/>
    <p:sldId id="597" r:id="rId10"/>
    <p:sldId id="598" r:id="rId11"/>
    <p:sldId id="599" r:id="rId12"/>
    <p:sldId id="600" r:id="rId13"/>
    <p:sldId id="601" r:id="rId14"/>
    <p:sldId id="602" r:id="rId15"/>
    <p:sldId id="603" r:id="rId16"/>
    <p:sldId id="604" r:id="rId17"/>
    <p:sldId id="605" r:id="rId18"/>
    <p:sldId id="606" r:id="rId19"/>
    <p:sldId id="607" r:id="rId20"/>
    <p:sldId id="608" r:id="rId21"/>
    <p:sldId id="609" r:id="rId22"/>
    <p:sldId id="610" r:id="rId23"/>
    <p:sldId id="611" r:id="rId24"/>
    <p:sldId id="612" r:id="rId25"/>
    <p:sldId id="613" r:id="rId26"/>
    <p:sldId id="614" r:id="rId27"/>
    <p:sldId id="615" r:id="rId28"/>
    <p:sldId id="616" r:id="rId29"/>
    <p:sldId id="617" r:id="rId30"/>
    <p:sldId id="618" r:id="rId31"/>
    <p:sldId id="619" r:id="rId32"/>
    <p:sldId id="620" r:id="rId33"/>
    <p:sldId id="621" r:id="rId34"/>
    <p:sldId id="622" r:id="rId35"/>
    <p:sldId id="623" r:id="rId36"/>
    <p:sldId id="624" r:id="rId37"/>
    <p:sldId id="625" r:id="rId38"/>
    <p:sldId id="626" r:id="rId39"/>
    <p:sldId id="627" r:id="rId40"/>
    <p:sldId id="628" r:id="rId41"/>
    <p:sldId id="629" r:id="rId42"/>
    <p:sldId id="630" r:id="rId43"/>
    <p:sldId id="631" r:id="rId44"/>
    <p:sldId id="632" r:id="rId45"/>
    <p:sldId id="633" r:id="rId46"/>
    <p:sldId id="634" r:id="rId47"/>
    <p:sldId id="635" r:id="rId48"/>
    <p:sldId id="636" r:id="rId49"/>
    <p:sldId id="637" r:id="rId50"/>
    <p:sldId id="638" r:id="rId51"/>
  </p:sldIdLst>
  <p:sldSz cx="9906000" cy="6858000" type="A4"/>
  <p:notesSz cx="6797675" cy="9926638"/>
  <p:embeddedFontLst>
    <p:embeddedFont>
      <p:font typeface="조선일보명조" panose="020B0600000101010101" charset="-127"/>
      <p:regular r:id="rId54"/>
    </p:embeddedFont>
    <p:embeddedFont>
      <p:font typeface="맑은 고딕" panose="020B0503020000020004" pitchFamily="50" charset="-127"/>
      <p:regular r:id="rId55"/>
      <p:bold r:id="rId56"/>
    </p:embeddedFont>
    <p:embeddedFont>
      <p:font typeface="Calibri" panose="020F0502020204030204" pitchFamily="34" charset="0"/>
      <p:regular r:id="rId57"/>
      <p:bold r:id="rId58"/>
      <p:italic r:id="rId59"/>
      <p:boldItalic r:id="rId60"/>
    </p:embeddedFont>
    <p:embeddedFont>
      <p:font typeface="Trebuchet MS" panose="020B0603020202020204" pitchFamily="34" charset="0"/>
      <p:regular r:id="rId61"/>
      <p:bold r:id="rId62"/>
      <p:italic r:id="rId63"/>
      <p:boldItalic r:id="rId64"/>
    </p:embeddedFont>
    <p:embeddedFont>
      <p:font typeface="나눔고딕" panose="020D0604000000000000" pitchFamily="50" charset="-127"/>
      <p:regular r:id="rId65"/>
      <p:bold r:id="rId66"/>
    </p:embeddedFont>
    <p:embeddedFont>
      <p:font typeface="Tahoma" panose="020B0604030504040204" pitchFamily="34" charset="0"/>
      <p:regular r:id="rId67"/>
      <p:bold r:id="rId68"/>
    </p:embeddedFont>
    <p:embeddedFont>
      <p:font typeface="나눔스퀘어 ExtraBold" panose="020B0600000101010101" pitchFamily="50" charset="-127"/>
      <p:bold r:id="rId6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8" orient="horz" pos="1162" userDrawn="1">
          <p15:clr>
            <a:srgbClr val="A4A3A4"/>
          </p15:clr>
        </p15:guide>
        <p15:guide id="12" pos="6023" userDrawn="1">
          <p15:clr>
            <a:srgbClr val="A4A3A4"/>
          </p15:clr>
        </p15:guide>
        <p15:guide id="37" pos="3120">
          <p15:clr>
            <a:srgbClr val="A4A3A4"/>
          </p15:clr>
        </p15:guide>
        <p15:guide id="40" pos="217" userDrawn="1">
          <p15:clr>
            <a:srgbClr val="A4A3A4"/>
          </p15:clr>
        </p15:guide>
        <p15:guide id="49" orient="horz" pos="4110" userDrawn="1">
          <p15:clr>
            <a:srgbClr val="A4A3A4"/>
          </p15:clr>
        </p15:guide>
        <p15:guide id="50" orient="horz" pos="61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  <p15:guide id="3" orient="horz" pos="3128" userDrawn="1">
          <p15:clr>
            <a:srgbClr val="A4A3A4"/>
          </p15:clr>
        </p15:guide>
        <p15:guide id="4" orient="horz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5C91"/>
    <a:srgbClr val="1678A7"/>
    <a:srgbClr val="56B3C7"/>
    <a:srgbClr val="2D83BD"/>
    <a:srgbClr val="557FA1"/>
    <a:srgbClr val="D0D7D7"/>
    <a:srgbClr val="AFD1CF"/>
    <a:srgbClr val="94C2BF"/>
    <a:srgbClr val="6DABA7"/>
    <a:srgbClr val="6FB9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밝은 스타일 2 - 강조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밝은 스타일 2 - 강조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66" autoAdjust="0"/>
    <p:restoredTop sz="96060" autoAdjust="0"/>
  </p:normalViewPr>
  <p:slideViewPr>
    <p:cSldViewPr showGuides="1">
      <p:cViewPr>
        <p:scale>
          <a:sx n="75" d="100"/>
          <a:sy n="75" d="100"/>
        </p:scale>
        <p:origin x="2796" y="984"/>
      </p:cViewPr>
      <p:guideLst>
        <p:guide orient="horz" pos="1162"/>
        <p:guide pos="6023"/>
        <p:guide pos="3120"/>
        <p:guide pos="217"/>
        <p:guide orient="horz" pos="4110"/>
        <p:guide orient="horz" pos="618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59" d="100"/>
          <a:sy n="59" d="100"/>
        </p:scale>
        <p:origin x="-3444" y="-96"/>
      </p:cViewPr>
      <p:guideLst>
        <p:guide orient="horz" pos="3126"/>
        <p:guide pos="2141"/>
        <p:guide orient="horz" pos="3128"/>
        <p:guide orient="horz" pos="3127"/>
      </p:guideLst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2.fntdata"/><Relationship Id="rId63" Type="http://schemas.openxmlformats.org/officeDocument/2006/relationships/font" Target="fonts/font10.fntdata"/><Relationship Id="rId68" Type="http://schemas.openxmlformats.org/officeDocument/2006/relationships/font" Target="fonts/font15.fntdata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font" Target="fonts/font5.fntdata"/><Relationship Id="rId66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4.fntdata"/><Relationship Id="rId61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7.fntdata"/><Relationship Id="rId65" Type="http://schemas.openxmlformats.org/officeDocument/2006/relationships/font" Target="fonts/font12.fntdata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3.fntdata"/><Relationship Id="rId64" Type="http://schemas.openxmlformats.org/officeDocument/2006/relationships/font" Target="fonts/font11.fntdata"/><Relationship Id="rId69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6.fntdata"/><Relationship Id="rId67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.fntdata"/><Relationship Id="rId62" Type="http://schemas.openxmlformats.org/officeDocument/2006/relationships/font" Target="fonts/font9.fntdata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____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____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____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____22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____23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0864819836284424E-2"/>
          <c:w val="0.99255477730376829"/>
          <c:h val="0.9210128949448757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557FA1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Sheet1!$A$1:$T$1</c:f>
              <c:strCache>
                <c:ptCount val="20"/>
                <c:pt idx="0">
                  <c:v>간호과</c:v>
                </c:pt>
                <c:pt idx="1">
                  <c:v>건축과</c:v>
                </c:pt>
                <c:pt idx="2">
                  <c:v>경호보안과</c:v>
                </c:pt>
                <c:pt idx="3">
                  <c:v>군사학과</c:v>
                </c:pt>
                <c:pt idx="4">
                  <c:v>모델과</c:v>
                </c:pt>
                <c:pt idx="5">
                  <c:v>보건의료행정과</c:v>
                </c:pt>
                <c:pt idx="6">
                  <c:v>뷰티디자인과</c:v>
                </c:pt>
                <c:pt idx="7">
                  <c:v>사회복지과</c:v>
                </c:pt>
                <c:pt idx="8">
                  <c:v>산업디자인과</c:v>
                </c:pt>
                <c:pt idx="9">
                  <c:v>세무회계과</c:v>
                </c:pt>
                <c:pt idx="10">
                  <c:v>아동보육과</c:v>
                </c:pt>
                <c:pt idx="11">
                  <c:v>안경광학과</c:v>
                </c:pt>
                <c:pt idx="12">
                  <c:v>엔터테인먼트과</c:v>
                </c:pt>
                <c:pt idx="13">
                  <c:v>유아교육과</c:v>
                </c:pt>
                <c:pt idx="14">
                  <c:v>자동차기계과</c:v>
                </c:pt>
                <c:pt idx="15">
                  <c:v>전기과</c:v>
                </c:pt>
                <c:pt idx="16">
                  <c:v>컴퓨터정보통신과</c:v>
                </c:pt>
                <c:pt idx="17">
                  <c:v>패션디자인과</c:v>
                </c:pt>
                <c:pt idx="18">
                  <c:v>호텔관광경영과</c:v>
                </c:pt>
                <c:pt idx="19">
                  <c:v>호텔외식조리과</c:v>
                </c:pt>
              </c:strCache>
            </c:strRef>
          </c:cat>
          <c:val>
            <c:numRef>
              <c:f>Sheet1!$A$2:$T$2</c:f>
              <c:numCache>
                <c:formatCode>###0.0</c:formatCode>
                <c:ptCount val="20"/>
                <c:pt idx="0">
                  <c:v>1.7543859649122806</c:v>
                </c:pt>
                <c:pt idx="1">
                  <c:v>1.7543859649122806</c:v>
                </c:pt>
                <c:pt idx="2">
                  <c:v>5.2631578947368416</c:v>
                </c:pt>
                <c:pt idx="3">
                  <c:v>14.035087719298245</c:v>
                </c:pt>
                <c:pt idx="4">
                  <c:v>3.5087719298245612</c:v>
                </c:pt>
                <c:pt idx="5">
                  <c:v>3.5087719298245612</c:v>
                </c:pt>
                <c:pt idx="6">
                  <c:v>3.5087719298245612</c:v>
                </c:pt>
                <c:pt idx="7">
                  <c:v>5.2631578947368416</c:v>
                </c:pt>
                <c:pt idx="8">
                  <c:v>5.2631578947368416</c:v>
                </c:pt>
                <c:pt idx="9">
                  <c:v>1.7543859649122806</c:v>
                </c:pt>
                <c:pt idx="10">
                  <c:v>7.0175438596491224</c:v>
                </c:pt>
                <c:pt idx="11">
                  <c:v>5.2631578947368416</c:v>
                </c:pt>
                <c:pt idx="12">
                  <c:v>7.0175438596491224</c:v>
                </c:pt>
                <c:pt idx="13">
                  <c:v>5.2631578947368416</c:v>
                </c:pt>
                <c:pt idx="14">
                  <c:v>3.5087719298245612</c:v>
                </c:pt>
                <c:pt idx="15">
                  <c:v>1.7543859649122806</c:v>
                </c:pt>
                <c:pt idx="16">
                  <c:v>7.0175438596491224</c:v>
                </c:pt>
                <c:pt idx="17">
                  <c:v>5.2631578947368416</c:v>
                </c:pt>
                <c:pt idx="18">
                  <c:v>7.0175438596491224</c:v>
                </c:pt>
                <c:pt idx="19">
                  <c:v>5.2631578947368416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45-4CE5-936F-8B713D7C62D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969204064"/>
        <c:axId val="969175448"/>
      </c:barChart>
      <c:catAx>
        <c:axId val="969204064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one"/>
        <c:spPr>
          <a:ln w="6350">
            <a:solidFill>
              <a:schemeClr val="bg1">
                <a:lumMod val="50000"/>
              </a:schemeClr>
            </a:solidFill>
          </a:ln>
        </c:spPr>
        <c:crossAx val="969175448"/>
        <c:crosses val="autoZero"/>
        <c:auto val="1"/>
        <c:lblAlgn val="ctr"/>
        <c:lblOffset val="100"/>
        <c:noMultiLvlLbl val="0"/>
      </c:catAx>
      <c:valAx>
        <c:axId val="969175448"/>
        <c:scaling>
          <c:orientation val="minMax"/>
          <c:max val="20"/>
          <c:min val="0"/>
        </c:scaling>
        <c:delete val="0"/>
        <c:axPos val="l"/>
        <c:numFmt formatCode="###0.0" sourceLinked="1"/>
        <c:majorTickMark val="none"/>
        <c:minorTickMark val="none"/>
        <c:tickLblPos val="none"/>
        <c:spPr>
          <a:ln>
            <a:noFill/>
          </a:ln>
        </c:spPr>
        <c:crossAx val="9692040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100" b="0">
          <a:latin typeface="Trebuchet MS" pitchFamily="34" charset="0"/>
          <a:ea typeface="맑은 고딕" pitchFamily="50" charset="-127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370507179358024E-2"/>
          <c:y val="0.27677226864326826"/>
          <c:w val="0.89418425256434075"/>
          <c:h val="0.7051054461378917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2017년</c:v>
                </c:pt>
              </c:strCache>
            </c:strRef>
          </c:tx>
          <c:spPr>
            <a:solidFill>
              <a:srgbClr val="6FB9C5"/>
            </a:solidFill>
            <a:ln w="6350"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D8D-48E2-BDDA-0B3BCC7AD8C2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D8D-48E2-BDDA-0B3BCC7AD8C2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D8D-48E2-BDDA-0B3BCC7AD8C2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D8D-48E2-BDDA-0B3BCC7AD8C2}"/>
              </c:ext>
            </c:extLst>
          </c:dPt>
          <c:dPt>
            <c:idx val="1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D8D-48E2-BDDA-0B3BCC7AD8C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spc="-50" baseline="0"/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Sheet1!$B$1:$Y$1</c:f>
              <c:strCache>
                <c:ptCount val="24"/>
                <c:pt idx="0">
                  <c:v>대학 환경 차원</c:v>
                </c:pt>
                <c:pt idx="1">
                  <c:v>캠퍼스 환경 전체</c:v>
                </c:pt>
                <c:pt idx="2">
                  <c:v>휴식 내 공간 충분성</c:v>
                </c:pt>
                <c:pt idx="3">
                  <c:v>녹지 조경</c:v>
                </c:pt>
                <c:pt idx="4">
                  <c:v>건물 외관 청결</c:v>
                </c:pt>
                <c:pt idx="5">
                  <c:v>외부 공간 청결</c:v>
                </c:pt>
                <c:pt idx="6">
                  <c:v>질서 유지</c:v>
                </c:pt>
                <c:pt idx="7">
                  <c:v>편의 시설 충분성</c:v>
                </c:pt>
                <c:pt idx="8">
                  <c:v>편의시설 운영</c:v>
                </c:pt>
                <c:pt idx="9">
                  <c:v>이용 편리성 전체</c:v>
                </c:pt>
                <c:pt idx="10">
                  <c:v>건물 내/외부 안내 표지판</c:v>
                </c:pt>
                <c:pt idx="11">
                  <c:v>건물 내/외부 편의시설</c:v>
                </c:pt>
                <c:pt idx="12">
                  <c:v>주차시설 이용 편리</c:v>
                </c:pt>
                <c:pt idx="13">
                  <c:v>주이용 건물 시설 전체</c:v>
                </c:pt>
                <c:pt idx="14">
                  <c:v>건물 내 시설 관리</c:v>
                </c:pt>
                <c:pt idx="15">
                  <c:v>건물 내 조명 유지</c:v>
                </c:pt>
                <c:pt idx="16">
                  <c:v>냉/난방 온도 유지</c:v>
                </c:pt>
                <c:pt idx="17">
                  <c:v>건물 내부 청결</c:v>
                </c:pt>
                <c:pt idx="18">
                  <c:v>강의실 전체</c:v>
                </c:pt>
                <c:pt idx="19">
                  <c:v>학습공간시설</c:v>
                </c:pt>
                <c:pt idx="20">
                  <c:v>강의실 내 조명 유지</c:v>
                </c:pt>
                <c:pt idx="21">
                  <c:v>강의실 청결</c:v>
                </c:pt>
                <c:pt idx="22">
                  <c:v>외부 소음 유입</c:v>
                </c:pt>
                <c:pt idx="23">
                  <c:v>필요 물품 구비</c:v>
                </c:pt>
              </c:strCache>
            </c:strRef>
          </c:cat>
          <c:val>
            <c:numRef>
              <c:f>Sheet1!$B$2:$Y$2</c:f>
              <c:numCache>
                <c:formatCode>###0.0</c:formatCode>
                <c:ptCount val="24"/>
                <c:pt idx="0">
                  <c:v>65.650959488272917</c:v>
                </c:pt>
                <c:pt idx="1">
                  <c:v>60.835181236673783</c:v>
                </c:pt>
                <c:pt idx="2">
                  <c:v>50.244776119402978</c:v>
                </c:pt>
                <c:pt idx="3">
                  <c:v>69.155223880597006</c:v>
                </c:pt>
                <c:pt idx="4">
                  <c:v>71.141791044776127</c:v>
                </c:pt>
                <c:pt idx="5">
                  <c:v>67.658208955223884</c:v>
                </c:pt>
                <c:pt idx="6">
                  <c:v>65.664179104477611</c:v>
                </c:pt>
                <c:pt idx="7">
                  <c:v>47.258208955223893</c:v>
                </c:pt>
                <c:pt idx="8">
                  <c:v>54.723880597014926</c:v>
                </c:pt>
                <c:pt idx="9">
                  <c:v>60.111940298507477</c:v>
                </c:pt>
                <c:pt idx="10" formatCode="0.0">
                  <c:v>61.934328358208973</c:v>
                </c:pt>
                <c:pt idx="11" formatCode="0.0">
                  <c:v>51.488059701492546</c:v>
                </c:pt>
                <c:pt idx="12" formatCode="0.0">
                  <c:v>66.913432835820899</c:v>
                </c:pt>
                <c:pt idx="13" formatCode="0.0">
                  <c:v>70.766791044776113</c:v>
                </c:pt>
                <c:pt idx="14" formatCode="0.0">
                  <c:v>67.159701492537309</c:v>
                </c:pt>
                <c:pt idx="15" formatCode="0.0">
                  <c:v>74.622388059701507</c:v>
                </c:pt>
                <c:pt idx="16" formatCode="0.0">
                  <c:v>65.670149253731338</c:v>
                </c:pt>
                <c:pt idx="17" formatCode="0.0">
                  <c:v>75.614925373134355</c:v>
                </c:pt>
                <c:pt idx="18" formatCode="0.0">
                  <c:v>70.889925373134332</c:v>
                </c:pt>
                <c:pt idx="20" formatCode="0.0">
                  <c:v>75.116417910447794</c:v>
                </c:pt>
                <c:pt idx="21" formatCode="0.0">
                  <c:v>74.373134328358205</c:v>
                </c:pt>
                <c:pt idx="22" formatCode="0.0">
                  <c:v>63.429850746268663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F83-4829-B48E-E8D6ABDA3157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2018년</c:v>
                </c:pt>
              </c:strCache>
            </c:strRef>
          </c:tx>
          <c:spPr>
            <a:solidFill>
              <a:srgbClr val="557FA1"/>
            </a:solidFill>
          </c:spPr>
          <c:invertIfNegative val="0"/>
          <c:dLbls>
            <c:dLbl>
              <c:idx val="0"/>
              <c:layout>
                <c:manualLayout>
                  <c:x val="-4.0987711324732513E-3"/>
                  <c:y val="8.6362979522793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Sheet1!$B$1:$Y$1</c:f>
              <c:strCache>
                <c:ptCount val="24"/>
                <c:pt idx="0">
                  <c:v>대학 환경 차원</c:v>
                </c:pt>
                <c:pt idx="1">
                  <c:v>캠퍼스 환경 전체</c:v>
                </c:pt>
                <c:pt idx="2">
                  <c:v>휴식 내 공간 충분성</c:v>
                </c:pt>
                <c:pt idx="3">
                  <c:v>녹지 조경</c:v>
                </c:pt>
                <c:pt idx="4">
                  <c:v>건물 외관 청결</c:v>
                </c:pt>
                <c:pt idx="5">
                  <c:v>외부 공간 청결</c:v>
                </c:pt>
                <c:pt idx="6">
                  <c:v>질서 유지</c:v>
                </c:pt>
                <c:pt idx="7">
                  <c:v>편의 시설 충분성</c:v>
                </c:pt>
                <c:pt idx="8">
                  <c:v>편의시설 운영</c:v>
                </c:pt>
                <c:pt idx="9">
                  <c:v>이용 편리성 전체</c:v>
                </c:pt>
                <c:pt idx="10">
                  <c:v>건물 내/외부 안내 표지판</c:v>
                </c:pt>
                <c:pt idx="11">
                  <c:v>건물 내/외부 편의시설</c:v>
                </c:pt>
                <c:pt idx="12">
                  <c:v>주차시설 이용 편리</c:v>
                </c:pt>
                <c:pt idx="13">
                  <c:v>주이용 건물 시설 전체</c:v>
                </c:pt>
                <c:pt idx="14">
                  <c:v>건물 내 시설 관리</c:v>
                </c:pt>
                <c:pt idx="15">
                  <c:v>건물 내 조명 유지</c:v>
                </c:pt>
                <c:pt idx="16">
                  <c:v>냉/난방 온도 유지</c:v>
                </c:pt>
                <c:pt idx="17">
                  <c:v>건물 내부 청결</c:v>
                </c:pt>
                <c:pt idx="18">
                  <c:v>강의실 전체</c:v>
                </c:pt>
                <c:pt idx="19">
                  <c:v>학습공간시설</c:v>
                </c:pt>
                <c:pt idx="20">
                  <c:v>강의실 내 조명 유지</c:v>
                </c:pt>
                <c:pt idx="21">
                  <c:v>강의실 청결</c:v>
                </c:pt>
                <c:pt idx="22">
                  <c:v>외부 소음 유입</c:v>
                </c:pt>
                <c:pt idx="23">
                  <c:v>필요 물품 구비</c:v>
                </c:pt>
              </c:strCache>
            </c:strRef>
          </c:cat>
          <c:val>
            <c:numRef>
              <c:f>Sheet1!$B$3:$Y$3</c:f>
              <c:numCache>
                <c:formatCode>0.0</c:formatCode>
                <c:ptCount val="24"/>
                <c:pt idx="0">
                  <c:v>67.116924254645582</c:v>
                </c:pt>
                <c:pt idx="1">
                  <c:v>62.322472848646605</c:v>
                </c:pt>
                <c:pt idx="2">
                  <c:v>49.415204678421048</c:v>
                </c:pt>
                <c:pt idx="3">
                  <c:v>71.637426899999994</c:v>
                </c:pt>
                <c:pt idx="4">
                  <c:v>73.099415204035111</c:v>
                </c:pt>
                <c:pt idx="5">
                  <c:v>68.71345029245613</c:v>
                </c:pt>
                <c:pt idx="6">
                  <c:v>67.543859648947375</c:v>
                </c:pt>
                <c:pt idx="7">
                  <c:v>47.660818713508768</c:v>
                </c:pt>
                <c:pt idx="8">
                  <c:v>58.1871345031579</c:v>
                </c:pt>
                <c:pt idx="9">
                  <c:v>64.230019492690076</c:v>
                </c:pt>
                <c:pt idx="10">
                  <c:v>65.497076022807022</c:v>
                </c:pt>
                <c:pt idx="11">
                  <c:v>56.140350876666645</c:v>
                </c:pt>
                <c:pt idx="12">
                  <c:v>71.052631578596504</c:v>
                </c:pt>
                <c:pt idx="13">
                  <c:v>75.073099414473688</c:v>
                </c:pt>
                <c:pt idx="14">
                  <c:v>72.22222222157896</c:v>
                </c:pt>
                <c:pt idx="15">
                  <c:v>76.608187133508807</c:v>
                </c:pt>
                <c:pt idx="16">
                  <c:v>76.315789472982459</c:v>
                </c:pt>
                <c:pt idx="17">
                  <c:v>75.146198829824584</c:v>
                </c:pt>
                <c:pt idx="18">
                  <c:v>66.842105262771938</c:v>
                </c:pt>
                <c:pt idx="19">
                  <c:v>62.865497076140336</c:v>
                </c:pt>
                <c:pt idx="20">
                  <c:v>69.005847952631584</c:v>
                </c:pt>
                <c:pt idx="21">
                  <c:v>71.637426900000008</c:v>
                </c:pt>
                <c:pt idx="22">
                  <c:v>64.912280701403517</c:v>
                </c:pt>
                <c:pt idx="23">
                  <c:v>65.789473683684236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8D8D-48E2-BDDA-0B3BCC7AD8C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969187600"/>
        <c:axId val="969191912"/>
      </c:barChart>
      <c:catAx>
        <c:axId val="969187600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one"/>
        <c:spPr>
          <a:ln w="6350">
            <a:solidFill>
              <a:schemeClr val="bg1">
                <a:lumMod val="50000"/>
              </a:schemeClr>
            </a:solidFill>
          </a:ln>
        </c:spPr>
        <c:crossAx val="969191912"/>
        <c:crosses val="autoZero"/>
        <c:auto val="1"/>
        <c:lblAlgn val="ctr"/>
        <c:lblOffset val="100"/>
        <c:noMultiLvlLbl val="0"/>
      </c:catAx>
      <c:valAx>
        <c:axId val="969191912"/>
        <c:scaling>
          <c:orientation val="minMax"/>
          <c:max val="120"/>
          <c:min val="0"/>
        </c:scaling>
        <c:delete val="0"/>
        <c:axPos val="l"/>
        <c:numFmt formatCode="###0.0" sourceLinked="1"/>
        <c:majorTickMark val="none"/>
        <c:minorTickMark val="none"/>
        <c:tickLblPos val="none"/>
        <c:spPr>
          <a:ln>
            <a:noFill/>
          </a:ln>
        </c:spPr>
        <c:crossAx val="96918760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84198376649957096"/>
          <c:y val="1.7272595904558707E-2"/>
          <c:w val="0.14944926393708591"/>
          <c:h val="8.052123798271040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0">
          <a:latin typeface="Trebuchet MS" pitchFamily="34" charset="0"/>
          <a:ea typeface="맑은 고딕" pitchFamily="50" charset="-127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370507179358024E-2"/>
          <c:y val="0.27677226864326826"/>
          <c:w val="0.89418425256434075"/>
          <c:h val="0.7051054461378917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2017년</c:v>
                </c:pt>
              </c:strCache>
            </c:strRef>
          </c:tx>
          <c:spPr>
            <a:solidFill>
              <a:srgbClr val="6FB9C5"/>
            </a:solidFill>
            <a:ln w="6350"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5507-4A1F-81B9-E32D01DA77BC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5507-4A1F-81B9-E32D01DA77BC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5507-4A1F-81B9-E32D01DA77BC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5507-4A1F-81B9-E32D01DA77BC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5507-4A1F-81B9-E32D01DA77BC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5507-4A1F-81B9-E32D01DA77BC}"/>
              </c:ext>
            </c:extLst>
          </c:dPt>
          <c:dPt>
            <c:idx val="1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5507-4A1F-81B9-E32D01DA77BC}"/>
              </c:ext>
            </c:extLst>
          </c:dPt>
          <c:dPt>
            <c:idx val="1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5507-4A1F-81B9-E32D01DA77B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spc="-50" baseline="0"/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Sheet1!$B$1:$W$1</c:f>
              <c:strCache>
                <c:ptCount val="22"/>
                <c:pt idx="0">
                  <c:v>학교 행정 차원</c:v>
                </c:pt>
                <c:pt idx="1">
                  <c:v>정보이용 전체</c:v>
                </c:pt>
                <c:pt idx="2">
                  <c:v>공지/안내 확인 채널 다양</c:v>
                </c:pt>
                <c:pt idx="3">
                  <c:v>공지/안내 시기 적절</c:v>
                </c:pt>
                <c:pt idx="4">
                  <c:v>공지/안내 이해 용이</c:v>
                </c:pt>
                <c:pt idx="5">
                  <c:v>학사 행정부서 전체</c:v>
                </c:pt>
                <c:pt idx="6">
                  <c:v>직원의 책임감있는 업무처리</c:v>
                </c:pt>
                <c:pt idx="7">
                  <c:v>학사행정업무 처리 신속</c:v>
                </c:pt>
                <c:pt idx="8">
                  <c:v>학사행정업무 처리 정확</c:v>
                </c:pt>
                <c:pt idx="9">
                  <c:v>학사행정부서 방문 목적 충족</c:v>
                </c:pt>
                <c:pt idx="10">
                  <c:v>인사 제도 전체</c:v>
                </c:pt>
                <c:pt idx="11">
                  <c:v>능력 위주 투명한 채용</c:v>
                </c:pt>
                <c:pt idx="12">
                  <c:v>적정한 수 교원 채용</c:v>
                </c:pt>
                <c:pt idx="13">
                  <c:v>주기적/체계적 평가</c:v>
                </c:pt>
                <c:pt idx="14">
                  <c:v>업적과 실적에 따른 보상</c:v>
                </c:pt>
                <c:pt idx="15">
                  <c:v>개인 능력/성과에 따른 승진기회</c:v>
                </c:pt>
                <c:pt idx="16">
                  <c:v>자기계발, 재교육, 학습 기회 제공</c:v>
                </c:pt>
                <c:pt idx="17">
                  <c:v>적정 수준의 급여</c:v>
                </c:pt>
                <c:pt idx="18">
                  <c:v>적정 수준의 복리후생</c:v>
                </c:pt>
                <c:pt idx="19">
                  <c:v>연구활동 지원 전체</c:v>
                </c:pt>
                <c:pt idx="20">
                  <c:v>예산신청 절차 간편</c:v>
                </c:pt>
                <c:pt idx="21">
                  <c:v>필요사항 지원 원활</c:v>
                </c:pt>
              </c:strCache>
            </c:strRef>
          </c:cat>
          <c:val>
            <c:numRef>
              <c:f>Sheet1!$B$2:$W$2</c:f>
              <c:numCache>
                <c:formatCode>###0.0</c:formatCode>
                <c:ptCount val="22"/>
                <c:pt idx="0">
                  <c:v>52.414085820895529</c:v>
                </c:pt>
                <c:pt idx="1">
                  <c:v>66.498507462686561</c:v>
                </c:pt>
                <c:pt idx="2">
                  <c:v>65.919402985074612</c:v>
                </c:pt>
                <c:pt idx="3">
                  <c:v>63.679104477611943</c:v>
                </c:pt>
                <c:pt idx="4">
                  <c:v>69.897014925373156</c:v>
                </c:pt>
                <c:pt idx="5">
                  <c:v>62.560820895522397</c:v>
                </c:pt>
                <c:pt idx="6">
                  <c:v>62.937313432835836</c:v>
                </c:pt>
                <c:pt idx="7">
                  <c:v>58.455223880597032</c:v>
                </c:pt>
                <c:pt idx="8">
                  <c:v>62.434328358208944</c:v>
                </c:pt>
                <c:pt idx="9">
                  <c:v>66.416417910447763</c:v>
                </c:pt>
                <c:pt idx="10">
                  <c:v>35.449253731343283</c:v>
                </c:pt>
                <c:pt idx="11">
                  <c:v>40.798507462686572</c:v>
                </c:pt>
                <c:pt idx="12">
                  <c:v>38.564179104477603</c:v>
                </c:pt>
                <c:pt idx="13">
                  <c:v>36.565671641791042</c:v>
                </c:pt>
                <c:pt idx="14">
                  <c:v>30.100000000000005</c:v>
                </c:pt>
                <c:pt idx="15">
                  <c:v>27.610447761194028</c:v>
                </c:pt>
                <c:pt idx="16">
                  <c:v>45.767164179104483</c:v>
                </c:pt>
                <c:pt idx="17">
                  <c:v>33.089552238805972</c:v>
                </c:pt>
                <c:pt idx="18">
                  <c:v>31.098507462686573</c:v>
                </c:pt>
                <c:pt idx="19">
                  <c:v>45.147761194029854</c:v>
                </c:pt>
                <c:pt idx="20">
                  <c:v>47.262686567164174</c:v>
                </c:pt>
                <c:pt idx="21">
                  <c:v>43.032835820895535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F83-4829-B48E-E8D6ABDA3157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2018년</c:v>
                </c:pt>
              </c:strCache>
            </c:strRef>
          </c:tx>
          <c:spPr>
            <a:solidFill>
              <a:srgbClr val="557FA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Sheet1!$B$1:$W$1</c:f>
              <c:strCache>
                <c:ptCount val="22"/>
                <c:pt idx="0">
                  <c:v>학교 행정 차원</c:v>
                </c:pt>
                <c:pt idx="1">
                  <c:v>정보이용 전체</c:v>
                </c:pt>
                <c:pt idx="2">
                  <c:v>공지/안내 확인 채널 다양</c:v>
                </c:pt>
                <c:pt idx="3">
                  <c:v>공지/안내 시기 적절</c:v>
                </c:pt>
                <c:pt idx="4">
                  <c:v>공지/안내 이해 용이</c:v>
                </c:pt>
                <c:pt idx="5">
                  <c:v>학사 행정부서 전체</c:v>
                </c:pt>
                <c:pt idx="6">
                  <c:v>직원의 책임감있는 업무처리</c:v>
                </c:pt>
                <c:pt idx="7">
                  <c:v>학사행정업무 처리 신속</c:v>
                </c:pt>
                <c:pt idx="8">
                  <c:v>학사행정업무 처리 정확</c:v>
                </c:pt>
                <c:pt idx="9">
                  <c:v>학사행정부서 방문 목적 충족</c:v>
                </c:pt>
                <c:pt idx="10">
                  <c:v>인사 제도 전체</c:v>
                </c:pt>
                <c:pt idx="11">
                  <c:v>능력 위주 투명한 채용</c:v>
                </c:pt>
                <c:pt idx="12">
                  <c:v>적정한 수 교원 채용</c:v>
                </c:pt>
                <c:pt idx="13">
                  <c:v>주기적/체계적 평가</c:v>
                </c:pt>
                <c:pt idx="14">
                  <c:v>업적과 실적에 따른 보상</c:v>
                </c:pt>
                <c:pt idx="15">
                  <c:v>개인 능력/성과에 따른 승진기회</c:v>
                </c:pt>
                <c:pt idx="16">
                  <c:v>자기계발, 재교육, 학습 기회 제공</c:v>
                </c:pt>
                <c:pt idx="17">
                  <c:v>적정 수준의 급여</c:v>
                </c:pt>
                <c:pt idx="18">
                  <c:v>적정 수준의 복리후생</c:v>
                </c:pt>
                <c:pt idx="19">
                  <c:v>연구활동 지원 전체</c:v>
                </c:pt>
                <c:pt idx="20">
                  <c:v>예산신청 절차 간편</c:v>
                </c:pt>
                <c:pt idx="21">
                  <c:v>필요사항 지원 원활</c:v>
                </c:pt>
              </c:strCache>
            </c:strRef>
          </c:cat>
          <c:val>
            <c:numRef>
              <c:f>Sheet1!$B$3:$W$3</c:f>
              <c:numCache>
                <c:formatCode>0.0</c:formatCode>
                <c:ptCount val="22"/>
                <c:pt idx="0">
                  <c:v>57.111963937761345</c:v>
                </c:pt>
                <c:pt idx="1">
                  <c:v>70.077972709532176</c:v>
                </c:pt>
                <c:pt idx="2">
                  <c:v>70.467836257017566</c:v>
                </c:pt>
                <c:pt idx="3">
                  <c:v>67.251461988421056</c:v>
                </c:pt>
                <c:pt idx="4">
                  <c:v>72.514619883157906</c:v>
                </c:pt>
                <c:pt idx="5">
                  <c:v>65.277777777763177</c:v>
                </c:pt>
                <c:pt idx="6">
                  <c:v>66.66666666684209</c:v>
                </c:pt>
                <c:pt idx="7">
                  <c:v>62.280701754385959</c:v>
                </c:pt>
                <c:pt idx="8">
                  <c:v>64.912280701578936</c:v>
                </c:pt>
                <c:pt idx="9">
                  <c:v>67.251461988245609</c:v>
                </c:pt>
                <c:pt idx="10">
                  <c:v>45.577485380328959</c:v>
                </c:pt>
                <c:pt idx="11">
                  <c:v>48.245614035438592</c:v>
                </c:pt>
                <c:pt idx="12">
                  <c:v>47.660818713859634</c:v>
                </c:pt>
                <c:pt idx="13">
                  <c:v>48.245614035263159</c:v>
                </c:pt>
                <c:pt idx="14">
                  <c:v>40.058479532280693</c:v>
                </c:pt>
                <c:pt idx="15">
                  <c:v>45.614035088245615</c:v>
                </c:pt>
                <c:pt idx="16">
                  <c:v>53.216374268947355</c:v>
                </c:pt>
                <c:pt idx="17">
                  <c:v>41.228070175614036</c:v>
                </c:pt>
                <c:pt idx="18">
                  <c:v>40.350877192982459</c:v>
                </c:pt>
                <c:pt idx="19">
                  <c:v>47.514619883421041</c:v>
                </c:pt>
                <c:pt idx="20">
                  <c:v>47.368421052982441</c:v>
                </c:pt>
                <c:pt idx="21">
                  <c:v>47.660818713859634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5507-4A1F-81B9-E32D01DA77B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969171528"/>
        <c:axId val="969206416"/>
      </c:barChart>
      <c:catAx>
        <c:axId val="969171528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one"/>
        <c:spPr>
          <a:ln w="6350">
            <a:solidFill>
              <a:schemeClr val="bg1">
                <a:lumMod val="50000"/>
              </a:schemeClr>
            </a:solidFill>
          </a:ln>
        </c:spPr>
        <c:crossAx val="969206416"/>
        <c:crosses val="autoZero"/>
        <c:auto val="1"/>
        <c:lblAlgn val="ctr"/>
        <c:lblOffset val="100"/>
        <c:noMultiLvlLbl val="0"/>
      </c:catAx>
      <c:valAx>
        <c:axId val="969206416"/>
        <c:scaling>
          <c:orientation val="minMax"/>
          <c:max val="120"/>
          <c:min val="0"/>
        </c:scaling>
        <c:delete val="0"/>
        <c:axPos val="l"/>
        <c:numFmt formatCode="###0.0" sourceLinked="1"/>
        <c:majorTickMark val="none"/>
        <c:minorTickMark val="none"/>
        <c:tickLblPos val="none"/>
        <c:spPr>
          <a:ln>
            <a:noFill/>
          </a:ln>
        </c:spPr>
        <c:crossAx val="96917152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83925125241125542"/>
          <c:y val="2.5908893856838061E-2"/>
          <c:w val="0.14944926393708591"/>
          <c:h val="8.052123798271040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0">
          <a:latin typeface="Trebuchet MS" pitchFamily="34" charset="0"/>
          <a:ea typeface="맑은 고딕" pitchFamily="50" charset="-127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370507179358024E-2"/>
          <c:y val="0.27677226864326826"/>
          <c:w val="0.89418425256434075"/>
          <c:h val="0.7051054461378917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2017년</c:v>
                </c:pt>
              </c:strCache>
            </c:strRef>
          </c:tx>
          <c:spPr>
            <a:solidFill>
              <a:srgbClr val="6FB9C5"/>
            </a:solidFill>
            <a:ln w="6350">
              <a:solidFill>
                <a:schemeClr val="bg1"/>
              </a:solidFill>
            </a:ln>
          </c:spPr>
          <c:invertIfNegative val="0"/>
          <c:dLbls>
            <c:dLbl>
              <c:idx val="10"/>
              <c:layout>
                <c:manualLayout>
                  <c:x val="0"/>
                  <c:y val="-1.2954446928419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F83-4829-B48E-E8D6ABDA315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학생 차원</c:v>
                </c:pt>
                <c:pt idx="1">
                  <c:v>자기계발을 위한 노력</c:v>
                </c:pt>
                <c:pt idx="2">
                  <c:v>학문적 지식 향상 노력</c:v>
                </c:pt>
                <c:pt idx="3">
                  <c:v>학습참여 태도 우수</c:v>
                </c:pt>
                <c:pt idx="4">
                  <c:v>학교생활 적극성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52.8</c:v>
                </c:pt>
                <c:pt idx="1">
                  <c:v>47.5</c:v>
                </c:pt>
                <c:pt idx="2">
                  <c:v>56.7</c:v>
                </c:pt>
                <c:pt idx="3">
                  <c:v>52.2</c:v>
                </c:pt>
                <c:pt idx="4">
                  <c:v>54.7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F83-4829-B48E-E8D6ABDA3157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2018년</c:v>
                </c:pt>
              </c:strCache>
            </c:strRef>
          </c:tx>
          <c:spPr>
            <a:solidFill>
              <a:srgbClr val="557FA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Sheet1!$B$1:$F$1</c:f>
              <c:strCache>
                <c:ptCount val="5"/>
                <c:pt idx="0">
                  <c:v>학생 차원</c:v>
                </c:pt>
                <c:pt idx="1">
                  <c:v>자기계발을 위한 노력</c:v>
                </c:pt>
                <c:pt idx="2">
                  <c:v>학문적 지식 향상 노력</c:v>
                </c:pt>
                <c:pt idx="3">
                  <c:v>학습참여 태도 우수</c:v>
                </c:pt>
                <c:pt idx="4">
                  <c:v>학교생활 적극성</c:v>
                </c:pt>
              </c:strCache>
            </c:strRef>
          </c:cat>
          <c:val>
            <c:numRef>
              <c:f>Sheet1!$B$3:$F$3</c:f>
              <c:numCache>
                <c:formatCode>###0.0</c:formatCode>
                <c:ptCount val="5"/>
                <c:pt idx="0">
                  <c:v>58.698830409429846</c:v>
                </c:pt>
                <c:pt idx="1">
                  <c:v>55.263157894561395</c:v>
                </c:pt>
                <c:pt idx="2">
                  <c:v>59.941520467894748</c:v>
                </c:pt>
                <c:pt idx="3">
                  <c:v>59.941520468245592</c:v>
                </c:pt>
                <c:pt idx="4">
                  <c:v>59.649122807017555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676-43D3-874A-830EF92CEE3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69165648"/>
        <c:axId val="969247576"/>
      </c:barChart>
      <c:catAx>
        <c:axId val="969165648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one"/>
        <c:spPr>
          <a:ln w="6350">
            <a:solidFill>
              <a:schemeClr val="bg1">
                <a:lumMod val="50000"/>
              </a:schemeClr>
            </a:solidFill>
          </a:ln>
        </c:spPr>
        <c:crossAx val="969247576"/>
        <c:crosses val="autoZero"/>
        <c:auto val="1"/>
        <c:lblAlgn val="ctr"/>
        <c:lblOffset val="100"/>
        <c:noMultiLvlLbl val="0"/>
      </c:catAx>
      <c:valAx>
        <c:axId val="969247576"/>
        <c:scaling>
          <c:orientation val="minMax"/>
          <c:max val="120"/>
          <c:min val="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96916564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83925125241125542"/>
          <c:y val="2.1590744880698384E-2"/>
          <c:w val="0.14944926393708591"/>
          <c:h val="8.052123798271040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0">
          <a:latin typeface="Trebuchet MS" pitchFamily="34" charset="0"/>
          <a:ea typeface="맑은 고딕" pitchFamily="50" charset="-127"/>
          <a:cs typeface="Arial" pitchFamily="34" charset="0"/>
        </a:defRPr>
      </a:pPr>
      <a:endParaRPr lang="ko-KR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370507179358024E-2"/>
          <c:y val="0.27677226864326826"/>
          <c:w val="0.89418425256434075"/>
          <c:h val="0.7051054461378917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2017년</c:v>
                </c:pt>
              </c:strCache>
            </c:strRef>
          </c:tx>
          <c:spPr>
            <a:solidFill>
              <a:srgbClr val="6FB9C5"/>
            </a:solidFill>
            <a:ln w="6350">
              <a:solidFill>
                <a:schemeClr val="bg1"/>
              </a:solidFill>
            </a:ln>
          </c:spPr>
          <c:invertIfNegative val="0"/>
          <c:dLbls>
            <c:dLbl>
              <c:idx val="10"/>
              <c:layout>
                <c:manualLayout>
                  <c:x val="0"/>
                  <c:y val="-1.2954446928419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F83-4829-B48E-E8D6ABDA315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이미지 차원</c:v>
                </c:pt>
                <c:pt idx="1">
                  <c:v>사회의 요구 적극 수용</c:v>
                </c:pt>
                <c:pt idx="2">
                  <c:v>발전가능성</c:v>
                </c:pt>
                <c:pt idx="3">
                  <c:v>인재양성을 위한 관심</c:v>
                </c:pt>
                <c:pt idx="4">
                  <c:v>자랑스러움</c:v>
                </c:pt>
                <c:pt idx="5">
                  <c:v>주변인의 인식</c:v>
                </c:pt>
                <c:pt idx="6">
                  <c:v>대외적 홍보 노력</c:v>
                </c:pt>
              </c:strCache>
            </c:strRef>
          </c:cat>
          <c:val>
            <c:numRef>
              <c:f>Sheet1!$B$2:$H$2</c:f>
              <c:numCache>
                <c:formatCode>###0.0</c:formatCode>
                <c:ptCount val="7"/>
                <c:pt idx="0">
                  <c:v>56.923383084577125</c:v>
                </c:pt>
                <c:pt idx="1">
                  <c:v>53.732835820895502</c:v>
                </c:pt>
                <c:pt idx="2">
                  <c:v>61.443283582089549</c:v>
                </c:pt>
                <c:pt idx="3">
                  <c:v>59.701492537313435</c:v>
                </c:pt>
                <c:pt idx="4">
                  <c:v>58.955223880597018</c:v>
                </c:pt>
                <c:pt idx="5" formatCode="0.0">
                  <c:v>52.985074626865675</c:v>
                </c:pt>
                <c:pt idx="6" formatCode="0.0">
                  <c:v>54.722388059701515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F83-4829-B48E-E8D6ABDA3157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2018년</c:v>
                </c:pt>
              </c:strCache>
            </c:strRef>
          </c:tx>
          <c:spPr>
            <a:solidFill>
              <a:srgbClr val="557FA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Sheet1!$B$1:$H$1</c:f>
              <c:strCache>
                <c:ptCount val="7"/>
                <c:pt idx="0">
                  <c:v>이미지 차원</c:v>
                </c:pt>
                <c:pt idx="1">
                  <c:v>사회의 요구 적극 수용</c:v>
                </c:pt>
                <c:pt idx="2">
                  <c:v>발전가능성</c:v>
                </c:pt>
                <c:pt idx="3">
                  <c:v>인재양성을 위한 관심</c:v>
                </c:pt>
                <c:pt idx="4">
                  <c:v>자랑스러움</c:v>
                </c:pt>
                <c:pt idx="5">
                  <c:v>주변인의 인식</c:v>
                </c:pt>
                <c:pt idx="6">
                  <c:v>대외적 홍보 노력</c:v>
                </c:pt>
              </c:strCache>
            </c:strRef>
          </c:cat>
          <c:val>
            <c:numRef>
              <c:f>Sheet1!$B$3:$H$3</c:f>
              <c:numCache>
                <c:formatCode>0.0</c:formatCode>
                <c:ptCount val="7"/>
                <c:pt idx="0">
                  <c:v>60.769980507076028</c:v>
                </c:pt>
                <c:pt idx="1">
                  <c:v>60.526315789649132</c:v>
                </c:pt>
                <c:pt idx="2">
                  <c:v>60.526315789298252</c:v>
                </c:pt>
                <c:pt idx="3">
                  <c:v>59.356725146842088</c:v>
                </c:pt>
                <c:pt idx="4">
                  <c:v>65.78947368421052</c:v>
                </c:pt>
                <c:pt idx="5">
                  <c:v>59.941520468070173</c:v>
                </c:pt>
                <c:pt idx="6">
                  <c:v>58.479532164385951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55D-4BA1-817A-3126F3CED66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69181328"/>
        <c:axId val="969152712"/>
      </c:barChart>
      <c:catAx>
        <c:axId val="969181328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one"/>
        <c:spPr>
          <a:ln w="6350">
            <a:solidFill>
              <a:schemeClr val="bg1">
                <a:lumMod val="50000"/>
              </a:schemeClr>
            </a:solidFill>
          </a:ln>
        </c:spPr>
        <c:crossAx val="969152712"/>
        <c:crosses val="autoZero"/>
        <c:auto val="1"/>
        <c:lblAlgn val="ctr"/>
        <c:lblOffset val="100"/>
        <c:noMultiLvlLbl val="0"/>
      </c:catAx>
      <c:valAx>
        <c:axId val="969152712"/>
        <c:scaling>
          <c:orientation val="minMax"/>
          <c:max val="120"/>
          <c:min val="0"/>
        </c:scaling>
        <c:delete val="0"/>
        <c:axPos val="l"/>
        <c:numFmt formatCode="###0.0" sourceLinked="1"/>
        <c:majorTickMark val="none"/>
        <c:minorTickMark val="none"/>
        <c:tickLblPos val="none"/>
        <c:spPr>
          <a:ln>
            <a:noFill/>
          </a:ln>
        </c:spPr>
        <c:crossAx val="96918132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84061750945541314"/>
          <c:y val="4.3181489761396769E-3"/>
          <c:w val="0.14944926393708591"/>
          <c:h val="8.052123798271040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0">
          <a:latin typeface="Trebuchet MS" pitchFamily="34" charset="0"/>
          <a:ea typeface="맑은 고딕" pitchFamily="50" charset="-127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370507179358024E-2"/>
          <c:y val="0.27677226864326826"/>
          <c:w val="0.89418425256434075"/>
          <c:h val="0.7051054461378917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2017년</c:v>
                </c:pt>
              </c:strCache>
            </c:strRef>
          </c:tx>
          <c:spPr>
            <a:solidFill>
              <a:srgbClr val="8AAAC6"/>
            </a:solidFill>
            <a:ln w="6350"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557FA1"/>
              </a:solidFill>
              <a:ln w="63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851-4C40-A98C-09E387C2FAE1}"/>
              </c:ext>
            </c:extLst>
          </c:dPt>
          <c:dPt>
            <c:idx val="1"/>
            <c:invertIfNegative val="0"/>
            <c:bubble3D val="0"/>
            <c:spPr>
              <a:solidFill>
                <a:srgbClr val="557FA1"/>
              </a:solidFill>
              <a:ln w="63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851-4C40-A98C-09E387C2FAE1}"/>
              </c:ext>
            </c:extLst>
          </c:dPt>
          <c:dPt>
            <c:idx val="9"/>
            <c:invertIfNegative val="0"/>
            <c:bubble3D val="0"/>
            <c:spPr>
              <a:solidFill>
                <a:srgbClr val="557FA1"/>
              </a:solidFill>
              <a:ln w="63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851-4C40-A98C-09E387C2FAE1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7851-4C40-A98C-09E387C2FAE1}"/>
              </c:ext>
            </c:extLst>
          </c:dPt>
          <c:dPt>
            <c:idx val="18"/>
            <c:invertIfNegative val="0"/>
            <c:bubble3D val="0"/>
            <c:spPr>
              <a:solidFill>
                <a:srgbClr val="557FA1"/>
              </a:solidFill>
              <a:ln w="63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851-4C40-A98C-09E387C2FAE1}"/>
              </c:ext>
            </c:extLst>
          </c:dPt>
          <c:dLbls>
            <c:dLbl>
              <c:idx val="9"/>
              <c:layout>
                <c:manualLayout>
                  <c:x val="2.7325140883155009E-3"/>
                  <c:y val="2.590889385683806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000" spc="-50" baseline="0"/>
                  </a:pPr>
                  <a:endParaRPr lang="ko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851-4C40-A98C-09E387C2FAE1}"/>
                </c:ext>
                <c:ext xmlns:c15="http://schemas.microsoft.com/office/drawing/2012/chart" uri="{CE6537A1-D6FC-4f65-9D91-7224C49458BB}">
                  <c15:layout>
                    <c:manualLayout>
                      <c:w val="3.1977299908159555E-2"/>
                      <c:h val="8.0360752445959388E-2"/>
                    </c:manualLayout>
                  </c15:layout>
                </c:ext>
              </c:extLst>
            </c:dLbl>
            <c:dLbl>
              <c:idx val="10"/>
              <c:layout>
                <c:manualLayout>
                  <c:x val="0"/>
                  <c:y val="-1.2954446928419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F83-4829-B48E-E8D6ABDA315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Sheet1!$B$1:$R$1</c:f>
              <c:strCache>
                <c:ptCount val="17"/>
                <c:pt idx="0">
                  <c:v>전공/교양 교육과정</c:v>
                </c:pt>
                <c:pt idx="1">
                  <c:v>전공 교육과정</c:v>
                </c:pt>
                <c:pt idx="2">
                  <c:v>전공 교육과정의 대학 교육목표 연계성</c:v>
                </c:pt>
                <c:pt idx="3">
                  <c:v>전공 교육과정의 학과 교육목표 연계성</c:v>
                </c:pt>
                <c:pt idx="4">
                  <c:v>전공 교육과정의 현장실무 연관성</c:v>
                </c:pt>
                <c:pt idx="5">
                  <c:v>교육과정 개발 시 산업체 요구 반영</c:v>
                </c:pt>
                <c:pt idx="6">
                  <c:v>수업방식 지속적 개선</c:v>
                </c:pt>
                <c:pt idx="7">
                  <c:v>전공 교과목 전문성 향상에 도움</c:v>
                </c:pt>
                <c:pt idx="8">
                  <c:v>성적평가의 공정성</c:v>
                </c:pt>
                <c:pt idx="9">
                  <c:v>교양 교육과정</c:v>
                </c:pt>
                <c:pt idx="10">
                  <c:v>대학 교육목표의 연계성</c:v>
                </c:pt>
                <c:pt idx="11">
                  <c:v>학과 교육목표의 연계성</c:v>
                </c:pt>
                <c:pt idx="12">
                  <c:v>교육과정 개발 시 학생 요구 반영</c:v>
                </c:pt>
                <c:pt idx="13">
                  <c:v>교육과정 개발 시 산업체 요구 반영2</c:v>
                </c:pt>
                <c:pt idx="14">
                  <c:v>교양 교과목 편성시수 확대</c:v>
                </c:pt>
                <c:pt idx="15">
                  <c:v>교양 교과목 인성 함양에 도움</c:v>
                </c:pt>
                <c:pt idx="16">
                  <c:v>성적평가의 공정성3</c:v>
                </c:pt>
              </c:strCache>
            </c:strRef>
          </c:cat>
          <c:val>
            <c:numRef>
              <c:f>Sheet1!$B$2:$R$2</c:f>
              <c:numCache>
                <c:formatCode>###0.0</c:formatCode>
                <c:ptCount val="17"/>
                <c:pt idx="0">
                  <c:v>69.56975772768169</c:v>
                </c:pt>
                <c:pt idx="1">
                  <c:v>83.876357560225557</c:v>
                </c:pt>
                <c:pt idx="2">
                  <c:v>83.040935671578936</c:v>
                </c:pt>
                <c:pt idx="3">
                  <c:v>84.795321637017565</c:v>
                </c:pt>
                <c:pt idx="4">
                  <c:v>84.21052631578948</c:v>
                </c:pt>
                <c:pt idx="5">
                  <c:v>83.040935672456129</c:v>
                </c:pt>
                <c:pt idx="6">
                  <c:v>82.163742689649141</c:v>
                </c:pt>
                <c:pt idx="7">
                  <c:v>83.918128654736833</c:v>
                </c:pt>
                <c:pt idx="8">
                  <c:v>85.964912280350887</c:v>
                </c:pt>
                <c:pt idx="9">
                  <c:v>55.263157895137851</c:v>
                </c:pt>
                <c:pt idx="10">
                  <c:v>61.403508772456121</c:v>
                </c:pt>
                <c:pt idx="11">
                  <c:v>53.801169591403472</c:v>
                </c:pt>
                <c:pt idx="12">
                  <c:v>51.461988304912268</c:v>
                </c:pt>
                <c:pt idx="13">
                  <c:v>50.87719298315789</c:v>
                </c:pt>
                <c:pt idx="14">
                  <c:v>40.935672514561396</c:v>
                </c:pt>
                <c:pt idx="15">
                  <c:v>59.356725146666655</c:v>
                </c:pt>
                <c:pt idx="16">
                  <c:v>69.005847952807031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F83-4829-B48E-E8D6ABDA315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969207592"/>
        <c:axId val="969162120"/>
      </c:barChart>
      <c:catAx>
        <c:axId val="969207592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one"/>
        <c:spPr>
          <a:ln w="6350">
            <a:solidFill>
              <a:schemeClr val="bg1">
                <a:lumMod val="50000"/>
              </a:schemeClr>
            </a:solidFill>
          </a:ln>
        </c:spPr>
        <c:crossAx val="969162120"/>
        <c:crosses val="autoZero"/>
        <c:auto val="1"/>
        <c:lblAlgn val="ctr"/>
        <c:lblOffset val="100"/>
        <c:noMultiLvlLbl val="0"/>
      </c:catAx>
      <c:valAx>
        <c:axId val="969162120"/>
        <c:scaling>
          <c:orientation val="minMax"/>
          <c:max val="120"/>
          <c:min val="0"/>
        </c:scaling>
        <c:delete val="0"/>
        <c:axPos val="l"/>
        <c:numFmt formatCode="###0.0" sourceLinked="1"/>
        <c:majorTickMark val="none"/>
        <c:minorTickMark val="none"/>
        <c:tickLblPos val="none"/>
        <c:spPr>
          <a:ln>
            <a:noFill/>
          </a:ln>
        </c:spPr>
        <c:crossAx val="9692075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100" b="0">
          <a:latin typeface="Trebuchet MS" pitchFamily="34" charset="0"/>
          <a:ea typeface="맑은 고딕" pitchFamily="50" charset="-127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370507179358024E-2"/>
          <c:y val="0.27677226864326826"/>
          <c:w val="0.89418425256434075"/>
          <c:h val="0.7051054461378917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2017년</c:v>
                </c:pt>
              </c:strCache>
            </c:strRef>
          </c:tx>
          <c:spPr>
            <a:solidFill>
              <a:srgbClr val="6FB9C5"/>
            </a:solidFill>
            <a:ln w="6350">
              <a:solidFill>
                <a:schemeClr val="bg1"/>
              </a:solidFill>
            </a:ln>
          </c:spPr>
          <c:invertIfNegative val="0"/>
          <c:dLbls>
            <c:dLbl>
              <c:idx val="10"/>
              <c:layout>
                <c:manualLayout>
                  <c:x val="0"/>
                  <c:y val="-1.2954446928419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F83-4829-B48E-E8D6ABDA315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Sheet1!$B$1:$M$1</c:f>
              <c:strCache>
                <c:ptCount val="12"/>
                <c:pt idx="0">
                  <c:v>NCS 교육 과정 차원</c:v>
                </c:pt>
                <c:pt idx="1">
                  <c:v>NCS 인지</c:v>
                </c:pt>
                <c:pt idx="2">
                  <c:v>교육환경 충분성</c:v>
                </c:pt>
                <c:pt idx="3">
                  <c:v>교육과정 운영 지원</c:v>
                </c:pt>
                <c:pt idx="4">
                  <c:v>학생의 요구 반영</c:v>
                </c:pt>
                <c:pt idx="5">
                  <c:v>직무능력 향상을 위한 교육 프로그램 운영</c:v>
                </c:pt>
                <c:pt idx="6">
                  <c:v>인성 함양 교육 프로그램 운영</c:v>
                </c:pt>
                <c:pt idx="7">
                  <c:v>교육과정의 직무역량 강화 기여</c:v>
                </c:pt>
                <c:pt idx="8">
                  <c:v>교육과정 개편에 따른 산업 연계 활성화 도움</c:v>
                </c:pt>
                <c:pt idx="9">
                  <c:v>산업체 요구와 학계의 공급 간 격차 해소</c:v>
                </c:pt>
                <c:pt idx="10">
                  <c:v>대학 및 학과의 경쟁력 강화</c:v>
                </c:pt>
                <c:pt idx="11">
                  <c:v>취업률 제고 기여</c:v>
                </c:pt>
              </c:strCache>
            </c:strRef>
          </c:cat>
          <c:val>
            <c:numRef>
              <c:f>Sheet1!$B$2:$M$2</c:f>
              <c:numCache>
                <c:formatCode>###0.0</c:formatCode>
                <c:ptCount val="12"/>
                <c:pt idx="0">
                  <c:v>46.15793758480325</c:v>
                </c:pt>
                <c:pt idx="1">
                  <c:v>71.389552238805962</c:v>
                </c:pt>
                <c:pt idx="2">
                  <c:v>37.067164179104466</c:v>
                </c:pt>
                <c:pt idx="3">
                  <c:v>50.252238805970137</c:v>
                </c:pt>
                <c:pt idx="4">
                  <c:v>43.035820895522399</c:v>
                </c:pt>
                <c:pt idx="5">
                  <c:v>53.483582089552229</c:v>
                </c:pt>
                <c:pt idx="6">
                  <c:v>51.994029850746259</c:v>
                </c:pt>
                <c:pt idx="7" formatCode="0.0">
                  <c:v>40.795522388059702</c:v>
                </c:pt>
                <c:pt idx="8" formatCode="0.0">
                  <c:v>41.295522388059702</c:v>
                </c:pt>
                <c:pt idx="9" formatCode="0.0">
                  <c:v>40.552238805970156</c:v>
                </c:pt>
                <c:pt idx="10" formatCode="0.0">
                  <c:v>40.29999999999999</c:v>
                </c:pt>
                <c:pt idx="11" formatCode="0.0">
                  <c:v>37.571641791044776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F83-4829-B48E-E8D6ABDA3157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2018년</c:v>
                </c:pt>
              </c:strCache>
            </c:strRef>
          </c:tx>
          <c:spPr>
            <a:solidFill>
              <a:srgbClr val="557FA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Sheet1!$B$1:$M$1</c:f>
              <c:strCache>
                <c:ptCount val="12"/>
                <c:pt idx="0">
                  <c:v>NCS 교육 과정 차원</c:v>
                </c:pt>
                <c:pt idx="1">
                  <c:v>NCS 인지</c:v>
                </c:pt>
                <c:pt idx="2">
                  <c:v>교육환경 충분성</c:v>
                </c:pt>
                <c:pt idx="3">
                  <c:v>교육과정 운영 지원</c:v>
                </c:pt>
                <c:pt idx="4">
                  <c:v>학생의 요구 반영</c:v>
                </c:pt>
                <c:pt idx="5">
                  <c:v>직무능력 향상을 위한 교육 프로그램 운영</c:v>
                </c:pt>
                <c:pt idx="6">
                  <c:v>인성 함양 교육 프로그램 운영</c:v>
                </c:pt>
                <c:pt idx="7">
                  <c:v>교육과정의 직무역량 강화 기여</c:v>
                </c:pt>
                <c:pt idx="8">
                  <c:v>교육과정 개편에 따른 산업 연계 활성화 도움</c:v>
                </c:pt>
                <c:pt idx="9">
                  <c:v>산업체 요구와 학계의 공급 간 격차 해소</c:v>
                </c:pt>
                <c:pt idx="10">
                  <c:v>대학 및 학과의 경쟁력 강화</c:v>
                </c:pt>
                <c:pt idx="11">
                  <c:v>취업률 제고 기여</c:v>
                </c:pt>
              </c:strCache>
            </c:strRef>
          </c:cat>
          <c:val>
            <c:numRef>
              <c:f>Sheet1!$B$3:$M$3</c:f>
              <c:numCache>
                <c:formatCode>0.0</c:formatCode>
                <c:ptCount val="12"/>
                <c:pt idx="0">
                  <c:v>62.838915470366821</c:v>
                </c:pt>
                <c:pt idx="1">
                  <c:v>80.994152046842103</c:v>
                </c:pt>
                <c:pt idx="2">
                  <c:v>55.555555555614035</c:v>
                </c:pt>
                <c:pt idx="3">
                  <c:v>61.403508771929822</c:v>
                </c:pt>
                <c:pt idx="4">
                  <c:v>63.450292397719295</c:v>
                </c:pt>
                <c:pt idx="5">
                  <c:v>73.391812865438609</c:v>
                </c:pt>
                <c:pt idx="6">
                  <c:v>66.666666666315791</c:v>
                </c:pt>
                <c:pt idx="7">
                  <c:v>58.479532163684233</c:v>
                </c:pt>
                <c:pt idx="8">
                  <c:v>63.450292397193003</c:v>
                </c:pt>
                <c:pt idx="9">
                  <c:v>57.602339180701762</c:v>
                </c:pt>
                <c:pt idx="10">
                  <c:v>55.847953216315787</c:v>
                </c:pt>
                <c:pt idx="11">
                  <c:v>54.38596491228072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207-4915-B2F7-0A2D7FB9D0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969223272"/>
        <c:axId val="969243656"/>
      </c:barChart>
      <c:catAx>
        <c:axId val="969223272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one"/>
        <c:spPr>
          <a:ln w="6350">
            <a:solidFill>
              <a:schemeClr val="bg1">
                <a:lumMod val="50000"/>
              </a:schemeClr>
            </a:solidFill>
          </a:ln>
        </c:spPr>
        <c:crossAx val="969243656"/>
        <c:crosses val="autoZero"/>
        <c:auto val="1"/>
        <c:lblAlgn val="ctr"/>
        <c:lblOffset val="100"/>
        <c:noMultiLvlLbl val="0"/>
      </c:catAx>
      <c:valAx>
        <c:axId val="969243656"/>
        <c:scaling>
          <c:orientation val="minMax"/>
          <c:max val="120"/>
          <c:min val="0"/>
        </c:scaling>
        <c:delete val="0"/>
        <c:axPos val="l"/>
        <c:numFmt formatCode="###0.0" sourceLinked="1"/>
        <c:majorTickMark val="none"/>
        <c:minorTickMark val="none"/>
        <c:tickLblPos val="none"/>
        <c:spPr>
          <a:ln>
            <a:noFill/>
          </a:ln>
        </c:spPr>
        <c:crossAx val="96922327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84061750945541314"/>
          <c:y val="2.5908893856838061E-2"/>
          <c:w val="0.14944926393708591"/>
          <c:h val="8.052123798271040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0">
          <a:latin typeface="Trebuchet MS" pitchFamily="34" charset="0"/>
          <a:ea typeface="맑은 고딕" pitchFamily="50" charset="-127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915972222222228E-2"/>
          <c:y val="9.9143605860108452E-2"/>
          <c:w val="0.5424140277777777"/>
          <c:h val="0.7257738725479913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Y축</c:v>
                </c:pt>
              </c:strCache>
            </c:strRef>
          </c:tx>
          <c:spPr>
            <a:ln w="28279">
              <a:noFill/>
            </a:ln>
          </c:spPr>
          <c:marker>
            <c:symbol val="circle"/>
            <c:size val="4"/>
            <c:spPr>
              <a:solidFill>
                <a:srgbClr val="DA2020"/>
              </a:solidFill>
              <a:ln>
                <a:solidFill>
                  <a:srgbClr val="C00000"/>
                </a:solidFill>
                <a:prstDash val="solid"/>
              </a:ln>
            </c:spPr>
          </c:marker>
          <c:xVal>
            <c:numRef>
              <c:f>Sheet1!$B$1:$Y$1</c:f>
              <c:numCache>
                <c:formatCode>General</c:formatCode>
                <c:ptCount val="24"/>
              </c:numCache>
            </c:numRef>
          </c:xVal>
          <c:yVal>
            <c:numRef>
              <c:f>Sheet1!$B$2:$Y$2</c:f>
              <c:numCache>
                <c:formatCode>General</c:formatCode>
                <c:ptCount val="24"/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4F5-4701-A012-DF41C03F58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9212296"/>
        <c:axId val="969221704"/>
      </c:scatterChart>
      <c:valAx>
        <c:axId val="969212296"/>
        <c:scaling>
          <c:orientation val="minMax"/>
          <c:max val="23"/>
          <c:min val="17"/>
        </c:scaling>
        <c:delete val="0"/>
        <c:axPos val="b"/>
        <c:numFmt formatCode="General" sourceLinked="1"/>
        <c:majorTickMark val="out"/>
        <c:minorTickMark val="none"/>
        <c:tickLblPos val="none"/>
        <c:spPr>
          <a:ln w="6350">
            <a:solidFill>
              <a:schemeClr val="bg1">
                <a:lumMod val="65000"/>
              </a:schemeClr>
            </a:solidFill>
            <a:prstDash val="dash"/>
          </a:ln>
        </c:spPr>
        <c:crossAx val="969221704"/>
        <c:crossesAt val="66.8"/>
        <c:crossBetween val="midCat"/>
        <c:majorUnit val="4"/>
        <c:minorUnit val="4"/>
      </c:valAx>
      <c:valAx>
        <c:axId val="969221704"/>
        <c:scaling>
          <c:orientation val="minMax"/>
          <c:max val="70.599999999999994"/>
          <c:min val="63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6350">
            <a:solidFill>
              <a:schemeClr val="bg1">
                <a:lumMod val="65000"/>
              </a:schemeClr>
            </a:solidFill>
            <a:prstDash val="dash"/>
          </a:ln>
        </c:spPr>
        <c:crossAx val="969212296"/>
        <c:crossesAt val="20"/>
        <c:crossBetween val="midCat"/>
        <c:majorUnit val="5.64"/>
        <c:minorUnit val="5.64"/>
      </c:valAx>
      <c:spPr>
        <a:noFill/>
        <a:ln w="6350">
          <a:solidFill>
            <a:schemeClr val="bg1">
              <a:lumMod val="50000"/>
            </a:schemeClr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Trebuchet MS" pitchFamily="34" charset="0"/>
          <a:ea typeface="맑은 고딕" pitchFamily="50" charset="-127"/>
          <a:cs typeface="조선일보명조"/>
        </a:defRPr>
      </a:pPr>
      <a:endParaRPr lang="ko-K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915972222222228E-2"/>
          <c:y val="9.9143605860108452E-2"/>
          <c:w val="0.54271194444444448"/>
          <c:h val="0.7257738725479913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Y축</c:v>
                </c:pt>
              </c:strCache>
            </c:strRef>
          </c:tx>
          <c:spPr>
            <a:ln w="28279">
              <a:noFill/>
            </a:ln>
          </c:spPr>
          <c:marker>
            <c:symbol val="circle"/>
            <c:size val="7"/>
            <c:spPr>
              <a:solidFill>
                <a:srgbClr val="BFBFBF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</c:spPr>
          </c:marker>
          <c:dPt>
            <c:idx val="0"/>
            <c:marker>
              <c:spPr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CC8F-420A-B63A-BD276E5A584B}"/>
              </c:ext>
            </c:extLst>
          </c:dPt>
          <c:dPt>
            <c:idx val="1"/>
            <c:marker>
              <c:spPr>
                <a:solidFill>
                  <a:srgbClr val="6FB9C5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C8F-420A-B63A-BD276E5A584B}"/>
              </c:ext>
            </c:extLst>
          </c:dPt>
          <c:dPt>
            <c:idx val="2"/>
            <c:marker>
              <c:spPr>
                <a:solidFill>
                  <a:srgbClr val="C3D69B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CC8F-420A-B63A-BD276E5A584B}"/>
              </c:ext>
            </c:extLst>
          </c:dPt>
          <c:dPt>
            <c:idx val="3"/>
            <c:marker>
              <c:spPr>
                <a:solidFill>
                  <a:srgbClr val="6FB9C5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CC8F-420A-B63A-BD276E5A584B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CC8F-420A-B63A-BD276E5A584B}"/>
              </c:ext>
            </c:extLst>
          </c:dPt>
          <c:dPt>
            <c:idx val="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CC8F-420A-B63A-BD276E5A584B}"/>
              </c:ext>
            </c:extLst>
          </c:dPt>
          <c:dPt>
            <c:idx val="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CC8F-420A-B63A-BD276E5A584B}"/>
              </c:ext>
            </c:extLst>
          </c:dPt>
          <c:dPt>
            <c:idx val="1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CC8F-420A-B63A-BD276E5A584B}"/>
              </c:ext>
            </c:extLst>
          </c:dPt>
          <c:dPt>
            <c:idx val="1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CC8F-420A-B63A-BD276E5A584B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CC8F-420A-B63A-BD276E5A584B}"/>
              </c:ext>
            </c:extLst>
          </c:dPt>
          <c:dPt>
            <c:idx val="1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CC8F-420A-B63A-BD276E5A584B}"/>
              </c:ext>
            </c:extLst>
          </c:dPt>
          <c:dPt>
            <c:idx val="1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CC8F-420A-B63A-BD276E5A584B}"/>
              </c:ext>
            </c:extLst>
          </c:dPt>
          <c:dPt>
            <c:idx val="1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CC8F-420A-B63A-BD276E5A584B}"/>
              </c:ext>
            </c:extLst>
          </c:dPt>
          <c:dPt>
            <c:idx val="1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CC8F-420A-B63A-BD276E5A584B}"/>
              </c:ext>
            </c:extLst>
          </c:dPt>
          <c:dPt>
            <c:idx val="1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CC8F-420A-B63A-BD276E5A584B}"/>
              </c:ext>
            </c:extLst>
          </c:dPt>
          <c:dPt>
            <c:idx val="1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CC8F-420A-B63A-BD276E5A584B}"/>
              </c:ext>
            </c:extLst>
          </c:dPt>
          <c:dLbls>
            <c:dLbl>
              <c:idx val="0"/>
              <c:layout>
                <c:manualLayout>
                  <c:x val="-5.2916666666666667E-3"/>
                  <c:y val="-6.6721094267975034E-3"/>
                </c:manualLayout>
              </c:layout>
              <c:tx>
                <c:rich>
                  <a:bodyPr/>
                  <a:lstStyle/>
                  <a:p>
                    <a:r>
                      <a:rPr lang="ko-KR" altLang="en-US"/>
                      <a:t>학생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C8F-420A-B63A-BD276E5A584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7013888888888886E-2"/>
                  <c:y val="-6.1160296550012357E-17"/>
                </c:manualLayout>
              </c:layout>
              <c:tx>
                <c:rich>
                  <a:bodyPr/>
                  <a:lstStyle/>
                  <a:p>
                    <a:r>
                      <a:rPr lang="ko-KR" altLang="en-US"/>
                      <a:t>학교 행정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C8F-420A-B63A-BD276E5A584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819444444444509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ko-KR" altLang="en-US"/>
                      <a:t>이미지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C8F-420A-B63A-BD276E5A584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9.525000000000007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ko-KR" altLang="en-US"/>
                      <a:t>대학 환경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C8F-420A-B63A-BD276E5A584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5277777777777777E-3"/>
                  <c:y val="6.0048984841177509E-2"/>
                </c:manualLayout>
              </c:layout>
              <c:tx>
                <c:rich>
                  <a:bodyPr/>
                  <a:lstStyle/>
                  <a:p>
                    <a:fld id="{E8B0AE26-458D-484A-9BC3-A46DA2150322}" type="CELLRANGE">
                      <a:rPr lang="en-US" altLang="ko-KR"/>
                      <a:pPr/>
                      <a:t>[CELLRANGE]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endParaRPr lang="en-US" altLang="ko-K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endParaRPr lang="en-US" altLang="ko-K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/>
                  <a:lstStyle/>
                  <a:p>
                    <a:endParaRPr lang="en-US" altLang="ko-K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tx>
                <c:rich>
                  <a:bodyPr/>
                  <a:lstStyle/>
                  <a:p>
                    <a:endParaRPr lang="en-US" altLang="ko-K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Sheet1!$B$1:$J$1</c:f>
              <c:numCache>
                <c:formatCode>General</c:formatCode>
                <c:ptCount val="9"/>
                <c:pt idx="0">
                  <c:v>18.607095982257409</c:v>
                </c:pt>
                <c:pt idx="1">
                  <c:v>21.168434497645084</c:v>
                </c:pt>
                <c:pt idx="2">
                  <c:v>20.035445223037833</c:v>
                </c:pt>
                <c:pt idx="3">
                  <c:v>21.225745222808772</c:v>
                </c:pt>
                <c:pt idx="4">
                  <c:v>18.963279074250909</c:v>
                </c:pt>
              </c:numCache>
            </c:numRef>
          </c:xVal>
          <c:yVal>
            <c:numRef>
              <c:f>Sheet1!$B$2:$J$2</c:f>
              <c:numCache>
                <c:formatCode>###0.0</c:formatCode>
                <c:ptCount val="9"/>
                <c:pt idx="0">
                  <c:v>58.698830409429846</c:v>
                </c:pt>
                <c:pt idx="1">
                  <c:v>60.769980507076028</c:v>
                </c:pt>
                <c:pt idx="2">
                  <c:v>67.116924254645582</c:v>
                </c:pt>
                <c:pt idx="3">
                  <c:v>57.111963937761345</c:v>
                </c:pt>
                <c:pt idx="4">
                  <c:v>69.56975772768169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3-CC8F-420A-B63A-BD276E5A584B}"/>
            </c:ext>
            <c:ext xmlns:c15="http://schemas.microsoft.com/office/drawing/2012/chart" uri="{02D57815-91ED-43cb-92C2-25804820EDAC}">
              <c15:datalabelsRange>
                <c15:f>Sheet1!$B$5:$F$5</c15:f>
                <c15:dlblRangeCache>
                  <c:ptCount val="5"/>
                  <c:pt idx="0">
                    <c:v>학생</c:v>
                  </c:pt>
                  <c:pt idx="1">
                    <c:v>이미지</c:v>
                  </c:pt>
                  <c:pt idx="2">
                    <c:v>대학 환경</c:v>
                  </c:pt>
                  <c:pt idx="3">
                    <c:v>학교 행정</c:v>
                  </c:pt>
                  <c:pt idx="4">
                    <c:v>전공/교양 교육</c:v>
                  </c:pt>
                </c15:dlblRangeCache>
              </c15:datalabelsRang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9236992"/>
        <c:axId val="969207984"/>
      </c:scatterChart>
      <c:valAx>
        <c:axId val="969236992"/>
        <c:scaling>
          <c:orientation val="minMax"/>
          <c:max val="21.439999999999998"/>
          <c:min val="18.559999999999999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6350">
            <a:solidFill>
              <a:schemeClr val="bg1">
                <a:lumMod val="65000"/>
              </a:schemeClr>
            </a:solidFill>
            <a:prstDash val="dash"/>
          </a:ln>
        </c:spPr>
        <c:crossAx val="969207984"/>
        <c:crossesAt val="62.65"/>
        <c:crossBetween val="midCat"/>
        <c:majorUnit val="4"/>
        <c:minorUnit val="4"/>
      </c:valAx>
      <c:valAx>
        <c:axId val="969207984"/>
        <c:scaling>
          <c:orientation val="minMax"/>
          <c:max val="69.61999999999999"/>
          <c:min val="55.690000000000005"/>
        </c:scaling>
        <c:delete val="0"/>
        <c:axPos val="l"/>
        <c:numFmt formatCode="###0.0" sourceLinked="1"/>
        <c:majorTickMark val="none"/>
        <c:minorTickMark val="none"/>
        <c:tickLblPos val="none"/>
        <c:spPr>
          <a:ln w="6350">
            <a:solidFill>
              <a:schemeClr val="bg1">
                <a:lumMod val="65000"/>
              </a:schemeClr>
            </a:solidFill>
            <a:prstDash val="dash"/>
          </a:ln>
        </c:spPr>
        <c:crossAx val="969236992"/>
        <c:crossesAt val="20"/>
        <c:crossBetween val="midCat"/>
        <c:majorUnit val="5.64"/>
        <c:minorUnit val="5.64"/>
      </c:valAx>
      <c:spPr>
        <a:noFill/>
        <a:ln w="6350">
          <a:solidFill>
            <a:schemeClr val="bg1">
              <a:lumMod val="50000"/>
            </a:schemeClr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Trebuchet MS" pitchFamily="34" charset="0"/>
          <a:ea typeface="맑은 고딕" pitchFamily="50" charset="-127"/>
          <a:cs typeface="조선일보명조"/>
        </a:defRPr>
      </a:pPr>
      <a:endParaRPr lang="ko-K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388194444444446E-2"/>
          <c:y val="0.10247966057350721"/>
          <c:w val="0.54271194444444448"/>
          <c:h val="0.7257738725479913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Y축</c:v>
                </c:pt>
              </c:strCache>
            </c:strRef>
          </c:tx>
          <c:spPr>
            <a:ln w="28279">
              <a:noFill/>
            </a:ln>
          </c:spPr>
          <c:marker>
            <c:symbol val="circle"/>
            <c:size val="7"/>
            <c:spPr>
              <a:solidFill>
                <a:srgbClr val="C3D69B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</c:spPr>
          </c:marke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DA04-4AE3-949B-2882265509BA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A04-4AE3-949B-2882265509BA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DA04-4AE3-949B-2882265509BA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DA04-4AE3-949B-2882265509BA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DA04-4AE3-949B-2882265509BA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DA04-4AE3-949B-2882265509BA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CB0B-4D86-B9B6-932BDCF59A0C}"/>
              </c:ext>
            </c:extLst>
          </c:dPt>
          <c:dPt>
            <c:idx val="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DA04-4AE3-949B-2882265509BA}"/>
              </c:ext>
            </c:extLst>
          </c:dPt>
          <c:dPt>
            <c:idx val="8"/>
            <c:marker>
              <c:spPr>
                <a:solidFill>
                  <a:srgbClr val="FAC090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DA04-4AE3-949B-2882265509BA}"/>
              </c:ext>
            </c:extLst>
          </c:dPt>
          <c:dPt>
            <c:idx val="9"/>
            <c:marker>
              <c:spPr>
                <a:solidFill>
                  <a:srgbClr val="FAC090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DA04-4AE3-949B-2882265509BA}"/>
              </c:ext>
            </c:extLst>
          </c:dPt>
          <c:dPt>
            <c:idx val="10"/>
            <c:marker>
              <c:spPr>
                <a:solidFill>
                  <a:srgbClr val="FAC090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DA04-4AE3-949B-2882265509BA}"/>
              </c:ext>
            </c:extLst>
          </c:dPt>
          <c:dPt>
            <c:idx val="11"/>
            <c:marker>
              <c:spPr>
                <a:solidFill>
                  <a:srgbClr val="6FB9C5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DA04-4AE3-949B-2882265509BA}"/>
              </c:ext>
            </c:extLst>
          </c:dPt>
          <c:dPt>
            <c:idx val="12"/>
            <c:marker>
              <c:spPr>
                <a:solidFill>
                  <a:srgbClr val="6FB9C5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DA04-4AE3-949B-2882265509BA}"/>
              </c:ext>
            </c:extLst>
          </c:dPt>
          <c:dPt>
            <c:idx val="13"/>
            <c:marker>
              <c:spPr>
                <a:solidFill>
                  <a:srgbClr val="6FB9C5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DA04-4AE3-949B-2882265509BA}"/>
              </c:ext>
            </c:extLst>
          </c:dPt>
          <c:dPt>
            <c:idx val="14"/>
            <c:marker>
              <c:spPr>
                <a:solidFill>
                  <a:srgbClr val="BFBFBF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DA04-4AE3-949B-2882265509BA}"/>
              </c:ext>
            </c:extLst>
          </c:dPt>
          <c:dPt>
            <c:idx val="15"/>
            <c:marker>
              <c:spPr>
                <a:solidFill>
                  <a:srgbClr val="BFBFBF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DA04-4AE3-949B-2882265509BA}"/>
              </c:ext>
            </c:extLst>
          </c:dPt>
          <c:dPt>
            <c:idx val="16"/>
            <c:marker>
              <c:spPr>
                <a:solidFill>
                  <a:srgbClr val="BFBFBF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DA04-4AE3-949B-2882265509BA}"/>
              </c:ext>
            </c:extLst>
          </c:dPt>
          <c:dPt>
            <c:idx val="17"/>
            <c:marker>
              <c:spPr>
                <a:solidFill>
                  <a:srgbClr val="BFBFBF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DA04-4AE3-949B-2882265509BA}"/>
              </c:ext>
            </c:extLst>
          </c:dPt>
          <c:dPt>
            <c:idx val="1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DA04-4AE3-949B-2882265509BA}"/>
              </c:ext>
            </c:extLst>
          </c:dPt>
          <c:dLbls>
            <c:dLbl>
              <c:idx val="0"/>
              <c:layout>
                <c:manualLayout>
                  <c:x val="-7.0555555555556204E-3"/>
                  <c:y val="-3.3360547133987517E-3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l">
                      <a:lnSpc>
                        <a:spcPts val="1100"/>
                      </a:lnSpc>
                      <a:defRPr sz="800" spc="-100" baseline="0"/>
                    </a:pPr>
                    <a:fld id="{3230750A-3316-4707-9A34-4CAF8DB8D533}" type="CELLRANGE">
                      <a:rPr lang="en-US" altLang="ko-KR"/>
                      <a:pPr algn="l">
                        <a:lnSpc>
                          <a:spcPts val="1100"/>
                        </a:lnSpc>
                        <a:defRPr sz="800" spc="-100" baseline="0"/>
                      </a:pPr>
                      <a:t>[CELLRANGE]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"/>
              <c:layout>
                <c:manualLayout>
                  <c:x val="-5.4680555555555573E-2"/>
                  <c:y val="5.3376875414379965E-2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lnSpc>
                        <a:spcPts val="1100"/>
                      </a:lnSpc>
                      <a:defRPr sz="800" spc="-100" baseline="0"/>
                    </a:pPr>
                    <a:fld id="{C9653437-4195-425A-8F96-485781CD5130}" type="CELLRANGE">
                      <a:rPr lang="en-US" altLang="ko-KR"/>
                      <a:pPr algn="ctr">
                        <a:lnSpc>
                          <a:spcPts val="1100"/>
                        </a:lnSpc>
                        <a:defRPr sz="800" spc="-100" baseline="0"/>
                      </a:pPr>
                      <a:t>[CELLRANGE]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2"/>
              <c:layout>
                <c:manualLayout>
                  <c:x val="-0.1605138888888889"/>
                  <c:y val="-0.19682722809052633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r">
                      <a:lnSpc>
                        <a:spcPts val="1100"/>
                      </a:lnSpc>
                      <a:defRPr sz="800" spc="-100" baseline="0"/>
                    </a:pPr>
                    <a:fld id="{EBAB39C6-2472-4E5E-B34C-280C4E7FB050}" type="CELLRANGE">
                      <a:rPr lang="ko-KR" altLang="en-US" dirty="0"/>
                      <a:pPr algn="r">
                        <a:lnSpc>
                          <a:spcPts val="1100"/>
                        </a:lnSpc>
                        <a:defRPr sz="800" spc="-100" baseline="0"/>
                      </a:pPr>
                      <a:t>[CELLRANGE]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3"/>
              <c:layout>
                <c:manualLayout>
                  <c:x val="2.8222222222222159E-2"/>
                  <c:y val="-6.1160296550012357E-17"/>
                </c:manualLayout>
              </c:layout>
              <c:tx>
                <c:rich>
                  <a:bodyPr/>
                  <a:lstStyle/>
                  <a:p>
                    <a:fld id="{29C90291-7A63-4C30-9ABE-313C6DB121F9}" type="CELLRANGE">
                      <a:rPr lang="en-US" altLang="ko-KR"/>
                      <a:pPr/>
                      <a:t>[CELLRANGE]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4"/>
              <c:layout>
                <c:manualLayout>
                  <c:x val="1.7638888888888888E-3"/>
                  <c:y val="7.6729258408171228E-2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l">
                      <a:lnSpc>
                        <a:spcPts val="1100"/>
                      </a:lnSpc>
                      <a:defRPr sz="800" spc="-100" baseline="0"/>
                    </a:pPr>
                    <a:fld id="{23374C82-E0A7-4B7C-9C1A-FCE01D2DF856}" type="CELLRANGE">
                      <a:rPr lang="ko-KR" altLang="en-US" dirty="0"/>
                      <a:pPr algn="l">
                        <a:lnSpc>
                          <a:spcPts val="1100"/>
                        </a:lnSpc>
                        <a:defRPr sz="800" spc="-100" baseline="0"/>
                      </a:pPr>
                      <a:t>[CELLRANGE]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5"/>
              <c:layout>
                <c:manualLayout>
                  <c:x val="-4.7625000000000063E-2"/>
                  <c:y val="-7.0057148981373787E-2"/>
                </c:manualLayout>
              </c:layout>
              <c:tx>
                <c:rich>
                  <a:bodyPr/>
                  <a:lstStyle/>
                  <a:p>
                    <a:fld id="{26AC0119-AFB6-4223-86AE-B6F3F7423F5C}" type="CELLRANGE">
                      <a:rPr lang="en-US" altLang="ko-KR"/>
                      <a:pPr/>
                      <a:t>[CELLRANGE]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6"/>
              <c:layout>
                <c:manualLayout>
                  <c:x val="-3.5277777777777777E-3"/>
                  <c:y val="0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l">
                      <a:lnSpc>
                        <a:spcPts val="1100"/>
                      </a:lnSpc>
                      <a:defRPr sz="800" spc="-100" baseline="0"/>
                    </a:pPr>
                    <a:fld id="{6718D803-1172-4B1F-92B7-8A335000272C}" type="CELLRANGE">
                      <a:rPr lang="en-US" altLang="ko-KR"/>
                      <a:pPr algn="l">
                        <a:lnSpc>
                          <a:spcPts val="1100"/>
                        </a:lnSpc>
                        <a:defRPr sz="800" spc="-100" baseline="0"/>
                      </a:pPr>
                      <a:t>[CELLRANGE]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7"/>
              <c:layout>
                <c:manualLayout>
                  <c:x val="1.4111111111111047E-2"/>
                  <c:y val="6.004898484117753E-2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l">
                      <a:lnSpc>
                        <a:spcPts val="1100"/>
                      </a:lnSpc>
                      <a:defRPr sz="800" spc="-100" baseline="0"/>
                    </a:pPr>
                    <a:fld id="{93CDAFBF-0543-4668-A1B3-D99F3DC253A2}" type="CELLRANGE">
                      <a:rPr lang="ko-KR" altLang="en-US" dirty="0"/>
                      <a:pPr algn="l">
                        <a:lnSpc>
                          <a:spcPts val="1100"/>
                        </a:lnSpc>
                        <a:defRPr sz="800" spc="-100" baseline="0"/>
                      </a:pPr>
                      <a:t>[CELLRANGE]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8"/>
              <c:layout>
                <c:manualLayout>
                  <c:x val="-7.5847222222222288E-2"/>
                  <c:y val="4.3368711274183645E-2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lnSpc>
                        <a:spcPts val="1100"/>
                      </a:lnSpc>
                      <a:defRPr sz="800" spc="-100" baseline="0"/>
                    </a:pPr>
                    <a:fld id="{A40B42E8-49BE-426C-A715-EA67FB84BF09}" type="CELLRANGE">
                      <a:rPr lang="en-US" altLang="ko-KR"/>
                      <a:pPr algn="ctr">
                        <a:lnSpc>
                          <a:spcPts val="1100"/>
                        </a:lnSpc>
                        <a:defRPr sz="800" spc="-100" baseline="0"/>
                      </a:pPr>
                      <a:t>[CELLRANGE]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9"/>
              <c:layout>
                <c:manualLayout>
                  <c:x val="-0.16404166666666667"/>
                  <c:y val="-0.2335238299379126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r">
                      <a:lnSpc>
                        <a:spcPts val="1100"/>
                      </a:lnSpc>
                      <a:defRPr sz="800" spc="-100" baseline="0"/>
                    </a:pPr>
                    <a:fld id="{D4803983-5057-4229-840A-E1621E90C570}" type="CELLRANGE">
                      <a:rPr lang="en-US" altLang="ko-KR"/>
                      <a:pPr algn="r">
                        <a:lnSpc>
                          <a:spcPts val="1100"/>
                        </a:lnSpc>
                        <a:defRPr sz="800" spc="-100" baseline="0"/>
                      </a:pPr>
                      <a:t>[CELLRANGE]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0"/>
              <c:layout>
                <c:manualLayout>
                  <c:x val="-0.15875"/>
                  <c:y val="-0.20016328280392509"/>
                </c:manualLayout>
              </c:layout>
              <c:tx>
                <c:rich>
                  <a:bodyPr/>
                  <a:lstStyle/>
                  <a:p>
                    <a:fld id="{CFF99D19-18B3-4923-AD65-538F120DBF31}" type="CELLRANGE">
                      <a:rPr lang="en-US" altLang="ko-KR"/>
                      <a:pPr/>
                      <a:t>[CELLRANGE]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1"/>
              <c:layout>
                <c:manualLayout>
                  <c:x val="-6.879166666666664E-2"/>
                  <c:y val="-4.6704765987582518E-2"/>
                </c:manualLayout>
              </c:layout>
              <c:tx>
                <c:rich>
                  <a:bodyPr/>
                  <a:lstStyle/>
                  <a:p>
                    <a:fld id="{5BDC01CF-27F3-45C8-979B-D393FE44D247}" type="CELLRANGE">
                      <a:rPr lang="en-US" altLang="ko-KR"/>
                      <a:pPr/>
                      <a:t>[CELLRANGE]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2"/>
              <c:layout>
                <c:manualLayout>
                  <c:x val="-0.1446388888888889"/>
                  <c:y val="-5.3376875414380055E-2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r">
                      <a:lnSpc>
                        <a:spcPts val="1100"/>
                      </a:lnSpc>
                      <a:defRPr sz="800" spc="-100" baseline="0"/>
                    </a:pPr>
                    <a:fld id="{1E27F7E8-695F-49E4-9385-60206A19BC28}" type="CELLRANGE">
                      <a:rPr lang="ko-KR" altLang="en-US" sz="800" dirty="0"/>
                      <a:pPr algn="r">
                        <a:lnSpc>
                          <a:spcPts val="1100"/>
                        </a:lnSpc>
                        <a:defRPr sz="800" spc="-100" baseline="0"/>
                      </a:pPr>
                      <a:t>[CELLRANGE]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3"/>
              <c:layout>
                <c:manualLayout>
                  <c:x val="-6.7027777777777783E-2"/>
                  <c:y val="-5.3376875414380028E-2"/>
                </c:manualLayout>
              </c:layout>
              <c:tx>
                <c:rich>
                  <a:bodyPr/>
                  <a:lstStyle/>
                  <a:p>
                    <a:fld id="{63FE7E17-713B-4CA3-8635-C1A66D6AC963}" type="CELLRANGE">
                      <a:rPr lang="en-US" altLang="ko-KR"/>
                      <a:pPr/>
                      <a:t>[CELLRANGE]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4"/>
              <c:layout>
                <c:manualLayout>
                  <c:x val="1.7638888888888565E-3"/>
                  <c:y val="7.0057148981373787E-2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l">
                      <a:lnSpc>
                        <a:spcPts val="1100"/>
                      </a:lnSpc>
                      <a:defRPr sz="800" spc="-100" baseline="0"/>
                    </a:pPr>
                    <a:fld id="{03171286-73F6-4637-8D71-7B7E726567C7}" type="CELLRANGE">
                      <a:rPr lang="ko-KR" altLang="en-US" sz="800" dirty="0"/>
                      <a:pPr algn="l">
                        <a:lnSpc>
                          <a:spcPts val="1100"/>
                        </a:lnSpc>
                        <a:defRPr sz="800" spc="-100" baseline="0"/>
                      </a:pPr>
                      <a:t>[CELLRANGE]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5"/>
              <c:layout>
                <c:manualLayout>
                  <c:x val="-0.16933333333333334"/>
                  <c:y val="-0.11342586025555752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r">
                      <a:lnSpc>
                        <a:spcPts val="1100"/>
                      </a:lnSpc>
                      <a:defRPr sz="800" spc="-100" baseline="0"/>
                    </a:pPr>
                    <a:fld id="{6E55C22D-6740-4152-BF31-A632F4B4293D}" type="CELLRANGE">
                      <a:rPr lang="en-US" altLang="ko-KR"/>
                      <a:pPr algn="r">
                        <a:lnSpc>
                          <a:spcPts val="1100"/>
                        </a:lnSpc>
                        <a:defRPr sz="800" spc="-100" baseline="0"/>
                      </a:pPr>
                      <a:t>[CELLRANGE]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6"/>
              <c:layout>
                <c:manualLayout>
                  <c:x val="-0.15698611111111119"/>
                  <c:y val="0"/>
                </c:manualLayout>
              </c:layout>
              <c:tx>
                <c:rich>
                  <a:bodyPr/>
                  <a:lstStyle/>
                  <a:p>
                    <a:fld id="{10D1A7EC-B540-46D4-B88A-F1E0351B5EA4}" type="CELLRANGE">
                      <a:rPr lang="en-US" altLang="ko-KR"/>
                      <a:pPr/>
                      <a:t>[CELLRANGE]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7"/>
              <c:layout>
                <c:manualLayout>
                  <c:x val="-5.6444444444444464E-2"/>
                  <c:y val="5.3376875414379965E-2"/>
                </c:manualLayout>
              </c:layout>
              <c:tx>
                <c:rich>
                  <a:bodyPr/>
                  <a:lstStyle/>
                  <a:p>
                    <a:fld id="{32571BBB-2ADE-40DD-8305-EC9D5DAA6451}" type="CELLRANGE">
                      <a:rPr lang="en-US" altLang="ko-KR"/>
                      <a:pPr/>
                      <a:t>[CELLRANGE]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8"/>
              <c:layout/>
              <c:tx>
                <c:rich>
                  <a:bodyPr/>
                  <a:lstStyle/>
                  <a:p>
                    <a:fld id="{1CC99489-C232-4E31-961B-8920CEEA0402}" type="CELLRANGE">
                      <a:rPr lang="ko-KR" altLang="en-US"/>
                      <a:pPr/>
                      <a:t>[CELLRANGE]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lnSpc>
                    <a:spcPts val="1100"/>
                  </a:lnSpc>
                  <a:defRPr sz="800" spc="-100" baseline="0"/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0"/>
              </c:ext>
            </c:extLst>
          </c:dLbls>
          <c:xVal>
            <c:numRef>
              <c:f>Sheet1!$B$1:$T$1</c:f>
              <c:numCache>
                <c:formatCode>General</c:formatCode>
                <c:ptCount val="19"/>
                <c:pt idx="0">
                  <c:v>5.5407575156206397</c:v>
                </c:pt>
                <c:pt idx="1">
                  <c:v>4.5652554644121155</c:v>
                </c:pt>
                <c:pt idx="2">
                  <c:v>5.4467121361559148</c:v>
                </c:pt>
                <c:pt idx="3">
                  <c:v>5.2063176907027673</c:v>
                </c:pt>
                <c:pt idx="4">
                  <c:v>4.9505496358590602</c:v>
                </c:pt>
                <c:pt idx="5">
                  <c:v>5.4112030567077705</c:v>
                </c:pt>
                <c:pt idx="6">
                  <c:v>5.3543069441960975</c:v>
                </c:pt>
                <c:pt idx="7">
                  <c:v>5.2843172474796463</c:v>
                </c:pt>
                <c:pt idx="8">
                  <c:v>5.838020943370263</c:v>
                </c:pt>
                <c:pt idx="9">
                  <c:v>4.9865666092265259</c:v>
                </c:pt>
                <c:pt idx="10">
                  <c:v>6.0457412227127625</c:v>
                </c:pt>
                <c:pt idx="11">
                  <c:v>5.2035372797973292</c:v>
                </c:pt>
                <c:pt idx="12">
                  <c:v>4.8955632498267514</c:v>
                </c:pt>
                <c:pt idx="13">
                  <c:v>5.6266598382416575</c:v>
                </c:pt>
                <c:pt idx="14">
                  <c:v>4.8340554748826561</c:v>
                </c:pt>
                <c:pt idx="15">
                  <c:v>4.940768853226345</c:v>
                </c:pt>
                <c:pt idx="16">
                  <c:v>5.691711643331276</c:v>
                </c:pt>
                <c:pt idx="17">
                  <c:v>4.6526254089256467</c:v>
                </c:pt>
                <c:pt idx="18">
                  <c:v>5.5253297853247956</c:v>
                </c:pt>
              </c:numCache>
            </c:numRef>
          </c:xVal>
          <c:yVal>
            <c:numRef>
              <c:f>Sheet1!$B$2:$T$2</c:f>
              <c:numCache>
                <c:formatCode>###0.0</c:formatCode>
                <c:ptCount val="19"/>
                <c:pt idx="0">
                  <c:v>49.415204678421048</c:v>
                </c:pt>
                <c:pt idx="1">
                  <c:v>71.637426899999994</c:v>
                </c:pt>
                <c:pt idx="2">
                  <c:v>73.099415204035111</c:v>
                </c:pt>
                <c:pt idx="3">
                  <c:v>68.71345029245613</c:v>
                </c:pt>
                <c:pt idx="4">
                  <c:v>67.543859648947375</c:v>
                </c:pt>
                <c:pt idx="5">
                  <c:v>47.660818713508768</c:v>
                </c:pt>
                <c:pt idx="6">
                  <c:v>58.1871345031579</c:v>
                </c:pt>
                <c:pt idx="7">
                  <c:v>65.497076022807022</c:v>
                </c:pt>
                <c:pt idx="8">
                  <c:v>56.140350876666645</c:v>
                </c:pt>
                <c:pt idx="9">
                  <c:v>71.052631578596504</c:v>
                </c:pt>
                <c:pt idx="10">
                  <c:v>72.22222222157896</c:v>
                </c:pt>
                <c:pt idx="11">
                  <c:v>76.608187133508807</c:v>
                </c:pt>
                <c:pt idx="12">
                  <c:v>76.315789472982459</c:v>
                </c:pt>
                <c:pt idx="13">
                  <c:v>75.146198829824584</c:v>
                </c:pt>
                <c:pt idx="14">
                  <c:v>62.865497076140336</c:v>
                </c:pt>
                <c:pt idx="15">
                  <c:v>69.005847952631584</c:v>
                </c:pt>
                <c:pt idx="16">
                  <c:v>71.637426900000008</c:v>
                </c:pt>
                <c:pt idx="17">
                  <c:v>64.912280701403517</c:v>
                </c:pt>
                <c:pt idx="18">
                  <c:v>65.789473683684236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3-DA04-4AE3-949B-2882265509BA}"/>
            </c:ext>
            <c:ext xmlns:c15="http://schemas.microsoft.com/office/drawing/2012/chart" uri="{02D57815-91ED-43cb-92C2-25804820EDAC}">
              <c15:datalabelsRange>
                <c15:f>Sheet1!$B$7:$T$7</c15:f>
                <c15:dlblRangeCache>
                  <c:ptCount val="19"/>
                  <c:pt idx="0">
                    <c:v>[캠퍼스 환경] 
휴식 내 공간 충분성</c:v>
                  </c:pt>
                  <c:pt idx="1">
                    <c:v>[캠퍼스 환경] 
녹지 조경</c:v>
                  </c:pt>
                  <c:pt idx="2">
                    <c:v>[캠퍼스 환경] 
건물 외관 청결</c:v>
                  </c:pt>
                  <c:pt idx="3">
                    <c:v>[캠퍼스 환경] 외부 공간 청결</c:v>
                  </c:pt>
                  <c:pt idx="4">
                    <c:v>[캠퍼스 환경] 
질서 유지</c:v>
                  </c:pt>
                  <c:pt idx="5">
                    <c:v>[캠퍼스 환경] 
편의시설 
충분성</c:v>
                  </c:pt>
                  <c:pt idx="6">
                    <c:v>[캠퍼스 환경] 
편의시설 운영</c:v>
                  </c:pt>
                  <c:pt idx="7">
                    <c:v>[이용 편리성] 
건물 내/외부 안내 표지판</c:v>
                  </c:pt>
                  <c:pt idx="8">
                    <c:v>[이용 편리성] 
건물 내/외부 편의시설</c:v>
                  </c:pt>
                  <c:pt idx="9">
                    <c:v>[이용 편리성]
주차시설 이용 편리</c:v>
                  </c:pt>
                  <c:pt idx="10">
                    <c:v>[주이용 건물 시설] 
건물 내 시설 관리</c:v>
                  </c:pt>
                  <c:pt idx="11">
                    <c:v>[주이용 건물 시설] 
건물 내 조명 유지</c:v>
                  </c:pt>
                  <c:pt idx="12">
                    <c:v>[주이용 건물 시설] 
냉/난방 온도 유지</c:v>
                  </c:pt>
                  <c:pt idx="13">
                    <c:v>[주이용 건물 시설] 
건물 내부 청결</c:v>
                  </c:pt>
                  <c:pt idx="14">
                    <c:v>[강의실] 
학습 공간 시설</c:v>
                  </c:pt>
                  <c:pt idx="15">
                    <c:v>[강의실] 
강의실 내 조명 유지</c:v>
                  </c:pt>
                  <c:pt idx="16">
                    <c:v>[강의실] 강의실 청결</c:v>
                  </c:pt>
                  <c:pt idx="17">
                    <c:v>[강의실] 
외부 소음 유입</c:v>
                  </c:pt>
                  <c:pt idx="18">
                    <c:v>[강의실] 필요 물품 구비</c:v>
                  </c:pt>
                </c15:dlblRangeCache>
              </c15:datalabelsRang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9220528"/>
        <c:axId val="969174272"/>
      </c:scatterChart>
      <c:valAx>
        <c:axId val="969220528"/>
        <c:scaling>
          <c:orientation val="minMax"/>
          <c:max val="6.1"/>
          <c:min val="4.4300000000000006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6350">
            <a:solidFill>
              <a:schemeClr val="bg1">
                <a:lumMod val="65000"/>
              </a:schemeClr>
            </a:solidFill>
            <a:prstDash val="dash"/>
          </a:ln>
        </c:spPr>
        <c:crossAx val="969174272"/>
        <c:crossesAt val="66.5"/>
        <c:crossBetween val="midCat"/>
        <c:majorUnit val="4"/>
        <c:minorUnit val="4"/>
      </c:valAx>
      <c:valAx>
        <c:axId val="969174272"/>
        <c:scaling>
          <c:orientation val="minMax"/>
          <c:max val="85.38"/>
          <c:min val="47.61"/>
        </c:scaling>
        <c:delete val="0"/>
        <c:axPos val="l"/>
        <c:numFmt formatCode="###0.0" sourceLinked="1"/>
        <c:majorTickMark val="none"/>
        <c:minorTickMark val="none"/>
        <c:tickLblPos val="none"/>
        <c:spPr>
          <a:ln w="6350">
            <a:solidFill>
              <a:schemeClr val="bg1">
                <a:lumMod val="65000"/>
              </a:schemeClr>
            </a:solidFill>
            <a:prstDash val="dash"/>
          </a:ln>
        </c:spPr>
        <c:crossAx val="969220528"/>
        <c:crossesAt val="5.26"/>
        <c:crossBetween val="midCat"/>
        <c:majorUnit val="5.64"/>
        <c:minorUnit val="5.64"/>
      </c:valAx>
      <c:spPr>
        <a:noFill/>
        <a:ln w="6350">
          <a:solidFill>
            <a:schemeClr val="bg1">
              <a:lumMod val="50000"/>
            </a:schemeClr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Trebuchet MS" pitchFamily="34" charset="0"/>
          <a:ea typeface="맑은 고딕" pitchFamily="50" charset="-127"/>
          <a:cs typeface="조선일보명조"/>
        </a:defRPr>
      </a:pPr>
      <a:endParaRPr lang="ko-KR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388194444444446E-2"/>
          <c:y val="0.10247966057350721"/>
          <c:w val="0.54271194444444448"/>
          <c:h val="0.7257738725479913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Y축</c:v>
                </c:pt>
              </c:strCache>
            </c:strRef>
          </c:tx>
          <c:spPr>
            <a:ln w="28279">
              <a:noFill/>
            </a:ln>
          </c:spPr>
          <c:marker>
            <c:symbol val="circle"/>
            <c:size val="7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</c:spPr>
          </c:marke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DA04-4AE3-949B-2882265509BA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A04-4AE3-949B-2882265509BA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DA04-4AE3-949B-2882265509BA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DA04-4AE3-949B-2882265509BA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DA04-4AE3-949B-2882265509BA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DA04-4AE3-949B-2882265509BA}"/>
              </c:ext>
            </c:extLst>
          </c:dPt>
          <c:dPt>
            <c:idx val="7"/>
            <c:marker>
              <c:spPr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DA04-4AE3-949B-2882265509BA}"/>
              </c:ext>
            </c:extLst>
          </c:dPt>
          <c:dPt>
            <c:idx val="8"/>
            <c:marker>
              <c:spPr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DA04-4AE3-949B-2882265509BA}"/>
              </c:ext>
            </c:extLst>
          </c:dPt>
          <c:dPt>
            <c:idx val="9"/>
            <c:marker>
              <c:spPr>
                <a:solidFill>
                  <a:srgbClr val="6FB9C5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DA04-4AE3-949B-2882265509BA}"/>
              </c:ext>
            </c:extLst>
          </c:dPt>
          <c:dPt>
            <c:idx val="10"/>
            <c:marker>
              <c:spPr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DA04-4AE3-949B-2882265509BA}"/>
              </c:ext>
            </c:extLst>
          </c:dPt>
          <c:dPt>
            <c:idx val="11"/>
            <c:marker>
              <c:spPr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DA04-4AE3-949B-2882265509BA}"/>
              </c:ext>
            </c:extLst>
          </c:dPt>
          <c:dPt>
            <c:idx val="12"/>
            <c:marker>
              <c:spPr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DA04-4AE3-949B-2882265509BA}"/>
              </c:ext>
            </c:extLst>
          </c:dPt>
          <c:dPt>
            <c:idx val="13"/>
            <c:marker>
              <c:spPr>
                <a:solidFill>
                  <a:srgbClr val="6FB9C5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DA04-4AE3-949B-2882265509BA}"/>
              </c:ext>
            </c:extLst>
          </c:dPt>
          <c:dPt>
            <c:idx val="14"/>
            <c:marker>
              <c:spPr>
                <a:solidFill>
                  <a:srgbClr val="6FB9C5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DA04-4AE3-949B-2882265509BA}"/>
              </c:ext>
            </c:extLst>
          </c:dPt>
          <c:dPt>
            <c:idx val="15"/>
            <c:marker>
              <c:spPr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DA04-4AE3-949B-2882265509BA}"/>
              </c:ext>
            </c:extLst>
          </c:dPt>
          <c:dPt>
            <c:idx val="16"/>
            <c:marker>
              <c:spPr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DA04-4AE3-949B-2882265509BA}"/>
              </c:ext>
            </c:extLst>
          </c:dPt>
          <c:dPt>
            <c:idx val="1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DA04-4AE3-949B-2882265509BA}"/>
              </c:ext>
            </c:extLst>
          </c:dPt>
          <c:dPt>
            <c:idx val="1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DA04-4AE3-949B-2882265509BA}"/>
              </c:ext>
            </c:extLst>
          </c:dPt>
          <c:dLbls>
            <c:dLbl>
              <c:idx val="0"/>
              <c:layout>
                <c:manualLayout>
                  <c:x val="3.233758939637078E-17"/>
                  <c:y val="0.21017144694412135"/>
                </c:manualLayout>
              </c:layout>
              <c:tx>
                <c:rich>
                  <a:bodyPr/>
                  <a:lstStyle/>
                  <a:p>
                    <a:fld id="{0D354CAE-DCD8-4B8A-AA96-23FF76120AA8}" type="CELLRANGE">
                      <a:rPr lang="ko-KR" altLang="en-US" dirty="0"/>
                      <a:pPr/>
                      <a:t>[CELLRANGE]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DB482FB3-6117-4971-9D01-EEB898B00F42}" type="CELLRANGE">
                      <a:rPr lang="en-US" altLang="ko-KR"/>
                      <a:pPr/>
                      <a:t>[CELLRANGE]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2"/>
              <c:layout>
                <c:manualLayout>
                  <c:x val="-6.4675178792741559E-17"/>
                  <c:y val="8.6737422548367513E-2"/>
                </c:manualLayout>
              </c:layout>
              <c:tx>
                <c:rich>
                  <a:bodyPr/>
                  <a:lstStyle/>
                  <a:p>
                    <a:fld id="{534CE98D-6382-40B8-92A0-890F15DC2F96}" type="CELLRANGE">
                      <a:rPr lang="en-US" altLang="ko-KR"/>
                      <a:pPr/>
                      <a:t>[CELLRANGE]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075D43F7-F1D9-4223-B25D-DA6C8FE46447}" type="CELLRANGE">
                      <a:rPr lang="ko-KR" altLang="en-US"/>
                      <a:pPr/>
                      <a:t>[CELLRANGE]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D033E564-9ED9-4FF6-B8D4-757BF8826DF8}" type="CELLRANGE">
                      <a:rPr lang="ko-KR" altLang="en-US"/>
                      <a:pPr/>
                      <a:t>[CELLRANGE]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5"/>
              <c:layout>
                <c:manualLayout>
                  <c:x val="5.9972222222222225E-2"/>
                  <c:y val="0.12343402439575381"/>
                </c:manualLayout>
              </c:layout>
              <c:tx>
                <c:rich>
                  <a:bodyPr/>
                  <a:lstStyle/>
                  <a:p>
                    <a:fld id="{827E725D-A22D-4ADF-82CE-D7729BB43736}" type="CELLRANGE">
                      <a:rPr lang="ko-KR" altLang="en-US" dirty="0"/>
                      <a:pPr/>
                      <a:t>[CELLRANGE]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6"/>
              <c:layout>
                <c:manualLayout>
                  <c:x val="3.5277777777777777E-3"/>
                  <c:y val="-7.3393203694772549E-2"/>
                </c:manualLayout>
              </c:layout>
              <c:tx>
                <c:rich>
                  <a:bodyPr/>
                  <a:lstStyle/>
                  <a:p>
                    <a:fld id="{7F1EB52D-1C86-4551-B7FB-367C757E701E}" type="CELLRANGE">
                      <a:rPr lang="en-US" altLang="ko-KR"/>
                      <a:pPr/>
                      <a:t>[CELLRANGE]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7"/>
              <c:layout>
                <c:manualLayout>
                  <c:x val="1.2347222222222157E-2"/>
                  <c:y val="-3.3360547133987457E-2"/>
                </c:manualLayout>
              </c:layout>
              <c:tx>
                <c:rich>
                  <a:bodyPr/>
                  <a:lstStyle/>
                  <a:p>
                    <a:fld id="{5E44FCD2-7A08-4854-97FD-3039B4B5CC9A}" type="CELLRANGE">
                      <a:rPr lang="en-US" altLang="ko-KR"/>
                      <a:pPr/>
                      <a:t>[CELLRANGE]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8"/>
              <c:layout>
                <c:manualLayout>
                  <c:x val="-5.4680555555555621E-2"/>
                  <c:y val="6.1717012197876904E-2"/>
                </c:manualLayout>
              </c:layout>
              <c:tx>
                <c:rich>
                  <a:bodyPr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lnSpc>
                        <a:spcPts val="900"/>
                      </a:lnSpc>
                      <a:defRPr sz="800" spc="-100" baseline="0"/>
                    </a:pPr>
                    <a:fld id="{C642951E-BD2E-4F90-BAA1-98D0A3551C82}" type="CELLRANGE">
                      <a:rPr lang="en-US" altLang="ko-KR"/>
                      <a:pPr algn="ctr">
                        <a:lnSpc>
                          <a:spcPts val="900"/>
                        </a:lnSpc>
                        <a:defRPr sz="800" spc="-100" baseline="0"/>
                      </a:pPr>
                      <a:t>[CELLRANGE]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630708333333334E-2"/>
                      <c:h val="0.1100898055421588"/>
                    </c:manualLayout>
                  </c15:layout>
                  <c15:dlblFieldTable/>
                  <c15:showDataLabelsRange val="1"/>
                </c:ext>
              </c:extLst>
            </c:dLbl>
            <c:dLbl>
              <c:idx val="9"/>
              <c:layout>
                <c:manualLayout>
                  <c:x val="0"/>
                  <c:y val="-9.0073477261766288E-2"/>
                </c:manualLayout>
              </c:layout>
              <c:tx>
                <c:rich>
                  <a:bodyPr/>
                  <a:lstStyle/>
                  <a:p>
                    <a:fld id="{C3FB0A3F-B776-4FBF-92A3-C66210DDAF19}" type="CELLRANGE">
                      <a:rPr lang="en-US" altLang="ko-KR"/>
                      <a:pPr/>
                      <a:t>[CELLRANGE]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0"/>
              <c:layout>
                <c:manualLayout>
                  <c:x val="-0.17109722222222223"/>
                  <c:y val="2.0016328280392508E-2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r">
                      <a:lnSpc>
                        <a:spcPts val="900"/>
                      </a:lnSpc>
                      <a:defRPr sz="800" spc="-100" baseline="0"/>
                    </a:pPr>
                    <a:fld id="{71215242-F18A-4DDD-A905-8E09672EA9A2}" type="CELLRANGE">
                      <a:rPr lang="en-US" altLang="ko-KR"/>
                      <a:pPr algn="r">
                        <a:lnSpc>
                          <a:spcPts val="900"/>
                        </a:lnSpc>
                        <a:defRPr sz="800" spc="-100" baseline="0"/>
                      </a:pPr>
                      <a:t>[CELLRANGE]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1"/>
              <c:layout>
                <c:manualLayout>
                  <c:x val="-0.15169444444444444"/>
                  <c:y val="5.671293012777865E-2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r">
                      <a:lnSpc>
                        <a:spcPts val="900"/>
                      </a:lnSpc>
                      <a:defRPr sz="800" spc="-100" baseline="0"/>
                    </a:pPr>
                    <a:fld id="{FB1F0A01-E5C8-42D4-B0DD-37174374E563}" type="CELLRANGE">
                      <a:rPr lang="en-US" altLang="ko-KR"/>
                      <a:pPr algn="r">
                        <a:lnSpc>
                          <a:spcPts val="900"/>
                        </a:lnSpc>
                        <a:defRPr sz="800" spc="-100" baseline="0"/>
                      </a:pPr>
                      <a:t>[CELLRANGE]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2"/>
              <c:layout>
                <c:manualLayout>
                  <c:x val="-0.206375"/>
                  <c:y val="3.3360547133987517E-3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r">
                      <a:lnSpc>
                        <a:spcPts val="900"/>
                      </a:lnSpc>
                      <a:defRPr sz="800" spc="-100" baseline="0"/>
                    </a:pPr>
                    <a:fld id="{98EAC2C6-58D2-4B68-ABD6-6D0148680961}" type="CELLRANGE">
                      <a:rPr lang="en-US" altLang="ko-KR"/>
                      <a:pPr algn="r">
                        <a:lnSpc>
                          <a:spcPts val="900"/>
                        </a:lnSpc>
                        <a:defRPr sz="800" spc="-100" baseline="0"/>
                      </a:pPr>
                      <a:t>[CELLRANGE]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3"/>
              <c:layout>
                <c:manualLayout>
                  <c:x val="3.3513888888888892E-2"/>
                  <c:y val="-5.0040820700981273E-2"/>
                </c:manualLayout>
              </c:layout>
              <c:tx>
                <c:rich>
                  <a:bodyPr/>
                  <a:lstStyle/>
                  <a:p>
                    <a:fld id="{CBBA04B0-090B-47A9-A544-15D86195B330}" type="CELLRANGE">
                      <a:rPr lang="en-US" altLang="ko-KR"/>
                      <a:pPr/>
                      <a:t>[CELLRANGE]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4"/>
              <c:layout>
                <c:manualLayout>
                  <c:x val="-5.2916666666667309E-3"/>
                  <c:y val="3.3360547133986294E-3"/>
                </c:manualLayout>
              </c:layout>
              <c:tx>
                <c:rich>
                  <a:bodyPr/>
                  <a:lstStyle/>
                  <a:p>
                    <a:fld id="{8404D9E3-A8BB-4026-992A-65F15184EC29}" type="CELLRANGE">
                      <a:rPr lang="en-US" altLang="ko-KR"/>
                      <a:pPr/>
                      <a:t>[CELLRANGE]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5"/>
              <c:layout>
                <c:manualLayout>
                  <c:x val="-8.8194444444445099E-3"/>
                  <c:y val="0"/>
                </c:manualLayout>
              </c:layout>
              <c:tx>
                <c:rich>
                  <a:bodyPr/>
                  <a:lstStyle/>
                  <a:p>
                    <a:fld id="{55CBFE8F-FACD-469F-B771-54B5C96CA146}" type="CELLRANGE">
                      <a:rPr lang="ko-KR" altLang="en-US" dirty="0"/>
                      <a:pPr/>
                      <a:t>[CELLRANGE]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6"/>
              <c:layout>
                <c:manualLayout>
                  <c:x val="-0.13052777777777777"/>
                  <c:y val="-1.3344218853595007E-2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r">
                      <a:lnSpc>
                        <a:spcPts val="900"/>
                      </a:lnSpc>
                      <a:defRPr sz="800" spc="-100" baseline="0"/>
                    </a:pPr>
                    <a:fld id="{F5768BF8-56AB-44F7-93B5-BC8351C2E98D}" type="CELLRANGE">
                      <a:rPr lang="ko-KR" altLang="en-US" dirty="0"/>
                      <a:pPr algn="r">
                        <a:lnSpc>
                          <a:spcPts val="900"/>
                        </a:lnSpc>
                        <a:defRPr sz="800" spc="-100" baseline="0"/>
                      </a:pPr>
                      <a:t>[CELLRANGE]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l">
                  <a:lnSpc>
                    <a:spcPts val="900"/>
                  </a:lnSpc>
                  <a:defRPr sz="800" spc="-100" baseline="0"/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0"/>
              </c:ext>
            </c:extLst>
          </c:dLbls>
          <c:xVal>
            <c:numRef>
              <c:f>Sheet1!$B$1:$R$1</c:f>
              <c:numCache>
                <c:formatCode>General</c:formatCode>
                <c:ptCount val="17"/>
                <c:pt idx="0">
                  <c:v>5.5788602005919685</c:v>
                </c:pt>
                <c:pt idx="1">
                  <c:v>5.9577896227591989</c:v>
                </c:pt>
                <c:pt idx="2">
                  <c:v>5.6226508945176414</c:v>
                </c:pt>
                <c:pt idx="3">
                  <c:v>5.1754837044737583</c:v>
                </c:pt>
                <c:pt idx="4">
                  <c:v>6.218942745882666</c:v>
                </c:pt>
                <c:pt idx="5">
                  <c:v>5.7864177674729644</c:v>
                </c:pt>
                <c:pt idx="6">
                  <c:v>5.9075054979072572</c:v>
                </c:pt>
                <c:pt idx="7">
                  <c:v>6.0336165978870842</c:v>
                </c:pt>
                <c:pt idx="8">
                  <c:v>5.9823515198767154</c:v>
                </c:pt>
                <c:pt idx="9">
                  <c:v>5.9374665499686277</c:v>
                </c:pt>
                <c:pt idx="10">
                  <c:v>6.0411994640131201</c:v>
                </c:pt>
                <c:pt idx="11">
                  <c:v>5.7119588513903592</c:v>
                </c:pt>
                <c:pt idx="12">
                  <c:v>5.7463625350303396</c:v>
                </c:pt>
                <c:pt idx="13">
                  <c:v>6.1131057362463448</c:v>
                </c:pt>
                <c:pt idx="14">
                  <c:v>6.2081980122737743</c:v>
                </c:pt>
                <c:pt idx="15">
                  <c:v>6.2048279334238199</c:v>
                </c:pt>
                <c:pt idx="16">
                  <c:v>5.7732623662843601</c:v>
                </c:pt>
              </c:numCache>
            </c:numRef>
          </c:xVal>
          <c:yVal>
            <c:numRef>
              <c:f>Sheet1!$B$2:$R$2</c:f>
              <c:numCache>
                <c:formatCode>###0.0</c:formatCode>
                <c:ptCount val="17"/>
                <c:pt idx="0">
                  <c:v>70.467836257017566</c:v>
                </c:pt>
                <c:pt idx="1">
                  <c:v>67.251461988421056</c:v>
                </c:pt>
                <c:pt idx="2">
                  <c:v>72.514619883157906</c:v>
                </c:pt>
                <c:pt idx="3">
                  <c:v>66.66666666684209</c:v>
                </c:pt>
                <c:pt idx="4">
                  <c:v>62.280701754385959</c:v>
                </c:pt>
                <c:pt idx="5">
                  <c:v>64.912280701578936</c:v>
                </c:pt>
                <c:pt idx="6">
                  <c:v>67.251461988245609</c:v>
                </c:pt>
                <c:pt idx="7">
                  <c:v>48.245614035438592</c:v>
                </c:pt>
                <c:pt idx="8">
                  <c:v>47.660818713859634</c:v>
                </c:pt>
                <c:pt idx="9">
                  <c:v>48.245614035263159</c:v>
                </c:pt>
                <c:pt idx="10">
                  <c:v>40.058479532280693</c:v>
                </c:pt>
                <c:pt idx="11">
                  <c:v>45.614035088245615</c:v>
                </c:pt>
                <c:pt idx="12">
                  <c:v>53.216374268947355</c:v>
                </c:pt>
                <c:pt idx="13">
                  <c:v>41.228070175614036</c:v>
                </c:pt>
                <c:pt idx="14">
                  <c:v>40.350877192982459</c:v>
                </c:pt>
                <c:pt idx="15">
                  <c:v>47.368421052982441</c:v>
                </c:pt>
                <c:pt idx="16">
                  <c:v>47.660818713859634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3-DA04-4AE3-949B-2882265509BA}"/>
            </c:ext>
            <c:ext xmlns:c15="http://schemas.microsoft.com/office/drawing/2012/chart" uri="{02D57815-91ED-43cb-92C2-25804820EDAC}">
              <c15:datalabelsRange>
                <c15:f>Sheet1!$B$7:$R$7</c15:f>
                <c15:dlblRangeCache>
                  <c:ptCount val="17"/>
                  <c:pt idx="0">
                    <c:v>[정보이용] 
공지/안내 확인 
채널 다양</c:v>
                  </c:pt>
                  <c:pt idx="1">
                    <c:v>[정보이용] 
공지/안내 시기 적절</c:v>
                  </c:pt>
                  <c:pt idx="2">
                    <c:v>[정보이용] 
공지/안내 
이해 용이</c:v>
                  </c:pt>
                  <c:pt idx="3">
                    <c:v>[학사 행정부서] 
직원의 책임감있는 
업무처리</c:v>
                  </c:pt>
                  <c:pt idx="4">
                    <c:v>[학사 행정부서] 
학사행정업무 처리 신속</c:v>
                  </c:pt>
                  <c:pt idx="5">
                    <c:v>[학사 행정부서] 
학사행정업무 처리 정확</c:v>
                  </c:pt>
                  <c:pt idx="6">
                    <c:v>[학사 행정부서] 
학사행정부서 방문 목적 충족</c:v>
                  </c:pt>
                  <c:pt idx="7">
                    <c:v>[인사 제도] 능력 위주 투명한 채용</c:v>
                  </c:pt>
                  <c:pt idx="8">
                    <c:v>[인사 제도] 
적정한 수 
교원 채용</c:v>
                  </c:pt>
                  <c:pt idx="9">
                    <c:v>[인사 제도] 
주기적/체계적 평가</c:v>
                  </c:pt>
                  <c:pt idx="10">
                    <c:v>[인사 제도] 
업적과 실적에 따른 보상</c:v>
                  </c:pt>
                  <c:pt idx="11">
                    <c:v>[인사 제도] 
개인 능력/
성과에 따른 승진기회</c:v>
                  </c:pt>
                  <c:pt idx="12">
                    <c:v>[인사 제도] 
자기계발, 재교육, 학습 기회 제공</c:v>
                  </c:pt>
                  <c:pt idx="13">
                    <c:v>[인사 제도] 
적정 수준의 급여</c:v>
                  </c:pt>
                  <c:pt idx="14">
                    <c:v>[인사 제도] 
적정 수준의 복리후생</c:v>
                  </c:pt>
                  <c:pt idx="15">
                    <c:v>[연구활동 지원] 
예산신청 절차 간편</c:v>
                  </c:pt>
                  <c:pt idx="16">
                    <c:v>[연구활동 지원] 
필요사항 지원 원활</c:v>
                  </c:pt>
                </c15:dlblRangeCache>
              </c15:datalabelsRang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9145264"/>
        <c:axId val="969249928"/>
      </c:scatterChart>
      <c:valAx>
        <c:axId val="969145264"/>
        <c:scaling>
          <c:orientation val="minMax"/>
          <c:max val="6.64"/>
          <c:min val="5.13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6350">
            <a:solidFill>
              <a:schemeClr val="bg1">
                <a:lumMod val="65000"/>
              </a:schemeClr>
            </a:solidFill>
            <a:prstDash val="dash"/>
          </a:ln>
        </c:spPr>
        <c:crossAx val="969249928"/>
        <c:crossesAt val="54.760000000000005"/>
        <c:crossBetween val="midCat"/>
        <c:majorUnit val="4"/>
        <c:minorUnit val="4"/>
      </c:valAx>
      <c:valAx>
        <c:axId val="969249928"/>
        <c:scaling>
          <c:orientation val="minMax"/>
          <c:max val="72.56"/>
          <c:min val="36.94"/>
        </c:scaling>
        <c:delete val="0"/>
        <c:axPos val="l"/>
        <c:numFmt formatCode="###0.0" sourceLinked="1"/>
        <c:majorTickMark val="none"/>
        <c:minorTickMark val="none"/>
        <c:tickLblPos val="none"/>
        <c:spPr>
          <a:ln w="6350">
            <a:solidFill>
              <a:schemeClr val="bg1">
                <a:lumMod val="65000"/>
              </a:schemeClr>
            </a:solidFill>
            <a:prstDash val="dash"/>
          </a:ln>
        </c:spPr>
        <c:crossAx val="969145264"/>
        <c:crossesAt val="5.88"/>
        <c:crossBetween val="midCat"/>
        <c:majorUnit val="5.64"/>
        <c:minorUnit val="5.64"/>
      </c:valAx>
      <c:spPr>
        <a:noFill/>
        <a:ln w="6350">
          <a:solidFill>
            <a:schemeClr val="bg1">
              <a:lumMod val="50000"/>
            </a:schemeClr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Trebuchet MS" pitchFamily="34" charset="0"/>
          <a:ea typeface="맑은 고딕" pitchFamily="50" charset="-127"/>
          <a:cs typeface="조선일보명조"/>
        </a:defRPr>
      </a:pPr>
      <a:endParaRPr lang="ko-K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275390390785637"/>
          <c:y val="3.8008157597847793E-2"/>
          <c:w val="0.39492316489276807"/>
          <c:h val="0.9438694784344556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rgbClr val="DBE0F0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D1D-44CB-AC8C-35632FCE016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rgbClr val="E8F0E9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Sheet1!$B$3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D1D-44CB-AC8C-35632FCE016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rgbClr val="D6ECEE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Sheet1!$B$4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D1D-44CB-AC8C-35632FCE0163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rgbClr val="C5D4F3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Sheet1!$B$5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D1D-44CB-AC8C-35632FCE0163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AAC2E0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Sheet1!$B$6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D1D-44CB-AC8C-35632FCE0163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</c:strCache>
            </c:strRef>
          </c:tx>
          <c:spPr>
            <a:solidFill>
              <a:srgbClr val="9ED6DF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Sheet1!$B$7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D1D-44CB-AC8C-35632FCE0163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</c:strCache>
            </c:strRef>
          </c:tx>
          <c:spPr>
            <a:solidFill>
              <a:srgbClr val="A6CAF0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Sheet1!$B$8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D1D-44CB-AC8C-35632FCE0163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</c:strCache>
            </c:strRef>
          </c:tx>
          <c:spPr>
            <a:solidFill>
              <a:srgbClr val="8AAAC6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Sheet1!$B$9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D1D-44CB-AC8C-35632FCE0163}"/>
            </c:ext>
          </c:extLst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여성</c:v>
                </c:pt>
              </c:strCache>
            </c:strRef>
          </c:tx>
          <c:spPr>
            <a:solidFill>
              <a:srgbClr val="6FB9C5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Sheet1!$B$10</c:f>
              <c:numCache>
                <c:formatCode>###0.0</c:formatCode>
                <c:ptCount val="1"/>
                <c:pt idx="0">
                  <c:v>35.087719298245609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D1D-44CB-AC8C-35632FCE0163}"/>
            </c:ext>
          </c:extLst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남성</c:v>
                </c:pt>
              </c:strCache>
            </c:strRef>
          </c:tx>
          <c:spPr>
            <a:solidFill>
              <a:srgbClr val="557FA1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Sheet1!$B$11</c:f>
              <c:numCache>
                <c:formatCode>###0.0</c:formatCode>
                <c:ptCount val="1"/>
                <c:pt idx="0">
                  <c:v>64.912280701754383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BD1D-44CB-AC8C-35632FCE016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969155456"/>
        <c:axId val="969169568"/>
      </c:barChart>
      <c:catAx>
        <c:axId val="969155456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one"/>
        <c:spPr>
          <a:ln w="6350">
            <a:solidFill>
              <a:schemeClr val="bg1">
                <a:lumMod val="50000"/>
              </a:schemeClr>
            </a:solidFill>
          </a:ln>
        </c:spPr>
        <c:crossAx val="969169568"/>
        <c:crosses val="autoZero"/>
        <c:auto val="1"/>
        <c:lblAlgn val="ctr"/>
        <c:lblOffset val="100"/>
        <c:noMultiLvlLbl val="0"/>
      </c:catAx>
      <c:valAx>
        <c:axId val="969169568"/>
        <c:scaling>
          <c:orientation val="minMax"/>
          <c:max val="1"/>
          <c:min val="0"/>
        </c:scaling>
        <c:delete val="0"/>
        <c:axPos val="l"/>
        <c:numFmt formatCode="0%" sourceLinked="1"/>
        <c:majorTickMark val="none"/>
        <c:minorTickMark val="none"/>
        <c:tickLblPos val="none"/>
        <c:spPr>
          <a:ln>
            <a:noFill/>
          </a:ln>
        </c:spPr>
        <c:crossAx val="969155456"/>
        <c:crosses val="autoZero"/>
        <c:crossBetween val="between"/>
      </c:valAx>
      <c:spPr>
        <a:noFill/>
        <a:ln w="25400">
          <a:noFill/>
        </a:ln>
      </c:spPr>
    </c:plotArea>
    <c:legend>
      <c:legendPos val="l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ayout>
        <c:manualLayout>
          <c:xMode val="edge"/>
          <c:yMode val="edge"/>
          <c:x val="0.1267563563721662"/>
          <c:y val="3.9431745205241689E-2"/>
          <c:w val="0.20472921986188986"/>
          <c:h val="0.93781688796320406"/>
        </c:manualLayout>
      </c:layout>
      <c:overlay val="0"/>
      <c:txPr>
        <a:bodyPr/>
        <a:lstStyle/>
        <a:p>
          <a:pPr>
            <a:lnSpc>
              <a:spcPct val="90000"/>
            </a:lnSpc>
            <a:defRPr sz="1000">
              <a:latin typeface="Trebuchet MS" panose="020B0603020202020204" pitchFamily="34" charset="0"/>
            </a:defRPr>
          </a:pPr>
          <a:endParaRPr lang="ko-KR"/>
        </a:p>
      </c:txPr>
    </c:legend>
    <c:plotVisOnly val="1"/>
    <c:dispBlanksAs val="gap"/>
    <c:showDLblsOverMax val="0"/>
  </c:chart>
  <c:txPr>
    <a:bodyPr/>
    <a:lstStyle/>
    <a:p>
      <a:pPr>
        <a:defRPr sz="1100" b="0">
          <a:latin typeface="Trebuchet MS" pitchFamily="34" charset="0"/>
          <a:ea typeface="맑은 고딕" pitchFamily="50" charset="-127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388194444444446E-2"/>
          <c:y val="0.10247966057350721"/>
          <c:w val="0.54271194444444448"/>
          <c:h val="0.7257738725479913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Y축</c:v>
                </c:pt>
              </c:strCache>
            </c:strRef>
          </c:tx>
          <c:spPr>
            <a:ln w="28279">
              <a:noFill/>
            </a:ln>
          </c:spPr>
          <c:marker>
            <c:symbol val="circle"/>
            <c:size val="7"/>
            <c:spPr>
              <a:solidFill>
                <a:srgbClr val="6FB9C5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</c:spPr>
          </c:marke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DA04-4AE3-949B-2882265509BA}"/>
              </c:ext>
            </c:extLst>
          </c:dPt>
          <c:dPt>
            <c:idx val="1"/>
            <c:marker>
              <c:spPr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A04-4AE3-949B-2882265509BA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DA04-4AE3-949B-2882265509BA}"/>
              </c:ext>
            </c:extLst>
          </c:dPt>
          <c:dPt>
            <c:idx val="3"/>
            <c:marker>
              <c:spPr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DA04-4AE3-949B-2882265509BA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DA04-4AE3-949B-2882265509BA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DA04-4AE3-949B-2882265509BA}"/>
              </c:ext>
            </c:extLst>
          </c:dPt>
          <c:dPt>
            <c:idx val="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DA04-4AE3-949B-2882265509BA}"/>
              </c:ext>
            </c:extLst>
          </c:dPt>
          <c:dPt>
            <c:idx val="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DA04-4AE3-949B-2882265509BA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DA04-4AE3-949B-2882265509BA}"/>
              </c:ext>
            </c:extLst>
          </c:dPt>
          <c:dPt>
            <c:idx val="1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DA04-4AE3-949B-2882265509BA}"/>
              </c:ext>
            </c:extLst>
          </c:dPt>
          <c:dPt>
            <c:idx val="1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DA04-4AE3-949B-2882265509BA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DA04-4AE3-949B-2882265509BA}"/>
              </c:ext>
            </c:extLst>
          </c:dPt>
          <c:dPt>
            <c:idx val="1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DA04-4AE3-949B-2882265509BA}"/>
              </c:ext>
            </c:extLst>
          </c:dPt>
          <c:dPt>
            <c:idx val="1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DA04-4AE3-949B-2882265509BA}"/>
              </c:ext>
            </c:extLst>
          </c:dPt>
          <c:dPt>
            <c:idx val="1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DA04-4AE3-949B-2882265509BA}"/>
              </c:ext>
            </c:extLst>
          </c:dPt>
          <c:dPt>
            <c:idx val="1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DA04-4AE3-949B-2882265509BA}"/>
              </c:ext>
            </c:extLst>
          </c:dPt>
          <c:dPt>
            <c:idx val="1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DA04-4AE3-949B-2882265509BA}"/>
              </c:ext>
            </c:extLst>
          </c:dPt>
          <c:dPt>
            <c:idx val="1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DA04-4AE3-949B-2882265509BA}"/>
              </c:ext>
            </c:extLst>
          </c:dPt>
          <c:dLbls>
            <c:dLbl>
              <c:idx val="0"/>
              <c:layout>
                <c:manualLayout>
                  <c:x val="-8.6430555555555552E-2"/>
                  <c:y val="-4.3368711274183895E-2"/>
                </c:manualLayout>
              </c:layout>
              <c:tx>
                <c:rich>
                  <a:bodyPr/>
                  <a:lstStyle/>
                  <a:p>
                    <a:r>
                      <a:rPr lang="ko-KR" altLang="en-US" dirty="0"/>
                      <a:t>자기계발을 위한 노력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A04-4AE3-949B-2882265509B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6430555555555552E-2"/>
                  <c:y val="4.003265656078496E-2"/>
                </c:manualLayout>
              </c:layout>
              <c:tx>
                <c:rich>
                  <a:bodyPr/>
                  <a:lstStyle/>
                  <a:p>
                    <a:r>
                      <a:rPr lang="ko-KR" altLang="en-US"/>
                      <a:t>학문적 지식 향상 노력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A04-4AE3-949B-2882265509B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6227777777777777"/>
                  <c:y val="-5.6712930127778775E-2"/>
                </c:manualLayout>
              </c:layout>
              <c:tx>
                <c:rich>
                  <a:bodyPr/>
                  <a:lstStyle/>
                  <a:p>
                    <a:r>
                      <a:rPr lang="ko-KR" altLang="en-US"/>
                      <a:t>학습참여 태도 우수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A04-4AE3-949B-2882265509B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2916666666666832E-3"/>
                  <c:y val="-3.3360547133987517E-3"/>
                </c:manualLayout>
              </c:layout>
              <c:tx>
                <c:rich>
                  <a:bodyPr/>
                  <a:lstStyle/>
                  <a:p>
                    <a:r>
                      <a:rPr lang="ko-KR" altLang="en-US"/>
                      <a:t>학교생활 적극성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A04-4AE3-949B-2882265509B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spc="-100" baseline="0"/>
                </a:pPr>
                <a:endParaRPr lang="ko-K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Sheet1!$B$1:$I$1</c:f>
              <c:numCache>
                <c:formatCode>General</c:formatCode>
                <c:ptCount val="8"/>
                <c:pt idx="0">
                  <c:v>25.444405478689351</c:v>
                </c:pt>
                <c:pt idx="1">
                  <c:v>25.514213633166204</c:v>
                </c:pt>
                <c:pt idx="2">
                  <c:v>24.945260708479385</c:v>
                </c:pt>
                <c:pt idx="3">
                  <c:v>24.09612017966505</c:v>
                </c:pt>
              </c:numCache>
            </c:numRef>
          </c:xVal>
          <c:yVal>
            <c:numRef>
              <c:f>Sheet1!$B$2:$I$2</c:f>
              <c:numCache>
                <c:formatCode>###0.0</c:formatCode>
                <c:ptCount val="8"/>
                <c:pt idx="0">
                  <c:v>55.263157894561395</c:v>
                </c:pt>
                <c:pt idx="1">
                  <c:v>59.941520467894748</c:v>
                </c:pt>
                <c:pt idx="2">
                  <c:v>59.941520468245592</c:v>
                </c:pt>
                <c:pt idx="3">
                  <c:v>59.649122807017555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3-DA04-4AE3-949B-2882265509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9153888"/>
        <c:axId val="969185640"/>
      </c:scatterChart>
      <c:valAx>
        <c:axId val="969153888"/>
        <c:scaling>
          <c:orientation val="minMax"/>
          <c:max val="25.95"/>
          <c:min val="24.05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6350">
            <a:solidFill>
              <a:schemeClr val="bg1">
                <a:lumMod val="65000"/>
              </a:schemeClr>
            </a:solidFill>
            <a:prstDash val="dash"/>
          </a:ln>
        </c:spPr>
        <c:crossAx val="969185640"/>
        <c:crossesAt val="58.7"/>
        <c:crossBetween val="midCat"/>
        <c:majorUnit val="4"/>
        <c:minorUnit val="4"/>
      </c:valAx>
      <c:valAx>
        <c:axId val="969185640"/>
        <c:scaling>
          <c:orientation val="minMax"/>
          <c:max val="62.190000000000005"/>
          <c:min val="55.21"/>
        </c:scaling>
        <c:delete val="0"/>
        <c:axPos val="l"/>
        <c:numFmt formatCode="###0.0" sourceLinked="1"/>
        <c:majorTickMark val="none"/>
        <c:minorTickMark val="none"/>
        <c:tickLblPos val="none"/>
        <c:spPr>
          <a:ln w="6350">
            <a:solidFill>
              <a:schemeClr val="bg1">
                <a:lumMod val="65000"/>
              </a:schemeClr>
            </a:solidFill>
            <a:prstDash val="dash"/>
          </a:ln>
        </c:spPr>
        <c:crossAx val="969153888"/>
        <c:crossesAt val="25"/>
        <c:crossBetween val="midCat"/>
        <c:majorUnit val="5.64"/>
        <c:minorUnit val="5.64"/>
      </c:valAx>
      <c:spPr>
        <a:noFill/>
        <a:ln w="6350">
          <a:solidFill>
            <a:schemeClr val="bg1">
              <a:lumMod val="50000"/>
            </a:schemeClr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Trebuchet MS" pitchFamily="34" charset="0"/>
          <a:ea typeface="맑은 고딕" pitchFamily="50" charset="-127"/>
          <a:cs typeface="조선일보명조"/>
        </a:defRPr>
      </a:pPr>
      <a:endParaRPr lang="ko-K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388194444444446E-2"/>
          <c:y val="0.10247966057350721"/>
          <c:w val="0.54271194444444448"/>
          <c:h val="0.7257738725479913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Y축</c:v>
                </c:pt>
              </c:strCache>
            </c:strRef>
          </c:tx>
          <c:spPr>
            <a:ln w="28279">
              <a:noFill/>
            </a:ln>
          </c:spPr>
          <c:marker>
            <c:symbol val="circle"/>
            <c:size val="7"/>
            <c:spPr>
              <a:solidFill>
                <a:srgbClr val="6FB9C5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</c:spPr>
          </c:marke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DA04-4AE3-949B-2882265509BA}"/>
              </c:ext>
            </c:extLst>
          </c:dPt>
          <c:dPt>
            <c:idx val="1"/>
            <c:marker>
              <c:spPr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A04-4AE3-949B-2882265509BA}"/>
              </c:ext>
            </c:extLst>
          </c:dPt>
          <c:dPt>
            <c:idx val="2"/>
            <c:marker>
              <c:spPr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DA04-4AE3-949B-2882265509BA}"/>
              </c:ext>
            </c:extLst>
          </c:dPt>
          <c:dPt>
            <c:idx val="3"/>
            <c:marker>
              <c:spPr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DA04-4AE3-949B-2882265509BA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DA04-4AE3-949B-2882265509BA}"/>
              </c:ext>
            </c:extLst>
          </c:dPt>
          <c:dPt>
            <c:idx val="5"/>
            <c:marker>
              <c:spPr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DA04-4AE3-949B-2882265509BA}"/>
              </c:ext>
            </c:extLst>
          </c:dPt>
          <c:dPt>
            <c:idx val="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DA04-4AE3-949B-2882265509BA}"/>
              </c:ext>
            </c:extLst>
          </c:dPt>
          <c:dPt>
            <c:idx val="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DA04-4AE3-949B-2882265509BA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DA04-4AE3-949B-2882265509BA}"/>
              </c:ext>
            </c:extLst>
          </c:dPt>
          <c:dPt>
            <c:idx val="1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DA04-4AE3-949B-2882265509BA}"/>
              </c:ext>
            </c:extLst>
          </c:dPt>
          <c:dPt>
            <c:idx val="1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DA04-4AE3-949B-2882265509BA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DA04-4AE3-949B-2882265509BA}"/>
              </c:ext>
            </c:extLst>
          </c:dPt>
          <c:dPt>
            <c:idx val="1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DA04-4AE3-949B-2882265509BA}"/>
              </c:ext>
            </c:extLst>
          </c:dPt>
          <c:dPt>
            <c:idx val="1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DA04-4AE3-949B-2882265509BA}"/>
              </c:ext>
            </c:extLst>
          </c:dPt>
          <c:dPt>
            <c:idx val="1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DA04-4AE3-949B-2882265509BA}"/>
              </c:ext>
            </c:extLst>
          </c:dPt>
          <c:dPt>
            <c:idx val="1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DA04-4AE3-949B-2882265509BA}"/>
              </c:ext>
            </c:extLst>
          </c:dPt>
          <c:dPt>
            <c:idx val="1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DA04-4AE3-949B-2882265509BA}"/>
              </c:ext>
            </c:extLst>
          </c:dPt>
          <c:dPt>
            <c:idx val="1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DA04-4AE3-949B-2882265509BA}"/>
              </c:ext>
            </c:extLst>
          </c:dPt>
          <c:dLbls>
            <c:dLbl>
              <c:idx val="0"/>
              <c:layout>
                <c:manualLayout>
                  <c:x val="-0.17995638888888896"/>
                  <c:y val="-5.4876786628042596E-3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900" spc="-100" baseline="0"/>
                    </a:pPr>
                    <a:r>
                      <a:rPr lang="ko-KR" altLang="en-US" sz="900" spc="-100" baseline="0"/>
                      <a:t>사회의 요구 적극 수용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A04-4AE3-949B-2882265509B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1722222222222219E-2"/>
                  <c:y val="-0.1167619149689563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900" spc="-100" baseline="0"/>
                    </a:pPr>
                    <a:r>
                      <a:rPr lang="ko-KR" altLang="en-US" sz="900" spc="-100" baseline="0" dirty="0"/>
                      <a:t>발전가능성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A04-4AE3-949B-2882265509B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6051388888888896"/>
                  <c:y val="0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900" spc="-100" baseline="0"/>
                    </a:pPr>
                    <a:r>
                      <a:rPr lang="ko-KR" altLang="en-US" sz="900" spc="-100" baseline="0"/>
                      <a:t>인재양성을 위한 관심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A04-4AE3-949B-2882265509B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0555555555555554E-3"/>
                  <c:y val="6.004898484117753E-2"/>
                </c:manualLayout>
              </c:layout>
              <c:tx>
                <c:rich>
                  <a:bodyPr/>
                  <a:lstStyle/>
                  <a:p>
                    <a:r>
                      <a:rPr lang="ko-KR" altLang="en-US" dirty="0"/>
                      <a:t>자랑스러움</a:t>
                    </a:r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A04-4AE3-949B-2882265509B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164166666666667"/>
                  <c:y val="3.3360547133987517E-3"/>
                </c:manualLayout>
              </c:layout>
              <c:tx>
                <c:rich>
                  <a:bodyPr/>
                  <a:lstStyle/>
                  <a:p>
                    <a:r>
                      <a:rPr lang="ko-KR" altLang="en-US"/>
                      <a:t>주변인의 인식</a:t>
                    </a:r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A04-4AE3-949B-2882265509B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7801388888888885E-3"/>
                  <c:y val="-2.6021226764510264E-3"/>
                </c:manualLayout>
              </c:layout>
              <c:tx>
                <c:rich>
                  <a:bodyPr/>
                  <a:lstStyle/>
                  <a:p>
                    <a:r>
                      <a:rPr lang="ko-KR" altLang="en-US"/>
                      <a:t>대외적 홍보 노력</a:t>
                    </a:r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A04-4AE3-949B-2882265509B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spc="-100" baseline="0"/>
                </a:pPr>
                <a:endParaRPr lang="ko-KR"/>
              </a:p>
            </c:txPr>
            <c:dLblPos val="t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Sheet1!$B$1:$K$1</c:f>
              <c:numCache>
                <c:formatCode>General</c:formatCode>
                <c:ptCount val="10"/>
                <c:pt idx="0">
                  <c:v>17.428993182813556</c:v>
                </c:pt>
                <c:pt idx="1">
                  <c:v>17.356783765114976</c:v>
                </c:pt>
                <c:pt idx="2">
                  <c:v>17.494167970000554</c:v>
                </c:pt>
                <c:pt idx="3">
                  <c:v>15.684966527985972</c:v>
                </c:pt>
                <c:pt idx="4">
                  <c:v>16.30548172198268</c:v>
                </c:pt>
                <c:pt idx="5">
                  <c:v>15.729606832102244</c:v>
                </c:pt>
              </c:numCache>
            </c:numRef>
          </c:xVal>
          <c:yVal>
            <c:numRef>
              <c:f>Sheet1!$B$2:$K$2</c:f>
              <c:numCache>
                <c:formatCode>###0.0</c:formatCode>
                <c:ptCount val="10"/>
                <c:pt idx="0">
                  <c:v>60.526315789649132</c:v>
                </c:pt>
                <c:pt idx="1">
                  <c:v>60.526315789298252</c:v>
                </c:pt>
                <c:pt idx="2">
                  <c:v>59.356725146842088</c:v>
                </c:pt>
                <c:pt idx="3">
                  <c:v>65.78947368421052</c:v>
                </c:pt>
                <c:pt idx="4">
                  <c:v>59.941520468070173</c:v>
                </c:pt>
                <c:pt idx="5">
                  <c:v>58.479532164385951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3-DA04-4AE3-949B-2882265509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9188384"/>
        <c:axId val="969237384"/>
      </c:scatterChart>
      <c:valAx>
        <c:axId val="969188384"/>
        <c:scaling>
          <c:orientation val="minMax"/>
          <c:max val="17.7"/>
          <c:min val="15.629999999999999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6350">
            <a:solidFill>
              <a:schemeClr val="bg1">
                <a:lumMod val="65000"/>
              </a:schemeClr>
            </a:solidFill>
            <a:prstDash val="dash"/>
          </a:ln>
        </c:spPr>
        <c:crossAx val="969237384"/>
        <c:crossesAt val="60.77"/>
        <c:crossBetween val="midCat"/>
        <c:majorUnit val="4"/>
        <c:minorUnit val="4"/>
      </c:valAx>
      <c:valAx>
        <c:axId val="969237384"/>
        <c:scaling>
          <c:orientation val="minMax"/>
          <c:max val="65.84"/>
          <c:min val="55.7"/>
        </c:scaling>
        <c:delete val="0"/>
        <c:axPos val="l"/>
        <c:numFmt formatCode="###0.0" sourceLinked="1"/>
        <c:majorTickMark val="none"/>
        <c:minorTickMark val="none"/>
        <c:tickLblPos val="none"/>
        <c:spPr>
          <a:ln w="6350">
            <a:solidFill>
              <a:schemeClr val="bg1">
                <a:lumMod val="65000"/>
              </a:schemeClr>
            </a:solidFill>
            <a:prstDash val="dash"/>
          </a:ln>
        </c:spPr>
        <c:crossAx val="969188384"/>
        <c:crossesAt val="16.670000000000002"/>
        <c:crossBetween val="midCat"/>
        <c:majorUnit val="5.64"/>
        <c:minorUnit val="5.64"/>
      </c:valAx>
      <c:spPr>
        <a:noFill/>
        <a:ln w="6350">
          <a:solidFill>
            <a:schemeClr val="bg1">
              <a:lumMod val="50000"/>
            </a:schemeClr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Trebuchet MS" pitchFamily="34" charset="0"/>
          <a:ea typeface="맑은 고딕" pitchFamily="50" charset="-127"/>
          <a:cs typeface="조선일보명조"/>
        </a:defRPr>
      </a:pPr>
      <a:endParaRPr lang="ko-K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388194444444446E-2"/>
          <c:y val="0.10247966057350721"/>
          <c:w val="0.54271194444444448"/>
          <c:h val="0.7257738725479913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Y축</c:v>
                </c:pt>
              </c:strCache>
            </c:strRef>
          </c:tx>
          <c:spPr>
            <a:ln w="28279">
              <a:noFill/>
            </a:ln>
          </c:spPr>
          <c:marker>
            <c:symbol val="circle"/>
            <c:size val="7"/>
            <c:spPr>
              <a:solidFill>
                <a:srgbClr val="6FB9C5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</c:spPr>
          </c:marker>
          <c:dPt>
            <c:idx val="0"/>
            <c:marker>
              <c:spPr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DA04-4AE3-949B-2882265509BA}"/>
              </c:ext>
            </c:extLst>
          </c:dPt>
          <c:dPt>
            <c:idx val="1"/>
            <c:marker>
              <c:spPr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A04-4AE3-949B-2882265509BA}"/>
              </c:ext>
            </c:extLst>
          </c:dPt>
          <c:dPt>
            <c:idx val="2"/>
            <c:marker>
              <c:spPr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DA04-4AE3-949B-2882265509BA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DA04-4AE3-949B-2882265509BA}"/>
              </c:ext>
            </c:extLst>
          </c:dPt>
          <c:dPt>
            <c:idx val="4"/>
            <c:marker>
              <c:spPr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DA04-4AE3-949B-2882265509BA}"/>
              </c:ext>
            </c:extLst>
          </c:dPt>
          <c:dPt>
            <c:idx val="5"/>
            <c:marker>
              <c:spPr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DA04-4AE3-949B-2882265509BA}"/>
              </c:ext>
            </c:extLst>
          </c:dPt>
          <c:dPt>
            <c:idx val="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DA04-4AE3-949B-2882265509BA}"/>
              </c:ext>
            </c:extLst>
          </c:dPt>
          <c:dPt>
            <c:idx val="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DA04-4AE3-949B-2882265509BA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DA04-4AE3-949B-2882265509BA}"/>
              </c:ext>
            </c:extLst>
          </c:dPt>
          <c:dPt>
            <c:idx val="1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DA04-4AE3-949B-2882265509BA}"/>
              </c:ext>
            </c:extLst>
          </c:dPt>
          <c:dPt>
            <c:idx val="1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DA04-4AE3-949B-2882265509BA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DA04-4AE3-949B-2882265509BA}"/>
              </c:ext>
            </c:extLst>
          </c:dPt>
          <c:dPt>
            <c:idx val="1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DA04-4AE3-949B-2882265509BA}"/>
              </c:ext>
            </c:extLst>
          </c:dPt>
          <c:dPt>
            <c:idx val="1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DA04-4AE3-949B-2882265509BA}"/>
              </c:ext>
            </c:extLst>
          </c:dPt>
          <c:dPt>
            <c:idx val="1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DA04-4AE3-949B-2882265509BA}"/>
              </c:ext>
            </c:extLst>
          </c:dPt>
          <c:dPt>
            <c:idx val="1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DA04-4AE3-949B-2882265509BA}"/>
              </c:ext>
            </c:extLst>
          </c:dPt>
          <c:dPt>
            <c:idx val="1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DA04-4AE3-949B-2882265509BA}"/>
              </c:ext>
            </c:extLst>
          </c:dPt>
          <c:dPt>
            <c:idx val="1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DA04-4AE3-949B-2882265509BA}"/>
              </c:ext>
            </c:extLst>
          </c:dPt>
          <c:dLbls>
            <c:dLbl>
              <c:idx val="0"/>
              <c:layout>
                <c:manualLayout>
                  <c:x val="1.2347222222222223E-2"/>
                  <c:y val="0.11342586025555755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l">
                      <a:lnSpc>
                        <a:spcPts val="900"/>
                      </a:lnSpc>
                      <a:defRPr sz="800" spc="-100" baseline="0"/>
                    </a:pPr>
                    <a:fld id="{EEDCC210-F2A6-4BC0-9064-BD6C813D9F87}" type="CELLRANGE">
                      <a:rPr lang="ko-KR" altLang="en-US" dirty="0"/>
                      <a:pPr algn="l">
                        <a:lnSpc>
                          <a:spcPts val="900"/>
                        </a:lnSpc>
                        <a:defRPr sz="800" spc="-100" baseline="0"/>
                      </a:pPr>
                      <a:t>[CELLRANGE]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"/>
              <c:layout>
                <c:manualLayout>
                  <c:x val="5.2916666666666667E-2"/>
                  <c:y val="-0.11342586025555756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l">
                      <a:lnSpc>
                        <a:spcPts val="900"/>
                      </a:lnSpc>
                      <a:defRPr sz="800" spc="-100" baseline="0"/>
                    </a:pPr>
                    <a:fld id="{B66FFB57-D454-4422-95E0-7A4C652EE46B}" type="CELLRANGE">
                      <a:rPr lang="ko-KR" altLang="en-US" dirty="0"/>
                      <a:pPr algn="l">
                        <a:lnSpc>
                          <a:spcPts val="900"/>
                        </a:lnSpc>
                        <a:defRPr sz="800" spc="-100" baseline="0"/>
                      </a:pPr>
                      <a:t>[CELLRANGE]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2"/>
              <c:layout>
                <c:manualLayout>
                  <c:x val="3.5277777777777456E-3"/>
                  <c:y val="-0.11008980554215882"/>
                </c:manualLayout>
              </c:layout>
              <c:tx>
                <c:rich>
                  <a:bodyPr/>
                  <a:lstStyle/>
                  <a:p>
                    <a:fld id="{6715DE08-F45C-4269-AF73-83C0095F61C3}" type="CELLRANGE">
                      <a:rPr lang="ko-KR" altLang="en-US" dirty="0"/>
                      <a:pPr/>
                      <a:t>[CELLRANGE]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3"/>
              <c:layout>
                <c:manualLayout>
                  <c:x val="1.7638888888888888E-2"/>
                  <c:y val="0.11676191496895624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l">
                      <a:lnSpc>
                        <a:spcPts val="900"/>
                      </a:lnSpc>
                      <a:defRPr sz="800" spc="-100" baseline="0"/>
                    </a:pPr>
                    <a:fld id="{411BCD2B-8F7B-4E1B-AD73-F3A1AE41126C}" type="CELLRANGE">
                      <a:rPr lang="en-US" altLang="ko-KR"/>
                      <a:pPr algn="l">
                        <a:lnSpc>
                          <a:spcPts val="900"/>
                        </a:lnSpc>
                        <a:defRPr sz="800" spc="-100" baseline="0"/>
                      </a:pPr>
                      <a:t>[CELLRANGE]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4"/>
              <c:layout>
                <c:manualLayout>
                  <c:x val="2.2930555555555555E-2"/>
                  <c:y val="0.22351566579771628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l">
                      <a:lnSpc>
                        <a:spcPts val="900"/>
                      </a:lnSpc>
                      <a:defRPr sz="800" spc="-100" baseline="0"/>
                    </a:pPr>
                    <a:fld id="{AF073394-D21B-447D-BC5D-AE079B2A64DA}" type="CELLRANGE">
                      <a:rPr lang="ko-KR" altLang="en-US" dirty="0"/>
                      <a:pPr algn="l">
                        <a:lnSpc>
                          <a:spcPts val="900"/>
                        </a:lnSpc>
                        <a:defRPr sz="800" spc="-100" baseline="0"/>
                      </a:pPr>
                      <a:t>[CELLRANGE]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5"/>
              <c:layout>
                <c:manualLayout>
                  <c:x val="2.9986111111111047E-2"/>
                  <c:y val="-3.3360547133987209E-3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l">
                      <a:lnSpc>
                        <a:spcPts val="900"/>
                      </a:lnSpc>
                      <a:defRPr sz="800" spc="-100" baseline="0"/>
                    </a:pPr>
                    <a:fld id="{803393C5-CA0D-4F3B-B25C-CFE6277A45B9}" type="CELLRANGE">
                      <a:rPr lang="ko-KR" altLang="en-US" dirty="0"/>
                      <a:pPr algn="l">
                        <a:lnSpc>
                          <a:spcPts val="900"/>
                        </a:lnSpc>
                        <a:defRPr sz="800" spc="-100" baseline="0"/>
                      </a:pPr>
                      <a:t>[CELLRANGE]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6"/>
              <c:layout>
                <c:manualLayout>
                  <c:x val="-0.1411111111111111"/>
                  <c:y val="-0.11676191496895631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r">
                      <a:lnSpc>
                        <a:spcPts val="900"/>
                      </a:lnSpc>
                      <a:defRPr sz="800" spc="-100" baseline="0"/>
                    </a:pPr>
                    <a:fld id="{D35AAE29-DE21-4CC6-B592-5B36CD660854}" type="CELLRANGE">
                      <a:rPr lang="en-US" altLang="ko-KR"/>
                      <a:pPr algn="r">
                        <a:lnSpc>
                          <a:spcPts val="900"/>
                        </a:lnSpc>
                        <a:defRPr sz="800" spc="-100" baseline="0"/>
                      </a:pPr>
                      <a:t>[CELLRANGE]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7"/>
              <c:layout>
                <c:manualLayout>
                  <c:x val="-5.9972222222222288E-2"/>
                  <c:y val="-6.004898484117753E-2"/>
                </c:manualLayout>
              </c:layout>
              <c:tx>
                <c:rich>
                  <a:bodyPr/>
                  <a:lstStyle/>
                  <a:p>
                    <a:fld id="{01D6A2EA-EC2E-441A-9DA1-4E70DB1A1C4F}" type="CELLRANGE">
                      <a:rPr lang="ko-KR" altLang="en-US" dirty="0"/>
                      <a:pPr/>
                      <a:t>[CELLRANGE]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8"/>
              <c:layout>
                <c:manualLayout>
                  <c:x val="-0.16756944444444444"/>
                  <c:y val="-6.004898484117753E-2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r">
                      <a:lnSpc>
                        <a:spcPts val="900"/>
                      </a:lnSpc>
                      <a:defRPr sz="800" spc="-100" baseline="0"/>
                    </a:pPr>
                    <a:fld id="{DBBFC59C-63A5-4D12-AA3E-D6B11D8FEFBC}" type="CELLRANGE">
                      <a:rPr lang="en-US" altLang="ko-KR"/>
                      <a:pPr algn="r">
                        <a:lnSpc>
                          <a:spcPts val="900"/>
                        </a:lnSpc>
                        <a:defRPr sz="800" spc="-100" baseline="0"/>
                      </a:pPr>
                      <a:t>[CELLRANGE]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9"/>
              <c:layout>
                <c:manualLayout>
                  <c:x val="-0.11818055555555562"/>
                  <c:y val="3.3360547133986294E-3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r">
                      <a:lnSpc>
                        <a:spcPts val="900"/>
                      </a:lnSpc>
                      <a:defRPr sz="800" spc="-100" baseline="0"/>
                    </a:pPr>
                    <a:fld id="{4C2D77F0-7450-4DB1-BE13-B25D3F768CCE}" type="CELLRANGE">
                      <a:rPr lang="en-US" altLang="ko-KR"/>
                      <a:pPr algn="r">
                        <a:lnSpc>
                          <a:spcPts val="900"/>
                        </a:lnSpc>
                        <a:defRPr sz="800" spc="-100" baseline="0"/>
                      </a:pPr>
                      <a:t>[CELLRANGE]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0"/>
              <c:layout>
                <c:manualLayout>
                  <c:x val="-6.7027777777777783E-2"/>
                  <c:y val="6.3385039554576278E-2"/>
                </c:manualLayout>
              </c:layout>
              <c:tx>
                <c:rich>
                  <a:bodyPr/>
                  <a:lstStyle/>
                  <a:p>
                    <a:fld id="{1005E381-57AD-4778-9481-10984F1FE948}" type="CELLRANGE">
                      <a:rPr lang="en-US" altLang="ko-KR"/>
                      <a:pPr/>
                      <a:t>[CELLRANGE]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1"/>
              <c:layout>
                <c:manualLayout>
                  <c:x val="-8.4666666666666668E-2"/>
                  <c:y val="-5.0040820700981398E-2"/>
                </c:manualLayout>
              </c:layout>
              <c:tx>
                <c:rich>
                  <a:bodyPr/>
                  <a:lstStyle/>
                  <a:p>
                    <a:fld id="{6B0345CB-E612-4589-A09E-24707CF91F4A}" type="CELLRANGE">
                      <a:rPr lang="en-US" altLang="ko-KR"/>
                      <a:pPr/>
                      <a:t>[CELLRANGE]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2"/>
              <c:layout>
                <c:manualLayout>
                  <c:x val="-2.8222222222222353E-2"/>
                  <c:y val="4.6704765987582518E-2"/>
                </c:manualLayout>
              </c:layout>
              <c:tx>
                <c:rich>
                  <a:bodyPr/>
                  <a:lstStyle/>
                  <a:p>
                    <a:fld id="{AA02D549-6852-44DA-9873-0E32F4EE00C8}" type="CELLRANGE">
                      <a:rPr lang="en-US" altLang="ko-KR"/>
                      <a:pPr/>
                      <a:t>[CELLRANGE]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3"/>
              <c:layout>
                <c:manualLayout>
                  <c:x val="-0.14640277777777777"/>
                  <c:y val="4.6704765987582518E-2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r">
                      <a:lnSpc>
                        <a:spcPts val="900"/>
                      </a:lnSpc>
                      <a:defRPr sz="800" spc="-100" baseline="0"/>
                    </a:pPr>
                    <a:fld id="{0EB2C302-0280-49F7-8DC8-11CEA34B7990}" type="CELLRANGE">
                      <a:rPr lang="en-US" altLang="ko-KR"/>
                      <a:pPr algn="r">
                        <a:lnSpc>
                          <a:spcPts val="900"/>
                        </a:lnSpc>
                        <a:defRPr sz="800" spc="-100" baseline="0"/>
                      </a:pPr>
                      <a:t>[CELLRANGE]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lnSpc>
                    <a:spcPts val="900"/>
                  </a:lnSpc>
                  <a:defRPr sz="800" spc="-100" baseline="0"/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Sheet1!$B$1:$O$1</c:f>
              <c:numCache>
                <c:formatCode>General</c:formatCode>
                <c:ptCount val="14"/>
                <c:pt idx="0">
                  <c:v>6.7517706508711184</c:v>
                </c:pt>
                <c:pt idx="1">
                  <c:v>6.6120996936016736</c:v>
                </c:pt>
                <c:pt idx="2">
                  <c:v>5.5675897045108522</c:v>
                </c:pt>
                <c:pt idx="3">
                  <c:v>5.0621485799964239</c:v>
                </c:pt>
                <c:pt idx="4">
                  <c:v>4.0748347350491683</c:v>
                </c:pt>
                <c:pt idx="5">
                  <c:v>6.9028703965183595</c:v>
                </c:pt>
                <c:pt idx="6">
                  <c:v>5.4707598652327318</c:v>
                </c:pt>
                <c:pt idx="7">
                  <c:v>9.5923661502002879</c:v>
                </c:pt>
                <c:pt idx="8">
                  <c:v>8.899577461875257</c:v>
                </c:pt>
                <c:pt idx="9">
                  <c:v>8.4999957830418413</c:v>
                </c:pt>
                <c:pt idx="10">
                  <c:v>9.083317296091824</c:v>
                </c:pt>
                <c:pt idx="11">
                  <c:v>5.449986024520646</c:v>
                </c:pt>
                <c:pt idx="12">
                  <c:v>9.2389336989927067</c:v>
                </c:pt>
                <c:pt idx="13">
                  <c:v>8.7937499594971165</c:v>
                </c:pt>
              </c:numCache>
            </c:numRef>
          </c:xVal>
          <c:yVal>
            <c:numRef>
              <c:f>Sheet1!$B$2:$O$2</c:f>
              <c:numCache>
                <c:formatCode>###0.0</c:formatCode>
                <c:ptCount val="14"/>
                <c:pt idx="0">
                  <c:v>83.040935671578936</c:v>
                </c:pt>
                <c:pt idx="1">
                  <c:v>84.795321637017565</c:v>
                </c:pt>
                <c:pt idx="2">
                  <c:v>84.21052631578948</c:v>
                </c:pt>
                <c:pt idx="3">
                  <c:v>83.040935672456129</c:v>
                </c:pt>
                <c:pt idx="4">
                  <c:v>82.163742689649141</c:v>
                </c:pt>
                <c:pt idx="5">
                  <c:v>83.918128654736833</c:v>
                </c:pt>
                <c:pt idx="6">
                  <c:v>85.964912280350887</c:v>
                </c:pt>
                <c:pt idx="7">
                  <c:v>61.403508772456121</c:v>
                </c:pt>
                <c:pt idx="8">
                  <c:v>53.801169591403472</c:v>
                </c:pt>
                <c:pt idx="9">
                  <c:v>51.461988304912268</c:v>
                </c:pt>
                <c:pt idx="10">
                  <c:v>50.87719298315789</c:v>
                </c:pt>
                <c:pt idx="11">
                  <c:v>40.935672514561396</c:v>
                </c:pt>
                <c:pt idx="12">
                  <c:v>59.356725146666655</c:v>
                </c:pt>
                <c:pt idx="13">
                  <c:v>69.005847952807031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3-DA04-4AE3-949B-2882265509BA}"/>
            </c:ext>
            <c:ext xmlns:c15="http://schemas.microsoft.com/office/drawing/2012/chart" uri="{02D57815-91ED-43cb-92C2-25804820EDAC}">
              <c15:datalabelsRange>
                <c15:f>Sheet1!$B$6:$O$6</c15:f>
                <c15:dlblRangeCache>
                  <c:ptCount val="14"/>
                  <c:pt idx="0">
                    <c:v>[전공 교육과정] 
대학 교육목표 연계성</c:v>
                  </c:pt>
                  <c:pt idx="1">
                    <c:v>[전공 교육과정] 
학과 교육목표 연계성</c:v>
                  </c:pt>
                  <c:pt idx="2">
                    <c:v>[전공 교육과정] 
전공 교육과정 
현장실무 연관성</c:v>
                  </c:pt>
                  <c:pt idx="3">
                    <c:v>[전공 교육과정] 
교육과정 개발 시 
산업체 요구 반영</c:v>
                  </c:pt>
                  <c:pt idx="4">
                    <c:v>[전공 교육과정] 
수업방식 
지속적 개선</c:v>
                  </c:pt>
                  <c:pt idx="5">
                    <c:v>[전공 교육과정] 
전공 교과목 
전문성 향상 도움</c:v>
                  </c:pt>
                  <c:pt idx="6">
                    <c:v>[전공 교육과정] 
성적 평가의 공정성</c:v>
                  </c:pt>
                  <c:pt idx="7">
                    <c:v>[교양 교육과정] 
대학 교육목표 
연계성</c:v>
                  </c:pt>
                  <c:pt idx="8">
                    <c:v>[교양 교육과정] 
학과 교육목표 연계성</c:v>
                  </c:pt>
                  <c:pt idx="9">
                    <c:v>[교양 교육과정] 
교육과정 개발 시 
학생 요구 반영</c:v>
                  </c:pt>
                  <c:pt idx="10">
                    <c:v>[교양 교육과정] 
교육과정 개발 시 
산업체 요구 반영</c:v>
                  </c:pt>
                  <c:pt idx="11">
                    <c:v>[교양 교육과정] 
교양 교과목 편성시수 확대</c:v>
                  </c:pt>
                  <c:pt idx="12">
                    <c:v>[교양 교육과정] 
인성 함양에 도움</c:v>
                  </c:pt>
                  <c:pt idx="13">
                    <c:v>[교양 교육과정] 
성적 평가의 공정성</c:v>
                  </c:pt>
                </c15:dlblRangeCache>
              </c15:datalabelsRang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9140168"/>
        <c:axId val="969194656"/>
      </c:scatterChart>
      <c:valAx>
        <c:axId val="969140168"/>
        <c:scaling>
          <c:orientation val="minMax"/>
          <c:max val="10.26"/>
          <c:min val="4.03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6350">
            <a:solidFill>
              <a:schemeClr val="bg1">
                <a:lumMod val="65000"/>
              </a:schemeClr>
            </a:solidFill>
            <a:prstDash val="dash"/>
          </a:ln>
        </c:spPr>
        <c:crossAx val="969194656"/>
        <c:crossesAt val="69.569999999999993"/>
        <c:crossBetween val="midCat"/>
        <c:majorUnit val="4"/>
        <c:minorUnit val="4"/>
      </c:valAx>
      <c:valAx>
        <c:axId val="969194656"/>
        <c:scaling>
          <c:orientation val="minMax"/>
          <c:max val="98.25"/>
          <c:min val="40.89"/>
        </c:scaling>
        <c:delete val="0"/>
        <c:axPos val="l"/>
        <c:numFmt formatCode="###0.0" sourceLinked="1"/>
        <c:majorTickMark val="none"/>
        <c:minorTickMark val="none"/>
        <c:tickLblPos val="none"/>
        <c:spPr>
          <a:ln w="6350">
            <a:solidFill>
              <a:schemeClr val="bg1">
                <a:lumMod val="65000"/>
              </a:schemeClr>
            </a:solidFill>
            <a:prstDash val="dash"/>
          </a:ln>
        </c:spPr>
        <c:crossAx val="969140168"/>
        <c:crossesAt val="7.14"/>
        <c:crossBetween val="midCat"/>
        <c:majorUnit val="5.64"/>
        <c:minorUnit val="5.64"/>
      </c:valAx>
      <c:spPr>
        <a:noFill/>
        <a:ln w="6350">
          <a:solidFill>
            <a:schemeClr val="bg1">
              <a:lumMod val="50000"/>
            </a:schemeClr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Trebuchet MS" pitchFamily="34" charset="0"/>
          <a:ea typeface="맑은 고딕" pitchFamily="50" charset="-127"/>
          <a:cs typeface="조선일보명조"/>
        </a:defRPr>
      </a:pPr>
      <a:endParaRPr lang="ko-KR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388194444444446E-2"/>
          <c:y val="0.10247966057350721"/>
          <c:w val="0.54271194444444448"/>
          <c:h val="0.7257738725479913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Y축</c:v>
                </c:pt>
              </c:strCache>
            </c:strRef>
          </c:tx>
          <c:spPr>
            <a:ln w="28279">
              <a:noFill/>
            </a:ln>
          </c:spPr>
          <c:marker>
            <c:symbol val="circle"/>
            <c:size val="7"/>
            <c:spPr>
              <a:solidFill>
                <a:srgbClr val="6FB9C5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</c:spPr>
          </c:marker>
          <c:dPt>
            <c:idx val="0"/>
            <c:marker>
              <c:spPr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DA04-4AE3-949B-2882265509BA}"/>
              </c:ext>
            </c:extLst>
          </c:dPt>
          <c:dPt>
            <c:idx val="1"/>
            <c:marker>
              <c:spPr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A04-4AE3-949B-2882265509BA}"/>
              </c:ext>
            </c:extLst>
          </c:dPt>
          <c:dPt>
            <c:idx val="2"/>
            <c:marker>
              <c:spPr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DA04-4AE3-949B-2882265509BA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DA04-4AE3-949B-2882265509BA}"/>
              </c:ext>
            </c:extLst>
          </c:dPt>
          <c:dPt>
            <c:idx val="4"/>
            <c:marker>
              <c:spPr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DA04-4AE3-949B-2882265509BA}"/>
              </c:ext>
            </c:extLst>
          </c:dPt>
          <c:dPt>
            <c:idx val="5"/>
            <c:marker>
              <c:spPr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DA04-4AE3-949B-2882265509BA}"/>
              </c:ext>
            </c:extLst>
          </c:dPt>
          <c:dPt>
            <c:idx val="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DA04-4AE3-949B-2882265509BA}"/>
              </c:ext>
            </c:extLst>
          </c:dPt>
          <c:dPt>
            <c:idx val="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DA04-4AE3-949B-2882265509BA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DA04-4AE3-949B-2882265509BA}"/>
              </c:ext>
            </c:extLst>
          </c:dPt>
          <c:dPt>
            <c:idx val="1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DA04-4AE3-949B-2882265509BA}"/>
              </c:ext>
            </c:extLst>
          </c:dPt>
          <c:dPt>
            <c:idx val="1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DA04-4AE3-949B-2882265509BA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DA04-4AE3-949B-2882265509BA}"/>
              </c:ext>
            </c:extLst>
          </c:dPt>
          <c:dPt>
            <c:idx val="1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DA04-4AE3-949B-2882265509BA}"/>
              </c:ext>
            </c:extLst>
          </c:dPt>
          <c:dPt>
            <c:idx val="1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DA04-4AE3-949B-2882265509BA}"/>
              </c:ext>
            </c:extLst>
          </c:dPt>
          <c:dPt>
            <c:idx val="1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DA04-4AE3-949B-2882265509BA}"/>
              </c:ext>
            </c:extLst>
          </c:dPt>
          <c:dPt>
            <c:idx val="1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DA04-4AE3-949B-2882265509BA}"/>
              </c:ext>
            </c:extLst>
          </c:dPt>
          <c:dPt>
            <c:idx val="1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DA04-4AE3-949B-2882265509BA}"/>
              </c:ext>
            </c:extLst>
          </c:dPt>
          <c:dPt>
            <c:idx val="1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DA04-4AE3-949B-2882265509BA}"/>
              </c:ext>
            </c:extLst>
          </c:dPt>
          <c:dLbls>
            <c:dLbl>
              <c:idx val="0"/>
              <c:layout>
                <c:manualLayout>
                  <c:x val="1.5875E-2"/>
                  <c:y val="6.0048984841177495E-2"/>
                </c:manualLayout>
              </c:layout>
              <c:tx>
                <c:rich>
                  <a:bodyPr/>
                  <a:lstStyle/>
                  <a:p>
                    <a:fld id="{77885C15-A382-4D00-8C37-EE29F7B46326}" type="CELLRANGE">
                      <a:rPr lang="en-US" altLang="ko-KR"/>
                      <a:pPr/>
                      <a:t>[CELLRANGE]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"/>
              <c:layout>
                <c:manualLayout>
                  <c:x val="-0.13229166666666667"/>
                  <c:y val="0"/>
                </c:manualLayout>
              </c:layout>
              <c:tx>
                <c:rich>
                  <a:bodyPr/>
                  <a:lstStyle/>
                  <a:p>
                    <a:fld id="{53A7CE24-8D05-4A92-BFB7-396B64504B68}" type="CELLRANGE">
                      <a:rPr lang="en-US" altLang="ko-KR"/>
                      <a:pPr/>
                      <a:t>[CELLRANGE]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41EB035E-CC01-42C7-8D21-C2E85471EF38}" type="CELLRANGE">
                      <a:rPr lang="ko-KR" altLang="en-US"/>
                      <a:pPr/>
                      <a:t>[CELLRANGE]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3"/>
              <c:layout>
                <c:manualLayout>
                  <c:x val="3.5277777777777777E-3"/>
                  <c:y val="-0.18014695452353258"/>
                </c:manualLayout>
              </c:layout>
              <c:tx>
                <c:rich>
                  <a:bodyPr/>
                  <a:lstStyle/>
                  <a:p>
                    <a:fld id="{B3ED59C2-BC27-4ECB-973A-D7A9DB798E90}" type="CELLRANGE">
                      <a:rPr lang="en-US" altLang="ko-KR"/>
                      <a:pPr/>
                      <a:t>[CELLRANGE]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4"/>
              <c:layout>
                <c:manualLayout>
                  <c:x val="-0.1922638888888889"/>
                  <c:y val="0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r">
                      <a:lnSpc>
                        <a:spcPts val="850"/>
                      </a:lnSpc>
                      <a:defRPr sz="900" spc="-100" baseline="0"/>
                    </a:pPr>
                    <a:fld id="{BC04499E-57FB-4FF0-99FA-C423FE821764}" type="CELLRANGE">
                      <a:rPr lang="en-US" altLang="ko-KR"/>
                      <a:pPr algn="r">
                        <a:lnSpc>
                          <a:spcPts val="850"/>
                        </a:lnSpc>
                        <a:defRPr sz="900" spc="-100" baseline="0"/>
                      </a:pPr>
                      <a:t>[CELLRANGE]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5"/>
              <c:layout>
                <c:manualLayout>
                  <c:x val="-0.11994444444444448"/>
                  <c:y val="3.3360547133986906E-3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r">
                      <a:lnSpc>
                        <a:spcPts val="850"/>
                      </a:lnSpc>
                      <a:defRPr sz="900" spc="-100" baseline="0"/>
                    </a:pPr>
                    <a:fld id="{F428EA8D-948B-4AF5-8CDF-DC324B60838F}" type="CELLRANGE">
                      <a:rPr lang="ko-KR" altLang="en-US" dirty="0"/>
                      <a:pPr algn="r">
                        <a:lnSpc>
                          <a:spcPts val="850"/>
                        </a:lnSpc>
                        <a:defRPr sz="900" spc="-100" baseline="0"/>
                      </a:pPr>
                      <a:t>[CELLRANGE]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6"/>
              <c:layout>
                <c:manualLayout>
                  <c:x val="-5.2916666666667309E-3"/>
                  <c:y val="-3.3360547133988129E-3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l">
                      <a:lnSpc>
                        <a:spcPts val="850"/>
                      </a:lnSpc>
                      <a:defRPr sz="900" spc="-100" baseline="0"/>
                    </a:pPr>
                    <a:fld id="{CC7673FA-A93F-4448-82E4-BCFDF573C873}" type="CELLRANGE">
                      <a:rPr lang="ko-KR" altLang="en-US" dirty="0"/>
                      <a:pPr algn="l">
                        <a:lnSpc>
                          <a:spcPts val="850"/>
                        </a:lnSpc>
                        <a:defRPr sz="900" spc="-100" baseline="0"/>
                      </a:pPr>
                      <a:t>[CELLRANGE]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7"/>
              <c:layout>
                <c:manualLayout>
                  <c:x val="3.5277777777777131E-3"/>
                  <c:y val="-0.10675375082876006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l">
                      <a:lnSpc>
                        <a:spcPts val="850"/>
                      </a:lnSpc>
                      <a:defRPr sz="900" spc="-100" baseline="0"/>
                    </a:pPr>
                    <a:fld id="{65B02C73-AAE8-47CA-9B9A-DDFB2E0CA509}" type="CELLRANGE">
                      <a:rPr lang="ko-KR" altLang="en-US" dirty="0"/>
                      <a:pPr algn="l">
                        <a:lnSpc>
                          <a:spcPts val="850"/>
                        </a:lnSpc>
                        <a:defRPr sz="900" spc="-100" baseline="0"/>
                      </a:pPr>
                      <a:t>[CELLRANGE]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8"/>
              <c:layout>
                <c:manualLayout>
                  <c:x val="1.0583333333333333E-2"/>
                  <c:y val="0.15012246210294383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l">
                      <a:lnSpc>
                        <a:spcPts val="850"/>
                      </a:lnSpc>
                      <a:defRPr sz="900" spc="-100" baseline="0"/>
                    </a:pPr>
                    <a:fld id="{4B5CE5D3-10AE-4ADE-8FEC-2AE72AE380BA}" type="CELLRANGE">
                      <a:rPr lang="en-US" altLang="ko-KR"/>
                      <a:pPr algn="l">
                        <a:lnSpc>
                          <a:spcPts val="850"/>
                        </a:lnSpc>
                        <a:defRPr sz="900" spc="-100" baseline="0"/>
                      </a:pPr>
                      <a:t>[CELLRANGE]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9"/>
              <c:layout>
                <c:manualLayout>
                  <c:x val="-7.0555555555556204E-3"/>
                  <c:y val="1.6680273566993635E-2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l">
                      <a:lnSpc>
                        <a:spcPts val="850"/>
                      </a:lnSpc>
                      <a:defRPr sz="900" spc="-100" baseline="0"/>
                    </a:pPr>
                    <a:fld id="{0E462952-A6A3-4C69-945F-0FE69BF3FCE4}" type="CELLRANGE">
                      <a:rPr lang="en-US" altLang="ko-KR"/>
                      <a:pPr algn="l">
                        <a:lnSpc>
                          <a:spcPts val="850"/>
                        </a:lnSpc>
                        <a:defRPr sz="900" spc="-100" baseline="0"/>
                      </a:pPr>
                      <a:t>[CELLRANGE]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0"/>
              <c:layout>
                <c:manualLayout>
                  <c:x val="3.5277777777777777E-3"/>
                  <c:y val="0.15345851681634246"/>
                </c:manualLayout>
              </c:layout>
              <c:tx>
                <c:rich>
                  <a:bodyPr/>
                  <a:lstStyle/>
                  <a:p>
                    <a:fld id="{75F1FEAA-6D58-46CE-9EBE-8C2FB542C60C}" type="CELLRANGE">
                      <a:rPr lang="ko-KR" altLang="en-US" dirty="0"/>
                      <a:pPr/>
                      <a:t>[CELLRANGE]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endParaRPr lang="en-US" altLang="ko-K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tx>
                <c:rich>
                  <a:bodyPr/>
                  <a:lstStyle/>
                  <a:p>
                    <a:endParaRPr lang="en-US" altLang="ko-K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tx>
                <c:rich>
                  <a:bodyPr/>
                  <a:lstStyle/>
                  <a:p>
                    <a:endParaRPr lang="en-US" altLang="ko-K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tx>
                <c:rich>
                  <a:bodyPr/>
                  <a:lstStyle/>
                  <a:p>
                    <a:endParaRPr lang="en-US" altLang="ko-K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lnSpc>
                    <a:spcPts val="850"/>
                  </a:lnSpc>
                  <a:defRPr sz="900" spc="-100" baseline="0"/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0"/>
              </c:ext>
            </c:extLst>
          </c:dLbls>
          <c:xVal>
            <c:numRef>
              <c:f>Sheet1!$B$1:$P$1</c:f>
              <c:numCache>
                <c:formatCode>General</c:formatCode>
                <c:ptCount val="15"/>
                <c:pt idx="0">
                  <c:v>3.4745656792900892</c:v>
                </c:pt>
                <c:pt idx="1">
                  <c:v>8.798900137482816</c:v>
                </c:pt>
                <c:pt idx="2">
                  <c:v>9.3113360829896266</c:v>
                </c:pt>
                <c:pt idx="3">
                  <c:v>9.3613298337707782</c:v>
                </c:pt>
                <c:pt idx="4">
                  <c:v>8.2114735658042761</c:v>
                </c:pt>
                <c:pt idx="5">
                  <c:v>7.449068866391702</c:v>
                </c:pt>
                <c:pt idx="6">
                  <c:v>11.52355955505562</c:v>
                </c:pt>
                <c:pt idx="7">
                  <c:v>10.311211098612674</c:v>
                </c:pt>
                <c:pt idx="8">
                  <c:v>10.236220472440944</c:v>
                </c:pt>
                <c:pt idx="9">
                  <c:v>11.223597050368706</c:v>
                </c:pt>
                <c:pt idx="10">
                  <c:v>10.098737657792778</c:v>
                </c:pt>
              </c:numCache>
            </c:numRef>
          </c:xVal>
          <c:yVal>
            <c:numRef>
              <c:f>Sheet1!$B$2:$P$2</c:f>
              <c:numCache>
                <c:formatCode>###0.0</c:formatCode>
                <c:ptCount val="15"/>
                <c:pt idx="0">
                  <c:v>80.994152046842103</c:v>
                </c:pt>
                <c:pt idx="1">
                  <c:v>55.555555555614035</c:v>
                </c:pt>
                <c:pt idx="2">
                  <c:v>61.403508771929822</c:v>
                </c:pt>
                <c:pt idx="3">
                  <c:v>63.450292397719295</c:v>
                </c:pt>
                <c:pt idx="4">
                  <c:v>73.391812865438609</c:v>
                </c:pt>
                <c:pt idx="5">
                  <c:v>66.666666666315791</c:v>
                </c:pt>
                <c:pt idx="6">
                  <c:v>58.479532163684233</c:v>
                </c:pt>
                <c:pt idx="7">
                  <c:v>63.450292397193003</c:v>
                </c:pt>
                <c:pt idx="8">
                  <c:v>57.602339180701762</c:v>
                </c:pt>
                <c:pt idx="9">
                  <c:v>55.847953216315787</c:v>
                </c:pt>
                <c:pt idx="10">
                  <c:v>54.38596491228072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3-DA04-4AE3-949B-2882265509BA}"/>
            </c:ext>
            <c:ext xmlns:c15="http://schemas.microsoft.com/office/drawing/2012/chart" uri="{02D57815-91ED-43cb-92C2-25804820EDAC}">
              <c15:datalabelsRange>
                <c15:f>Sheet1!$B$6:$L$6</c15:f>
                <c15:dlblRangeCache>
                  <c:ptCount val="11"/>
                  <c:pt idx="0">
                    <c:v>NCS 인지</c:v>
                  </c:pt>
                  <c:pt idx="1">
                    <c:v>교육환경 충분성</c:v>
                  </c:pt>
                  <c:pt idx="2">
                    <c:v>교육과정 운영 지원</c:v>
                  </c:pt>
                  <c:pt idx="3">
                    <c:v>학생의 요구 반영</c:v>
                  </c:pt>
                  <c:pt idx="4">
                    <c:v>직무능력 향상을 위한 교육 프로그램 운영</c:v>
                  </c:pt>
                  <c:pt idx="5">
                    <c:v>인성 함양 교육 
프로그램 운영</c:v>
                  </c:pt>
                  <c:pt idx="6">
                    <c:v>교육과정의 
직무역량 강화 기여</c:v>
                  </c:pt>
                  <c:pt idx="7">
                    <c:v>교육과정 개편에 따른 
산업 연계 활성화 도움</c:v>
                  </c:pt>
                  <c:pt idx="8">
                    <c:v>산업체 요구와 
학계의 공급 간 격차 해소</c:v>
                  </c:pt>
                  <c:pt idx="9">
                    <c:v>대학 및 학과의 
경쟁력 강화</c:v>
                  </c:pt>
                  <c:pt idx="10">
                    <c:v>취업률 제고 기여</c:v>
                  </c:pt>
                </c15:dlblRangeCache>
              </c15:datalabelsRang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9229152"/>
        <c:axId val="969237776"/>
      </c:scatterChart>
      <c:valAx>
        <c:axId val="969229152"/>
        <c:scaling>
          <c:orientation val="minMax"/>
          <c:max val="14.76"/>
          <c:min val="3.42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6350">
            <a:solidFill>
              <a:schemeClr val="bg1">
                <a:lumMod val="65000"/>
              </a:schemeClr>
            </a:solidFill>
            <a:prstDash val="dash"/>
          </a:ln>
        </c:spPr>
        <c:crossAx val="969237776"/>
        <c:crossesAt val="62.839999999999996"/>
        <c:crossBetween val="midCat"/>
        <c:majorUnit val="4"/>
        <c:minorUnit val="4"/>
      </c:valAx>
      <c:valAx>
        <c:axId val="969237776"/>
        <c:scaling>
          <c:orientation val="minMax"/>
          <c:max val="81.040000000000006"/>
          <c:min val="44.63"/>
        </c:scaling>
        <c:delete val="0"/>
        <c:axPos val="l"/>
        <c:numFmt formatCode="###0.0" sourceLinked="1"/>
        <c:majorTickMark val="none"/>
        <c:minorTickMark val="none"/>
        <c:tickLblPos val="none"/>
        <c:spPr>
          <a:ln w="6350">
            <a:solidFill>
              <a:schemeClr val="bg1">
                <a:lumMod val="65000"/>
              </a:schemeClr>
            </a:solidFill>
            <a:prstDash val="dash"/>
          </a:ln>
        </c:spPr>
        <c:crossAx val="969229152"/>
        <c:crossesAt val="9.09"/>
        <c:crossBetween val="midCat"/>
        <c:majorUnit val="5.64"/>
        <c:minorUnit val="5.64"/>
      </c:valAx>
      <c:spPr>
        <a:noFill/>
        <a:ln w="6350">
          <a:solidFill>
            <a:schemeClr val="bg1">
              <a:lumMod val="50000"/>
            </a:schemeClr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Trebuchet MS" pitchFamily="34" charset="0"/>
          <a:ea typeface="맑은 고딕" pitchFamily="50" charset="-127"/>
          <a:cs typeface="조선일보명조"/>
        </a:defRPr>
      </a:pPr>
      <a:endParaRPr lang="ko-KR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275390390785637"/>
          <c:y val="3.8008157597847793E-2"/>
          <c:w val="0.39492316489276807"/>
          <c:h val="0.9438694784344556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rgbClr val="DBE0F0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49F-4B11-A514-026529F1072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rgbClr val="E8F0E9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Sheet1!$B$3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49F-4B11-A514-026529F1072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rgbClr val="D6ECEE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Sheet1!$B$4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49F-4B11-A514-026529F1072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rgbClr val="C5D4F3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Sheet1!$B$5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49F-4B11-A514-026529F1072D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AAC2E0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Sheet1!$B$6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49F-4B11-A514-026529F1072D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</c:strCache>
            </c:strRef>
          </c:tx>
          <c:spPr>
            <a:solidFill>
              <a:srgbClr val="9ED6DF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Sheet1!$B$7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49F-4B11-A514-026529F1072D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</c:strCache>
            </c:strRef>
          </c:tx>
          <c:spPr>
            <a:solidFill>
              <a:srgbClr val="A6CAF0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Sheet1!$B$8</c:f>
              <c:numCache>
                <c:formatCode>###0.0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49F-4B11-A514-026529F1072D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조교수</c:v>
                </c:pt>
              </c:strCache>
            </c:strRef>
          </c:tx>
          <c:spPr>
            <a:solidFill>
              <a:srgbClr val="8AAAC6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Sheet1!$B$9</c:f>
              <c:numCache>
                <c:formatCode>###0.0</c:formatCode>
                <c:ptCount val="1"/>
                <c:pt idx="0">
                  <c:v>35.087719298245609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49F-4B11-A514-026529F1072D}"/>
            </c:ext>
          </c:extLst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부교수</c:v>
                </c:pt>
              </c:strCache>
            </c:strRef>
          </c:tx>
          <c:spPr>
            <a:solidFill>
              <a:srgbClr val="6FB9C5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Sheet1!$B$10</c:f>
              <c:numCache>
                <c:formatCode>###0.0</c:formatCode>
                <c:ptCount val="1"/>
                <c:pt idx="0">
                  <c:v>47.368421052631575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49F-4B11-A514-026529F1072D}"/>
            </c:ext>
          </c:extLst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교수</c:v>
                </c:pt>
              </c:strCache>
            </c:strRef>
          </c:tx>
          <c:spPr>
            <a:solidFill>
              <a:srgbClr val="557FA1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Sheet1!$B$11</c:f>
              <c:numCache>
                <c:formatCode>###0.0</c:formatCode>
                <c:ptCount val="1"/>
                <c:pt idx="0">
                  <c:v>17.543859649122805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F49F-4B11-A514-026529F1072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969144480"/>
        <c:axId val="969219352"/>
      </c:barChart>
      <c:catAx>
        <c:axId val="969144480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one"/>
        <c:spPr>
          <a:ln w="6350">
            <a:solidFill>
              <a:schemeClr val="bg1">
                <a:lumMod val="50000"/>
              </a:schemeClr>
            </a:solidFill>
          </a:ln>
        </c:spPr>
        <c:crossAx val="969219352"/>
        <c:crosses val="autoZero"/>
        <c:auto val="1"/>
        <c:lblAlgn val="ctr"/>
        <c:lblOffset val="100"/>
        <c:noMultiLvlLbl val="0"/>
      </c:catAx>
      <c:valAx>
        <c:axId val="969219352"/>
        <c:scaling>
          <c:orientation val="minMax"/>
          <c:max val="1"/>
          <c:min val="0"/>
        </c:scaling>
        <c:delete val="0"/>
        <c:axPos val="l"/>
        <c:numFmt formatCode="0%" sourceLinked="1"/>
        <c:majorTickMark val="none"/>
        <c:minorTickMark val="none"/>
        <c:tickLblPos val="none"/>
        <c:spPr>
          <a:ln>
            <a:noFill/>
          </a:ln>
        </c:spPr>
        <c:crossAx val="969144480"/>
        <c:crosses val="autoZero"/>
        <c:crossBetween val="between"/>
      </c:valAx>
      <c:spPr>
        <a:noFill/>
        <a:ln w="25400">
          <a:noFill/>
        </a:ln>
      </c:spPr>
    </c:plotArea>
    <c:legend>
      <c:legendPos val="l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ayout>
        <c:manualLayout>
          <c:xMode val="edge"/>
          <c:yMode val="edge"/>
          <c:x val="5.7109002313535204E-2"/>
          <c:y val="3.9431941888283133E-2"/>
          <c:w val="0.39974181122605668"/>
          <c:h val="0.93781688796320406"/>
        </c:manualLayout>
      </c:layout>
      <c:overlay val="0"/>
      <c:txPr>
        <a:bodyPr/>
        <a:lstStyle/>
        <a:p>
          <a:pPr>
            <a:lnSpc>
              <a:spcPct val="90000"/>
            </a:lnSpc>
            <a:defRPr sz="1000">
              <a:latin typeface="Trebuchet MS" panose="020B0603020202020204" pitchFamily="34" charset="0"/>
            </a:defRPr>
          </a:pPr>
          <a:endParaRPr lang="ko-KR"/>
        </a:p>
      </c:txPr>
    </c:legend>
    <c:plotVisOnly val="1"/>
    <c:dispBlanksAs val="gap"/>
    <c:showDLblsOverMax val="0"/>
  </c:chart>
  <c:txPr>
    <a:bodyPr/>
    <a:lstStyle/>
    <a:p>
      <a:pPr>
        <a:defRPr sz="1100" b="0">
          <a:latin typeface="Trebuchet MS" pitchFamily="34" charset="0"/>
          <a:ea typeface="맑은 고딕" pitchFamily="50" charset="-127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275390390785637"/>
          <c:y val="3.8008157597847793E-2"/>
          <c:w val="0.39492316489276807"/>
          <c:h val="0.9438694784344556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rgbClr val="DBE0F0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583-4115-992A-91EC632CA75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rgbClr val="E8F0E9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Sheet1!$B$3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583-4115-992A-91EC632CA75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rgbClr val="D6ECEE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Sheet1!$B$4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583-4115-992A-91EC632CA754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rgbClr val="C5D4F3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Sheet1!$B$5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583-4115-992A-91EC632CA754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AAC2E0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Sheet1!$B$6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583-4115-992A-91EC632CA754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</c:strCache>
            </c:strRef>
          </c:tx>
          <c:spPr>
            <a:solidFill>
              <a:srgbClr val="9ED6DF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Sheet1!$B$7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583-4115-992A-91EC632CA754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16년 이상</c:v>
                </c:pt>
              </c:strCache>
            </c:strRef>
          </c:tx>
          <c:spPr>
            <a:solidFill>
              <a:srgbClr val="A6CAF0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Sheet1!$B$8</c:f>
              <c:numCache>
                <c:formatCode>###0.0</c:formatCode>
                <c:ptCount val="1"/>
                <c:pt idx="0">
                  <c:v>38.596491228070171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583-4115-992A-91EC632CA754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11~15년</c:v>
                </c:pt>
              </c:strCache>
            </c:strRef>
          </c:tx>
          <c:spPr>
            <a:solidFill>
              <a:srgbClr val="8AAAC6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Sheet1!$B$9</c:f>
              <c:numCache>
                <c:formatCode>###0.0</c:formatCode>
                <c:ptCount val="1"/>
                <c:pt idx="0">
                  <c:v>8.7719298245614024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583-4115-992A-91EC632CA754}"/>
            </c:ext>
          </c:extLst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6~10년</c:v>
                </c:pt>
              </c:strCache>
            </c:strRef>
          </c:tx>
          <c:spPr>
            <a:solidFill>
              <a:srgbClr val="6FB9C5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Sheet1!$B$10</c:f>
              <c:numCache>
                <c:formatCode>###0.0</c:formatCode>
                <c:ptCount val="1"/>
                <c:pt idx="0">
                  <c:v>26.315789473684209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583-4115-992A-91EC632CA754}"/>
            </c:ext>
          </c:extLst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1~5년</c:v>
                </c:pt>
              </c:strCache>
            </c:strRef>
          </c:tx>
          <c:spPr>
            <a:solidFill>
              <a:srgbClr val="557FA1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Sheet1!$B$11</c:f>
              <c:numCache>
                <c:formatCode>###0.0</c:formatCode>
                <c:ptCount val="1"/>
                <c:pt idx="0">
                  <c:v>22.807017543859647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583-4115-992A-91EC632CA754}"/>
            </c:ext>
          </c:extLst>
        </c:ser>
        <c:ser>
          <c:idx val="10"/>
          <c:order val="10"/>
          <c:tx>
            <c:strRef>
              <c:f>Sheet1!$A$12</c:f>
              <c:strCache>
                <c:ptCount val="1"/>
                <c:pt idx="0">
                  <c:v>1년 미만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Sheet1!$B$12</c:f>
              <c:numCache>
                <c:formatCode>###0.0</c:formatCode>
                <c:ptCount val="1"/>
                <c:pt idx="0">
                  <c:v>3.5087719298245612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969246008"/>
        <c:axId val="969204848"/>
      </c:barChart>
      <c:catAx>
        <c:axId val="969246008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one"/>
        <c:spPr>
          <a:ln w="6350">
            <a:solidFill>
              <a:schemeClr val="bg1">
                <a:lumMod val="50000"/>
              </a:schemeClr>
            </a:solidFill>
          </a:ln>
        </c:spPr>
        <c:crossAx val="969204848"/>
        <c:crosses val="autoZero"/>
        <c:auto val="1"/>
        <c:lblAlgn val="ctr"/>
        <c:lblOffset val="100"/>
        <c:noMultiLvlLbl val="0"/>
      </c:catAx>
      <c:valAx>
        <c:axId val="969204848"/>
        <c:scaling>
          <c:orientation val="minMax"/>
          <c:max val="1"/>
          <c:min val="0"/>
        </c:scaling>
        <c:delete val="0"/>
        <c:axPos val="l"/>
        <c:numFmt formatCode="0%" sourceLinked="1"/>
        <c:majorTickMark val="none"/>
        <c:minorTickMark val="none"/>
        <c:tickLblPos val="none"/>
        <c:spPr>
          <a:ln>
            <a:noFill/>
          </a:ln>
        </c:spPr>
        <c:crossAx val="969246008"/>
        <c:crosses val="autoZero"/>
        <c:crossBetween val="between"/>
      </c:valAx>
      <c:spPr>
        <a:noFill/>
        <a:ln w="25400">
          <a:noFill/>
        </a:ln>
      </c:spPr>
    </c:plotArea>
    <c:legend>
      <c:legendPos val="l"/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ayout>
        <c:manualLayout>
          <c:xMode val="edge"/>
          <c:yMode val="edge"/>
          <c:x val="0.1267563563721662"/>
          <c:y val="8.7724377847841345E-2"/>
          <c:w val="0.27837590413599256"/>
          <c:h val="0.86560253097995077"/>
        </c:manualLayout>
      </c:layout>
      <c:overlay val="0"/>
      <c:txPr>
        <a:bodyPr/>
        <a:lstStyle/>
        <a:p>
          <a:pPr>
            <a:lnSpc>
              <a:spcPct val="90000"/>
            </a:lnSpc>
            <a:defRPr sz="1000">
              <a:latin typeface="Trebuchet MS" panose="020B0603020202020204" pitchFamily="34" charset="0"/>
            </a:defRPr>
          </a:pPr>
          <a:endParaRPr lang="ko-KR"/>
        </a:p>
      </c:txPr>
    </c:legend>
    <c:plotVisOnly val="1"/>
    <c:dispBlanksAs val="gap"/>
    <c:showDLblsOverMax val="0"/>
  </c:chart>
  <c:txPr>
    <a:bodyPr/>
    <a:lstStyle/>
    <a:p>
      <a:pPr>
        <a:defRPr sz="1100" b="0">
          <a:latin typeface="Trebuchet MS" pitchFamily="34" charset="0"/>
          <a:ea typeface="맑은 고딕" pitchFamily="50" charset="-127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275390390785637"/>
          <c:y val="3.8008157597847793E-2"/>
          <c:w val="0.39492316489276807"/>
          <c:h val="0.9438694784344556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rgbClr val="DBE0F0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D6-4DA9-8C0A-D2101D6591E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rgbClr val="E8F0E9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Sheet1!$B$3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ED6-4DA9-8C0A-D2101D6591E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rgbClr val="D6ECEE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Sheet1!$B$4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ED6-4DA9-8C0A-D2101D6591E2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rgbClr val="C5D4F3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Sheet1!$B$5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ED6-4DA9-8C0A-D2101D6591E2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AAC2E0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Sheet1!$B$6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ED6-4DA9-8C0A-D2101D6591E2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</c:strCache>
            </c:strRef>
          </c:tx>
          <c:spPr>
            <a:solidFill>
              <a:srgbClr val="9ED6DF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Sheet1!$B$7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ED6-4DA9-8C0A-D2101D6591E2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공학계열</c:v>
                </c:pt>
              </c:strCache>
            </c:strRef>
          </c:tx>
          <c:spPr>
            <a:solidFill>
              <a:srgbClr val="A6CAF0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Sheet1!$B$8</c:f>
              <c:numCache>
                <c:formatCode>###0.0</c:formatCode>
                <c:ptCount val="1"/>
                <c:pt idx="0">
                  <c:v>14.035087719298245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ED6-4DA9-8C0A-D2101D6591E2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자연계열</c:v>
                </c:pt>
              </c:strCache>
            </c:strRef>
          </c:tx>
          <c:spPr>
            <a:solidFill>
              <a:srgbClr val="8AAAC6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Sheet1!$B$9</c:f>
              <c:numCache>
                <c:formatCode>###0.0</c:formatCode>
                <c:ptCount val="1"/>
                <c:pt idx="0">
                  <c:v>12.280701754385964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ED6-4DA9-8C0A-D2101D6591E2}"/>
            </c:ext>
          </c:extLst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인문사회계열</c:v>
                </c:pt>
              </c:strCache>
            </c:strRef>
          </c:tx>
          <c:spPr>
            <a:solidFill>
              <a:srgbClr val="6FB9C5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Sheet1!$B$10</c:f>
              <c:numCache>
                <c:formatCode>###0.0</c:formatCode>
                <c:ptCount val="1"/>
                <c:pt idx="0">
                  <c:v>49.122807017543856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ED6-4DA9-8C0A-D2101D6591E2}"/>
            </c:ext>
          </c:extLst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예체능계열</c:v>
                </c:pt>
              </c:strCache>
            </c:strRef>
          </c:tx>
          <c:spPr>
            <a:solidFill>
              <a:srgbClr val="557FA1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Sheet1!$B$11</c:f>
              <c:numCache>
                <c:formatCode>###0.0</c:formatCode>
                <c:ptCount val="1"/>
                <c:pt idx="0">
                  <c:v>24.561403508771928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FED6-4DA9-8C0A-D2101D6591E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969215824"/>
        <c:axId val="969220920"/>
      </c:barChart>
      <c:catAx>
        <c:axId val="969215824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one"/>
        <c:spPr>
          <a:ln w="6350">
            <a:solidFill>
              <a:schemeClr val="bg1">
                <a:lumMod val="50000"/>
              </a:schemeClr>
            </a:solidFill>
          </a:ln>
        </c:spPr>
        <c:crossAx val="969220920"/>
        <c:crosses val="autoZero"/>
        <c:auto val="1"/>
        <c:lblAlgn val="ctr"/>
        <c:lblOffset val="100"/>
        <c:noMultiLvlLbl val="0"/>
      </c:catAx>
      <c:valAx>
        <c:axId val="969220920"/>
        <c:scaling>
          <c:orientation val="minMax"/>
          <c:max val="1"/>
          <c:min val="0"/>
        </c:scaling>
        <c:delete val="0"/>
        <c:axPos val="l"/>
        <c:numFmt formatCode="0%" sourceLinked="1"/>
        <c:majorTickMark val="none"/>
        <c:minorTickMark val="none"/>
        <c:tickLblPos val="none"/>
        <c:spPr>
          <a:ln>
            <a:noFill/>
          </a:ln>
        </c:spPr>
        <c:crossAx val="969215824"/>
        <c:crosses val="autoZero"/>
        <c:crossBetween val="between"/>
      </c:valAx>
      <c:spPr>
        <a:noFill/>
        <a:ln w="25400">
          <a:noFill/>
        </a:ln>
      </c:spPr>
    </c:plotArea>
    <c:legend>
      <c:legendPos val="l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ayout>
        <c:manualLayout>
          <c:xMode val="edge"/>
          <c:yMode val="edge"/>
          <c:x val="0.1267563563721662"/>
          <c:y val="3.9431745205241689E-2"/>
          <c:w val="0.39974181122605668"/>
          <c:h val="0.93781688796320406"/>
        </c:manualLayout>
      </c:layout>
      <c:overlay val="0"/>
      <c:txPr>
        <a:bodyPr/>
        <a:lstStyle/>
        <a:p>
          <a:pPr>
            <a:lnSpc>
              <a:spcPct val="90000"/>
            </a:lnSpc>
            <a:defRPr sz="1000">
              <a:latin typeface="Trebuchet MS" panose="020B0603020202020204" pitchFamily="34" charset="0"/>
            </a:defRPr>
          </a:pPr>
          <a:endParaRPr lang="ko-KR"/>
        </a:p>
      </c:txPr>
    </c:legend>
    <c:plotVisOnly val="1"/>
    <c:dispBlanksAs val="gap"/>
    <c:showDLblsOverMax val="0"/>
  </c:chart>
  <c:txPr>
    <a:bodyPr/>
    <a:lstStyle/>
    <a:p>
      <a:pPr>
        <a:defRPr sz="1100" b="0">
          <a:latin typeface="Trebuchet MS" pitchFamily="34" charset="0"/>
          <a:ea typeface="맑은 고딕" pitchFamily="50" charset="-127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640760822790251E-3"/>
          <c:y val="6.0864819836284424E-2"/>
          <c:w val="0.98299068336345641"/>
          <c:h val="0.9210128949448757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557FA1"/>
            </a:solidFill>
            <a:ln w="6350"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8AAAC6"/>
              </a:solidFill>
              <a:ln w="63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626-425B-9ADE-9DF22B8D87A8}"/>
              </c:ext>
            </c:extLst>
          </c:dPt>
          <c:dPt>
            <c:idx val="1"/>
            <c:invertIfNegative val="0"/>
            <c:bubble3D val="0"/>
            <c:spPr>
              <a:solidFill>
                <a:srgbClr val="6FB9C5"/>
              </a:solidFill>
              <a:ln w="63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626-425B-9ADE-9DF22B8D87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Sheet1!$A$1:$B$1</c:f>
              <c:strCache>
                <c:ptCount val="2"/>
                <c:pt idx="0">
                  <c:v>2017</c:v>
                </c:pt>
                <c:pt idx="1">
                  <c:v>2018</c:v>
                </c:pt>
              </c:strCache>
            </c:strRef>
          </c:cat>
          <c:val>
            <c:numRef>
              <c:f>Sheet1!$A$2:$B$2</c:f>
              <c:numCache>
                <c:formatCode>General</c:formatCode>
                <c:ptCount val="2"/>
                <c:pt idx="0">
                  <c:v>56.9</c:v>
                </c:pt>
                <c:pt idx="1">
                  <c:v>62.7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626-425B-9ADE-9DF22B8D87A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0"/>
        <c:axId val="969130760"/>
        <c:axId val="969183680"/>
      </c:barChart>
      <c:catAx>
        <c:axId val="969130760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one"/>
        <c:spPr>
          <a:ln w="6350">
            <a:solidFill>
              <a:schemeClr val="bg1">
                <a:lumMod val="50000"/>
              </a:schemeClr>
            </a:solidFill>
          </a:ln>
        </c:spPr>
        <c:crossAx val="969183680"/>
        <c:crosses val="autoZero"/>
        <c:auto val="1"/>
        <c:lblAlgn val="ctr"/>
        <c:lblOffset val="100"/>
        <c:noMultiLvlLbl val="0"/>
      </c:catAx>
      <c:valAx>
        <c:axId val="969183680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9691307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100" b="0">
          <a:latin typeface="Trebuchet MS" pitchFamily="34" charset="0"/>
          <a:ea typeface="맑은 고딕" pitchFamily="50" charset="-127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370507179358024E-2"/>
          <c:y val="0.21631818297731273"/>
          <c:w val="0.89418425256434075"/>
          <c:h val="0.7655595318038470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2017년</c:v>
                </c:pt>
              </c:strCache>
            </c:strRef>
          </c:tx>
          <c:spPr>
            <a:solidFill>
              <a:srgbClr val="8AAAC6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전체</c:v>
                </c:pt>
                <c:pt idx="1">
                  <c:v>예체능계열</c:v>
                </c:pt>
                <c:pt idx="2">
                  <c:v>인문사회계열</c:v>
                </c:pt>
                <c:pt idx="3">
                  <c:v>자연계열</c:v>
                </c:pt>
                <c:pt idx="4">
                  <c:v>공학계열</c:v>
                </c:pt>
              </c:strCache>
            </c:strRef>
          </c:cat>
          <c:val>
            <c:numRef>
              <c:f>Sheet1!$B$2:$F$2</c:f>
              <c:numCache>
                <c:formatCode>###0.0</c:formatCode>
                <c:ptCount val="5"/>
                <c:pt idx="0">
                  <c:v>56.946827247690102</c:v>
                </c:pt>
                <c:pt idx="1">
                  <c:v>60.149797453703705</c:v>
                </c:pt>
                <c:pt idx="2">
                  <c:v>59.861122081043966</c:v>
                </c:pt>
                <c:pt idx="3">
                  <c:v>44.844026360544213</c:v>
                </c:pt>
                <c:pt idx="4">
                  <c:v>53.902732049851195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F94-48BC-9E06-A3230B9053D0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2018년</c:v>
                </c:pt>
              </c:strCache>
            </c:strRef>
          </c:tx>
          <c:spPr>
            <a:solidFill>
              <a:srgbClr val="6FB9C5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Sheet1!$B$1:$F$1</c:f>
              <c:strCache>
                <c:ptCount val="5"/>
                <c:pt idx="0">
                  <c:v>전체</c:v>
                </c:pt>
                <c:pt idx="1">
                  <c:v>예체능계열</c:v>
                </c:pt>
                <c:pt idx="2">
                  <c:v>인문사회계열</c:v>
                </c:pt>
                <c:pt idx="3">
                  <c:v>자연계열</c:v>
                </c:pt>
                <c:pt idx="4">
                  <c:v>공학계열</c:v>
                </c:pt>
              </c:strCache>
            </c:strRef>
          </c:cat>
          <c:val>
            <c:numRef>
              <c:f>Sheet1!$B$3:$F$3</c:f>
              <c:numCache>
                <c:formatCode>###0.0</c:formatCode>
                <c:ptCount val="5"/>
                <c:pt idx="0">
                  <c:v>62.6534913673189</c:v>
                </c:pt>
                <c:pt idx="1">
                  <c:v>61.034580498688392</c:v>
                </c:pt>
                <c:pt idx="2">
                  <c:v>70.068275226703477</c:v>
                </c:pt>
                <c:pt idx="3">
                  <c:v>52.60331632678632</c:v>
                </c:pt>
                <c:pt idx="4">
                  <c:v>48.328745040042179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F94-48BC-9E06-A3230B9053D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969151928"/>
        <c:axId val="969193872"/>
      </c:barChart>
      <c:catAx>
        <c:axId val="969151928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one"/>
        <c:spPr>
          <a:ln w="6350">
            <a:solidFill>
              <a:schemeClr val="bg1">
                <a:lumMod val="50000"/>
              </a:schemeClr>
            </a:solidFill>
          </a:ln>
        </c:spPr>
        <c:crossAx val="969193872"/>
        <c:crosses val="autoZero"/>
        <c:auto val="1"/>
        <c:lblAlgn val="ctr"/>
        <c:lblOffset val="100"/>
        <c:noMultiLvlLbl val="0"/>
      </c:catAx>
      <c:valAx>
        <c:axId val="969193872"/>
        <c:scaling>
          <c:orientation val="minMax"/>
          <c:max val="120"/>
          <c:min val="0"/>
        </c:scaling>
        <c:delete val="0"/>
        <c:axPos val="l"/>
        <c:numFmt formatCode="###0.0" sourceLinked="1"/>
        <c:majorTickMark val="none"/>
        <c:minorTickMark val="none"/>
        <c:tickLblPos val="none"/>
        <c:spPr>
          <a:ln>
            <a:noFill/>
          </a:ln>
        </c:spPr>
        <c:crossAx val="96915192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72127969013720561"/>
          <c:y val="2.5908893856838061E-2"/>
          <c:w val="0.26789417510832431"/>
          <c:h val="8.052123798271040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0">
          <a:latin typeface="Trebuchet MS" pitchFamily="34" charset="0"/>
          <a:ea typeface="맑은 고딕" pitchFamily="50" charset="-127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370507179358024E-2"/>
          <c:y val="0.27245411966712851"/>
          <c:w val="0.89418425256434075"/>
          <c:h val="0.7094235951140314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2017년</c:v>
                </c:pt>
              </c:strCache>
            </c:strRef>
          </c:tx>
          <c:spPr>
            <a:solidFill>
              <a:srgbClr val="8AAAC6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전체</c:v>
                </c:pt>
                <c:pt idx="1">
                  <c:v>남성</c:v>
                </c:pt>
                <c:pt idx="2">
                  <c:v>여성</c:v>
                </c:pt>
                <c:pt idx="3">
                  <c:v>교수</c:v>
                </c:pt>
                <c:pt idx="4">
                  <c:v>부교수</c:v>
                </c:pt>
                <c:pt idx="5">
                  <c:v>조교수</c:v>
                </c:pt>
                <c:pt idx="6">
                  <c:v>1년 미만</c:v>
                </c:pt>
                <c:pt idx="7">
                  <c:v>1~5년2</c:v>
                </c:pt>
                <c:pt idx="8">
                  <c:v>6~10년</c:v>
                </c:pt>
                <c:pt idx="9">
                  <c:v>11~15년</c:v>
                </c:pt>
                <c:pt idx="10">
                  <c:v>16년 이상</c:v>
                </c:pt>
              </c:strCache>
            </c:strRef>
          </c:cat>
          <c:val>
            <c:numRef>
              <c:f>Sheet1!$B$2:$L$2</c:f>
              <c:numCache>
                <c:formatCode>###0.0</c:formatCode>
                <c:ptCount val="11"/>
                <c:pt idx="0">
                  <c:v>56.946827247690102</c:v>
                </c:pt>
                <c:pt idx="1">
                  <c:v>54.041280894151143</c:v>
                </c:pt>
                <c:pt idx="2">
                  <c:v>63.311357355442183</c:v>
                </c:pt>
                <c:pt idx="3">
                  <c:v>76.802604166666669</c:v>
                </c:pt>
                <c:pt idx="4">
                  <c:v>54.619840494791667</c:v>
                </c:pt>
                <c:pt idx="5">
                  <c:v>57.999918831168834</c:v>
                </c:pt>
                <c:pt idx="7">
                  <c:v>59.825262741815479</c:v>
                </c:pt>
                <c:pt idx="8">
                  <c:v>57.922921043417375</c:v>
                </c:pt>
                <c:pt idx="9">
                  <c:v>50.086848958333334</c:v>
                </c:pt>
                <c:pt idx="10">
                  <c:v>55.417808314732149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D67-4F46-9A58-705D1E8754A4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2018년</c:v>
                </c:pt>
              </c:strCache>
            </c:strRef>
          </c:tx>
          <c:spPr>
            <a:solidFill>
              <a:srgbClr val="6FB9C5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spc="-50" baseline="0"/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전체</c:v>
                </c:pt>
                <c:pt idx="1">
                  <c:v>남성</c:v>
                </c:pt>
                <c:pt idx="2">
                  <c:v>여성</c:v>
                </c:pt>
                <c:pt idx="3">
                  <c:v>교수</c:v>
                </c:pt>
                <c:pt idx="4">
                  <c:v>부교수</c:v>
                </c:pt>
                <c:pt idx="5">
                  <c:v>조교수</c:v>
                </c:pt>
                <c:pt idx="6">
                  <c:v>1년 미만</c:v>
                </c:pt>
                <c:pt idx="7">
                  <c:v>1~5년2</c:v>
                </c:pt>
                <c:pt idx="8">
                  <c:v>6~10년</c:v>
                </c:pt>
                <c:pt idx="9">
                  <c:v>11~15년</c:v>
                </c:pt>
                <c:pt idx="10">
                  <c:v>16년 이상</c:v>
                </c:pt>
              </c:strCache>
            </c:strRef>
          </c:cat>
          <c:val>
            <c:numRef>
              <c:f>Sheet1!$B$3:$L$3</c:f>
              <c:numCache>
                <c:formatCode>###0.0</c:formatCode>
                <c:ptCount val="11"/>
                <c:pt idx="0">
                  <c:v>62.6534913673189</c:v>
                </c:pt>
                <c:pt idx="1">
                  <c:v>57.736808236927729</c:v>
                </c:pt>
                <c:pt idx="2">
                  <c:v>71.749355158542514</c:v>
                </c:pt>
                <c:pt idx="3">
                  <c:v>65.758730158555124</c:v>
                </c:pt>
                <c:pt idx="4">
                  <c:v>59.846965020598326</c:v>
                </c:pt>
                <c:pt idx="5">
                  <c:v>64.889682539773545</c:v>
                </c:pt>
                <c:pt idx="6">
                  <c:v>85.040674603251489</c:v>
                </c:pt>
                <c:pt idx="7">
                  <c:v>68.606990231919625</c:v>
                </c:pt>
                <c:pt idx="8">
                  <c:v>60.774933862423737</c:v>
                </c:pt>
                <c:pt idx="9">
                  <c:v>50.969246032180124</c:v>
                </c:pt>
                <c:pt idx="10">
                  <c:v>61.036661255384637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D67-4F46-9A58-705D1E8754A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969168784"/>
        <c:axId val="969208376"/>
      </c:barChart>
      <c:catAx>
        <c:axId val="969168784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one"/>
        <c:spPr>
          <a:ln w="6350">
            <a:solidFill>
              <a:schemeClr val="bg1">
                <a:lumMod val="50000"/>
              </a:schemeClr>
            </a:solidFill>
          </a:ln>
        </c:spPr>
        <c:crossAx val="969208376"/>
        <c:crosses val="autoZero"/>
        <c:auto val="1"/>
        <c:lblAlgn val="ctr"/>
        <c:lblOffset val="100"/>
        <c:noMultiLvlLbl val="0"/>
      </c:catAx>
      <c:valAx>
        <c:axId val="969208376"/>
        <c:scaling>
          <c:orientation val="minMax"/>
          <c:max val="120"/>
          <c:min val="0"/>
        </c:scaling>
        <c:delete val="0"/>
        <c:axPos val="l"/>
        <c:numFmt formatCode="###0.0" sourceLinked="1"/>
        <c:majorTickMark val="none"/>
        <c:minorTickMark val="none"/>
        <c:tickLblPos val="none"/>
        <c:spPr>
          <a:ln>
            <a:noFill/>
          </a:ln>
        </c:spPr>
        <c:crossAx val="96916878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72127969013720561"/>
          <c:y val="2.5908893856838061E-2"/>
          <c:w val="0.26789417510832431"/>
          <c:h val="8.052123798271040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0">
          <a:latin typeface="Trebuchet MS" pitchFamily="34" charset="0"/>
          <a:ea typeface="맑은 고딕" pitchFamily="50" charset="-127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370507179358024E-2"/>
          <c:y val="0.27677226864326826"/>
          <c:w val="0.89418425256434075"/>
          <c:h val="0.7051054461378917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2017년</c:v>
                </c:pt>
              </c:strCache>
            </c:strRef>
          </c:tx>
          <c:spPr>
            <a:solidFill>
              <a:srgbClr val="6FB9C5"/>
            </a:solidFill>
            <a:ln w="6350">
              <a:solidFill>
                <a:schemeClr val="bg1"/>
              </a:solidFill>
            </a:ln>
          </c:spPr>
          <c:invertIfNegative val="0"/>
          <c:dLbls>
            <c:dLbl>
              <c:idx val="10"/>
              <c:layout>
                <c:manualLayout>
                  <c:x val="0"/>
                  <c:y val="-1.2954446928419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F83-4829-B48E-E8D6ABDA315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종합만족도</c:v>
                </c:pt>
                <c:pt idx="1">
                  <c:v>대학 환경</c:v>
                </c:pt>
                <c:pt idx="2">
                  <c:v>학교 행정</c:v>
                </c:pt>
                <c:pt idx="3">
                  <c:v>학생</c:v>
                </c:pt>
                <c:pt idx="4">
                  <c:v>이미지</c:v>
                </c:pt>
                <c:pt idx="5">
                  <c:v>전공/교양 교육과정</c:v>
                </c:pt>
                <c:pt idx="6">
                  <c:v>NCS 교육 과정</c:v>
                </c:pt>
                <c:pt idx="7">
                  <c:v>전반적 만족도</c:v>
                </c:pt>
              </c:strCache>
            </c:strRef>
          </c:cat>
          <c:val>
            <c:numRef>
              <c:f>Sheet1!$B$2:$I$2</c:f>
              <c:numCache>
                <c:formatCode>###0.0</c:formatCode>
                <c:ptCount val="8"/>
                <c:pt idx="0">
                  <c:v>56.946827247690102</c:v>
                </c:pt>
                <c:pt idx="1">
                  <c:v>65.650959488272917</c:v>
                </c:pt>
                <c:pt idx="2">
                  <c:v>52.414085820895529</c:v>
                </c:pt>
                <c:pt idx="3">
                  <c:v>52.798880597014914</c:v>
                </c:pt>
                <c:pt idx="4">
                  <c:v>56.923383084577139</c:v>
                </c:pt>
                <c:pt idx="6">
                  <c:v>46.15793758480325</c:v>
                </c:pt>
                <c:pt idx="7" formatCode="0.0">
                  <c:v>55.477611940298495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F83-4829-B48E-E8D6ABDA3157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2018년</c:v>
                </c:pt>
              </c:strCache>
            </c:strRef>
          </c:tx>
          <c:spPr>
            <a:solidFill>
              <a:srgbClr val="557FA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Sheet1!$B$1:$I$1</c:f>
              <c:strCache>
                <c:ptCount val="8"/>
                <c:pt idx="0">
                  <c:v>종합만족도</c:v>
                </c:pt>
                <c:pt idx="1">
                  <c:v>대학 환경</c:v>
                </c:pt>
                <c:pt idx="2">
                  <c:v>학교 행정</c:v>
                </c:pt>
                <c:pt idx="3">
                  <c:v>학생</c:v>
                </c:pt>
                <c:pt idx="4">
                  <c:v>이미지</c:v>
                </c:pt>
                <c:pt idx="5">
                  <c:v>전공/교양 교육과정</c:v>
                </c:pt>
                <c:pt idx="6">
                  <c:v>NCS 교육 과정</c:v>
                </c:pt>
                <c:pt idx="7">
                  <c:v>전반적 만족도</c:v>
                </c:pt>
              </c:strCache>
            </c:strRef>
          </c:cat>
          <c:val>
            <c:numRef>
              <c:f>Sheet1!$B$3:$I$3</c:f>
              <c:numCache>
                <c:formatCode>###0.0</c:formatCode>
                <c:ptCount val="8"/>
                <c:pt idx="0">
                  <c:v>62.6534913673189</c:v>
                </c:pt>
                <c:pt idx="1">
                  <c:v>67.116924254645582</c:v>
                </c:pt>
                <c:pt idx="2">
                  <c:v>57.111963937761345</c:v>
                </c:pt>
                <c:pt idx="3">
                  <c:v>58.698830409429846</c:v>
                </c:pt>
                <c:pt idx="4">
                  <c:v>60.769980507076028</c:v>
                </c:pt>
                <c:pt idx="5">
                  <c:v>69.56975772768169</c:v>
                </c:pt>
                <c:pt idx="6">
                  <c:v>62.838915470366821</c:v>
                </c:pt>
                <c:pt idx="7">
                  <c:v>61.988304093859654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41-42AE-9D82-E7BA30FEB0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969258944"/>
        <c:axId val="969155064"/>
      </c:barChart>
      <c:catAx>
        <c:axId val="969258944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one"/>
        <c:spPr>
          <a:ln w="6350">
            <a:solidFill>
              <a:schemeClr val="bg1">
                <a:lumMod val="50000"/>
              </a:schemeClr>
            </a:solidFill>
          </a:ln>
        </c:spPr>
        <c:crossAx val="969155064"/>
        <c:crosses val="autoZero"/>
        <c:auto val="1"/>
        <c:lblAlgn val="ctr"/>
        <c:lblOffset val="100"/>
        <c:noMultiLvlLbl val="0"/>
      </c:catAx>
      <c:valAx>
        <c:axId val="969155064"/>
        <c:scaling>
          <c:orientation val="minMax"/>
          <c:max val="120"/>
          <c:min val="0"/>
        </c:scaling>
        <c:delete val="0"/>
        <c:axPos val="l"/>
        <c:numFmt formatCode="###0.0" sourceLinked="1"/>
        <c:majorTickMark val="none"/>
        <c:minorTickMark val="none"/>
        <c:tickLblPos val="none"/>
        <c:spPr>
          <a:ln>
            <a:noFill/>
          </a:ln>
        </c:spPr>
        <c:crossAx val="96925894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84061750945541314"/>
          <c:y val="3.4545191809117415E-2"/>
          <c:w val="0.14944926393708591"/>
          <c:h val="8.052123798271040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0">
          <a:latin typeface="Trebuchet MS" pitchFamily="34" charset="0"/>
          <a:ea typeface="맑은 고딕" pitchFamily="50" charset="-127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0.12241</cdr:y>
    </cdr:from>
    <cdr:to>
      <cdr:x>0.09131</cdr:x>
      <cdr:y>0.18239</cdr:y>
    </cdr:to>
    <cdr:sp macro="" textlink="">
      <cdr:nvSpPr>
        <cdr:cNvPr id="2" name="직사각형 1"/>
        <cdr:cNvSpPr/>
      </cdr:nvSpPr>
      <cdr:spPr>
        <a:xfrm xmlns:a="http://schemas.openxmlformats.org/drawingml/2006/main">
          <a:off x="-341470" y="360009"/>
          <a:ext cx="848810" cy="1764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 cap="flat" cmpd="sng" algn="ctr">
          <a:noFill/>
          <a:prstDash val="solid"/>
        </a:ln>
        <a:effectLst xmlns:a="http://schemas.openxmlformats.org/drawingml/2006/main"/>
      </cdr:spPr>
      <cdr:txBody>
        <a:bodyPr xmlns:a="http://schemas.openxmlformats.org/drawingml/2006/main" rot="0" spcFirstLastPara="0" vert="horz" wrap="none" lIns="0" tIns="0" rIns="0" bIns="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>
            <a:spcBef>
              <a:spcPct val="0"/>
            </a:spcBef>
          </a:pPr>
          <a:r>
            <a:rPr lang="ko-KR" alt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rPr>
            <a:t>전년 대비 </a:t>
          </a:r>
          <a:r>
            <a:rPr lang="en-US" altLang="ko-KR" sz="8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rPr>
            <a:t>GAP </a:t>
          </a:r>
          <a:r>
            <a:rPr lang="ko-KR" alt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rPr>
            <a:t>▶</a:t>
          </a:r>
          <a:endParaRPr lang="en-US" altLang="ko-KR" sz="800" b="1" dirty="0">
            <a:solidFill>
              <a:schemeClr val="tx1">
                <a:lumMod val="75000"/>
                <a:lumOff val="25000"/>
              </a:schemeClr>
            </a:solidFill>
            <a:latin typeface="Trebuchet MS" panose="020B0603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0.22193</cdr:x>
      <cdr:y>0.54521</cdr:y>
    </cdr:from>
    <cdr:to>
      <cdr:x>0.23639</cdr:x>
      <cdr:y>0.61533</cdr:y>
    </cdr:to>
    <cdr:sp macro="" textlink="">
      <cdr:nvSpPr>
        <cdr:cNvPr id="2" name="자유형 1"/>
        <cdr:cNvSpPr/>
      </cdr:nvSpPr>
      <cdr:spPr>
        <a:xfrm xmlns:a="http://schemas.openxmlformats.org/drawingml/2006/main" flipV="1">
          <a:off x="1597869" y="2075542"/>
          <a:ext cx="104109" cy="266967"/>
        </a:xfrm>
        <a:custGeom xmlns:a="http://schemas.openxmlformats.org/drawingml/2006/main">
          <a:avLst/>
          <a:gdLst>
            <a:gd name="connsiteX0" fmla="*/ 0 w 152400"/>
            <a:gd name="connsiteY0" fmla="*/ 601980 h 601980"/>
            <a:gd name="connsiteX1" fmla="*/ 0 w 152400"/>
            <a:gd name="connsiteY1" fmla="*/ 0 h 601980"/>
            <a:gd name="connsiteX2" fmla="*/ 152400 w 152400"/>
            <a:gd name="connsiteY2" fmla="*/ 0 h 60198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152400" h="601980">
              <a:moveTo>
                <a:pt x="0" y="601980"/>
              </a:moveTo>
              <a:lnTo>
                <a:pt x="0" y="0"/>
              </a:lnTo>
              <a:lnTo>
                <a:pt x="152400" y="0"/>
              </a:lnTo>
            </a:path>
          </a:pathLst>
        </a:custGeom>
        <a:noFill xmlns:a="http://schemas.openxmlformats.org/drawingml/2006/main"/>
        <a:ln xmlns:a="http://schemas.openxmlformats.org/drawingml/2006/main" w="6350">
          <a:solidFill>
            <a:schemeClr val="bg1">
              <a:lumMod val="50000"/>
            </a:schemeClr>
          </a:solidFill>
          <a:tailEnd type="triangle" w="sm" len="sm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ko-KR"/>
        </a:p>
      </cdr:txBody>
    </cdr:sp>
  </cdr:relSizeAnchor>
  <cdr:relSizeAnchor xmlns:cdr="http://schemas.openxmlformats.org/drawingml/2006/chartDrawing">
    <cdr:from>
      <cdr:x>0.25966</cdr:x>
      <cdr:y>0.45822</cdr:y>
    </cdr:from>
    <cdr:to>
      <cdr:x>0.27725</cdr:x>
      <cdr:y>0.51733</cdr:y>
    </cdr:to>
    <cdr:sp macro="" textlink="">
      <cdr:nvSpPr>
        <cdr:cNvPr id="3" name="자유형 2"/>
        <cdr:cNvSpPr/>
      </cdr:nvSpPr>
      <cdr:spPr>
        <a:xfrm xmlns:a="http://schemas.openxmlformats.org/drawingml/2006/main" flipV="1">
          <a:off x="1869561" y="1744395"/>
          <a:ext cx="126641" cy="225008"/>
        </a:xfrm>
        <a:custGeom xmlns:a="http://schemas.openxmlformats.org/drawingml/2006/main">
          <a:avLst/>
          <a:gdLst>
            <a:gd name="connsiteX0" fmla="*/ 0 w 152400"/>
            <a:gd name="connsiteY0" fmla="*/ 601980 h 601980"/>
            <a:gd name="connsiteX1" fmla="*/ 0 w 152400"/>
            <a:gd name="connsiteY1" fmla="*/ 0 h 601980"/>
            <a:gd name="connsiteX2" fmla="*/ 152400 w 152400"/>
            <a:gd name="connsiteY2" fmla="*/ 0 h 60198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152400" h="601980">
              <a:moveTo>
                <a:pt x="0" y="601980"/>
              </a:moveTo>
              <a:lnTo>
                <a:pt x="0" y="0"/>
              </a:lnTo>
              <a:lnTo>
                <a:pt x="152400" y="0"/>
              </a:lnTo>
            </a:path>
          </a:pathLst>
        </a:custGeom>
        <a:noFill xmlns:a="http://schemas.openxmlformats.org/drawingml/2006/main"/>
        <a:ln xmlns:a="http://schemas.openxmlformats.org/drawingml/2006/main" w="6350">
          <a:solidFill>
            <a:schemeClr val="bg1">
              <a:lumMod val="50000"/>
            </a:schemeClr>
          </a:solidFill>
          <a:tailEnd type="triangle" w="sm" len="sm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ko-KR"/>
        </a:p>
      </cdr:txBody>
    </cdr:sp>
  </cdr:relSizeAnchor>
  <cdr:relSizeAnchor xmlns:cdr="http://schemas.openxmlformats.org/drawingml/2006/chartDrawing">
    <cdr:from>
      <cdr:x>0.21638</cdr:x>
      <cdr:y>0.21398</cdr:y>
    </cdr:from>
    <cdr:to>
      <cdr:x>0.24359</cdr:x>
      <cdr:y>0.26364</cdr:y>
    </cdr:to>
    <cdr:sp macro="" textlink="">
      <cdr:nvSpPr>
        <cdr:cNvPr id="4" name="자유형 3"/>
        <cdr:cNvSpPr/>
      </cdr:nvSpPr>
      <cdr:spPr>
        <a:xfrm xmlns:a="http://schemas.openxmlformats.org/drawingml/2006/main" flipH="1">
          <a:off x="1557962" y="814585"/>
          <a:ext cx="195856" cy="189054"/>
        </a:xfrm>
        <a:custGeom xmlns:a="http://schemas.openxmlformats.org/drawingml/2006/main">
          <a:avLst/>
          <a:gdLst>
            <a:gd name="connsiteX0" fmla="*/ 0 w 152400"/>
            <a:gd name="connsiteY0" fmla="*/ 601980 h 601980"/>
            <a:gd name="connsiteX1" fmla="*/ 0 w 152400"/>
            <a:gd name="connsiteY1" fmla="*/ 0 h 601980"/>
            <a:gd name="connsiteX2" fmla="*/ 152400 w 152400"/>
            <a:gd name="connsiteY2" fmla="*/ 0 h 60198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152400" h="601980">
              <a:moveTo>
                <a:pt x="0" y="601980"/>
              </a:moveTo>
              <a:lnTo>
                <a:pt x="0" y="0"/>
              </a:lnTo>
              <a:lnTo>
                <a:pt x="152400" y="0"/>
              </a:lnTo>
            </a:path>
          </a:pathLst>
        </a:custGeom>
        <a:noFill xmlns:a="http://schemas.openxmlformats.org/drawingml/2006/main"/>
        <a:ln xmlns:a="http://schemas.openxmlformats.org/drawingml/2006/main" w="6350">
          <a:solidFill>
            <a:schemeClr val="bg1">
              <a:lumMod val="50000"/>
            </a:schemeClr>
          </a:solidFill>
          <a:tailEnd type="triangle" w="sm" len="sm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ko-KR"/>
        </a:p>
      </cdr:txBody>
    </cdr:sp>
  </cdr:relSizeAnchor>
  <cdr:relSizeAnchor xmlns:cdr="http://schemas.openxmlformats.org/drawingml/2006/chartDrawing">
    <cdr:from>
      <cdr:x>0.21638</cdr:x>
      <cdr:y>0.31089</cdr:y>
    </cdr:from>
    <cdr:to>
      <cdr:x>0.25464</cdr:x>
      <cdr:y>0.40717</cdr:y>
    </cdr:to>
    <cdr:sp macro="" textlink="">
      <cdr:nvSpPr>
        <cdr:cNvPr id="6" name="자유형 5"/>
        <cdr:cNvSpPr/>
      </cdr:nvSpPr>
      <cdr:spPr>
        <a:xfrm xmlns:a="http://schemas.openxmlformats.org/drawingml/2006/main" flipH="1">
          <a:off x="1557962" y="1183506"/>
          <a:ext cx="275415" cy="366528"/>
        </a:xfrm>
        <a:custGeom xmlns:a="http://schemas.openxmlformats.org/drawingml/2006/main">
          <a:avLst/>
          <a:gdLst>
            <a:gd name="connsiteX0" fmla="*/ 0 w 152400"/>
            <a:gd name="connsiteY0" fmla="*/ 601980 h 601980"/>
            <a:gd name="connsiteX1" fmla="*/ 0 w 152400"/>
            <a:gd name="connsiteY1" fmla="*/ 0 h 601980"/>
            <a:gd name="connsiteX2" fmla="*/ 152400 w 152400"/>
            <a:gd name="connsiteY2" fmla="*/ 0 h 60198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152400" h="601980">
              <a:moveTo>
                <a:pt x="0" y="601980"/>
              </a:moveTo>
              <a:lnTo>
                <a:pt x="0" y="0"/>
              </a:lnTo>
              <a:lnTo>
                <a:pt x="152400" y="0"/>
              </a:lnTo>
            </a:path>
          </a:pathLst>
        </a:custGeom>
        <a:noFill xmlns:a="http://schemas.openxmlformats.org/drawingml/2006/main"/>
        <a:ln xmlns:a="http://schemas.openxmlformats.org/drawingml/2006/main" w="6350">
          <a:solidFill>
            <a:schemeClr val="bg1">
              <a:lumMod val="50000"/>
            </a:schemeClr>
          </a:solidFill>
          <a:tailEnd type="triangle" w="sm" len="sm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ko-KR"/>
        </a:p>
      </cdr:txBody>
    </cdr:sp>
  </cdr:relSizeAnchor>
  <cdr:relSizeAnchor xmlns:cdr="http://schemas.openxmlformats.org/drawingml/2006/chartDrawing">
    <cdr:from>
      <cdr:x>0.23639</cdr:x>
      <cdr:y>0.14056</cdr:y>
    </cdr:from>
    <cdr:to>
      <cdr:x>0.27464</cdr:x>
      <cdr:y>0.36802</cdr:y>
    </cdr:to>
    <cdr:sp macro="" textlink="">
      <cdr:nvSpPr>
        <cdr:cNvPr id="8" name="자유형 7"/>
        <cdr:cNvSpPr/>
      </cdr:nvSpPr>
      <cdr:spPr>
        <a:xfrm xmlns:a="http://schemas.openxmlformats.org/drawingml/2006/main" flipH="1">
          <a:off x="1701977" y="535085"/>
          <a:ext cx="275415" cy="865916"/>
        </a:xfrm>
        <a:custGeom xmlns:a="http://schemas.openxmlformats.org/drawingml/2006/main">
          <a:avLst/>
          <a:gdLst>
            <a:gd name="connsiteX0" fmla="*/ 0 w 152400"/>
            <a:gd name="connsiteY0" fmla="*/ 601980 h 601980"/>
            <a:gd name="connsiteX1" fmla="*/ 0 w 152400"/>
            <a:gd name="connsiteY1" fmla="*/ 0 h 601980"/>
            <a:gd name="connsiteX2" fmla="*/ 152400 w 152400"/>
            <a:gd name="connsiteY2" fmla="*/ 0 h 60198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152400" h="601980">
              <a:moveTo>
                <a:pt x="0" y="601980"/>
              </a:moveTo>
              <a:lnTo>
                <a:pt x="0" y="0"/>
              </a:lnTo>
              <a:lnTo>
                <a:pt x="152400" y="0"/>
              </a:lnTo>
            </a:path>
          </a:pathLst>
        </a:custGeom>
        <a:noFill xmlns:a="http://schemas.openxmlformats.org/drawingml/2006/main"/>
        <a:ln xmlns:a="http://schemas.openxmlformats.org/drawingml/2006/main" w="6350">
          <a:solidFill>
            <a:schemeClr val="bg1">
              <a:lumMod val="50000"/>
            </a:schemeClr>
          </a:solidFill>
          <a:tailEnd type="triangle" w="sm" len="sm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ko-KR"/>
        </a:p>
      </cdr:txBody>
    </cdr:sp>
  </cdr:relSizeAnchor>
  <cdr:relSizeAnchor xmlns:cdr="http://schemas.openxmlformats.org/drawingml/2006/chartDrawing">
    <cdr:from>
      <cdr:x>0.57852</cdr:x>
      <cdr:y>0.14056</cdr:y>
    </cdr:from>
    <cdr:to>
      <cdr:x>0.61677</cdr:x>
      <cdr:y>0.34345</cdr:y>
    </cdr:to>
    <cdr:sp macro="" textlink="">
      <cdr:nvSpPr>
        <cdr:cNvPr id="10" name="자유형 9"/>
        <cdr:cNvSpPr/>
      </cdr:nvSpPr>
      <cdr:spPr>
        <a:xfrm xmlns:a="http://schemas.openxmlformats.org/drawingml/2006/main" flipH="1">
          <a:off x="4165341" y="535085"/>
          <a:ext cx="275415" cy="772403"/>
        </a:xfrm>
        <a:custGeom xmlns:a="http://schemas.openxmlformats.org/drawingml/2006/main">
          <a:avLst/>
          <a:gdLst>
            <a:gd name="connsiteX0" fmla="*/ 0 w 152400"/>
            <a:gd name="connsiteY0" fmla="*/ 601980 h 601980"/>
            <a:gd name="connsiteX1" fmla="*/ 0 w 152400"/>
            <a:gd name="connsiteY1" fmla="*/ 0 h 601980"/>
            <a:gd name="connsiteX2" fmla="*/ 152400 w 152400"/>
            <a:gd name="connsiteY2" fmla="*/ 0 h 60198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152400" h="601980">
              <a:moveTo>
                <a:pt x="0" y="601980"/>
              </a:moveTo>
              <a:lnTo>
                <a:pt x="0" y="0"/>
              </a:lnTo>
              <a:lnTo>
                <a:pt x="152400" y="0"/>
              </a:lnTo>
            </a:path>
          </a:pathLst>
        </a:custGeom>
        <a:noFill xmlns:a="http://schemas.openxmlformats.org/drawingml/2006/main"/>
        <a:ln xmlns:a="http://schemas.openxmlformats.org/drawingml/2006/main" w="6350">
          <a:solidFill>
            <a:schemeClr val="bg1">
              <a:lumMod val="50000"/>
            </a:schemeClr>
          </a:solidFill>
          <a:tailEnd type="triangle" w="sm" len="sm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ko-KR"/>
        </a:p>
      </cdr:txBody>
    </cdr:sp>
  </cdr:relSizeAnchor>
  <cdr:relSizeAnchor xmlns:cdr="http://schemas.openxmlformats.org/drawingml/2006/chartDrawing">
    <cdr:from>
      <cdr:x>0.36688</cdr:x>
      <cdr:y>0.49582</cdr:y>
    </cdr:from>
    <cdr:to>
      <cdr:x>0.39158</cdr:x>
      <cdr:y>0.54732</cdr:y>
    </cdr:to>
    <cdr:sp macro="" textlink="">
      <cdr:nvSpPr>
        <cdr:cNvPr id="11" name="자유형 10"/>
        <cdr:cNvSpPr/>
      </cdr:nvSpPr>
      <cdr:spPr>
        <a:xfrm xmlns:a="http://schemas.openxmlformats.org/drawingml/2006/main" flipV="1">
          <a:off x="2641501" y="1887518"/>
          <a:ext cx="177842" cy="196072"/>
        </a:xfrm>
        <a:custGeom xmlns:a="http://schemas.openxmlformats.org/drawingml/2006/main">
          <a:avLst/>
          <a:gdLst>
            <a:gd name="connsiteX0" fmla="*/ 0 w 152400"/>
            <a:gd name="connsiteY0" fmla="*/ 601980 h 601980"/>
            <a:gd name="connsiteX1" fmla="*/ 0 w 152400"/>
            <a:gd name="connsiteY1" fmla="*/ 0 h 601980"/>
            <a:gd name="connsiteX2" fmla="*/ 152400 w 152400"/>
            <a:gd name="connsiteY2" fmla="*/ 0 h 60198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152400" h="601980">
              <a:moveTo>
                <a:pt x="0" y="601980"/>
              </a:moveTo>
              <a:lnTo>
                <a:pt x="0" y="0"/>
              </a:lnTo>
              <a:lnTo>
                <a:pt x="152400" y="0"/>
              </a:lnTo>
            </a:path>
          </a:pathLst>
        </a:custGeom>
        <a:noFill xmlns:a="http://schemas.openxmlformats.org/drawingml/2006/main"/>
        <a:ln xmlns:a="http://schemas.openxmlformats.org/drawingml/2006/main" w="6350">
          <a:solidFill>
            <a:schemeClr val="bg1">
              <a:lumMod val="50000"/>
            </a:schemeClr>
          </a:solidFill>
          <a:tailEnd type="triangle" w="sm" len="sm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ko-KR"/>
        </a:p>
      </cdr:txBody>
    </cdr:sp>
  </cdr:relSizeAnchor>
  <cdr:relSizeAnchor xmlns:cdr="http://schemas.openxmlformats.org/drawingml/2006/chartDrawing">
    <cdr:from>
      <cdr:x>0.3664</cdr:x>
      <cdr:y>0.1363</cdr:y>
    </cdr:from>
    <cdr:to>
      <cdr:x>0.41999</cdr:x>
      <cdr:y>0.32491</cdr:y>
    </cdr:to>
    <cdr:sp macro="" textlink="">
      <cdr:nvSpPr>
        <cdr:cNvPr id="12" name="자유형 11"/>
        <cdr:cNvSpPr/>
      </cdr:nvSpPr>
      <cdr:spPr>
        <a:xfrm xmlns:a="http://schemas.openxmlformats.org/drawingml/2006/main" flipH="1">
          <a:off x="2638081" y="518888"/>
          <a:ext cx="385823" cy="718018"/>
        </a:xfrm>
        <a:custGeom xmlns:a="http://schemas.openxmlformats.org/drawingml/2006/main">
          <a:avLst/>
          <a:gdLst>
            <a:gd name="connsiteX0" fmla="*/ 0 w 152400"/>
            <a:gd name="connsiteY0" fmla="*/ 601980 h 601980"/>
            <a:gd name="connsiteX1" fmla="*/ 0 w 152400"/>
            <a:gd name="connsiteY1" fmla="*/ 0 h 601980"/>
            <a:gd name="connsiteX2" fmla="*/ 152400 w 152400"/>
            <a:gd name="connsiteY2" fmla="*/ 0 h 60198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152400" h="601980">
              <a:moveTo>
                <a:pt x="0" y="601980"/>
              </a:moveTo>
              <a:lnTo>
                <a:pt x="0" y="0"/>
              </a:lnTo>
              <a:lnTo>
                <a:pt x="152400" y="0"/>
              </a:lnTo>
            </a:path>
          </a:pathLst>
        </a:custGeom>
        <a:noFill xmlns:a="http://schemas.openxmlformats.org/drawingml/2006/main"/>
        <a:ln xmlns:a="http://schemas.openxmlformats.org/drawingml/2006/main" w="6350">
          <a:solidFill>
            <a:schemeClr val="bg1">
              <a:lumMod val="50000"/>
            </a:schemeClr>
          </a:solidFill>
          <a:tailEnd type="triangle" w="sm" len="sm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ko-KR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0.26639</cdr:x>
      <cdr:y>0.1148</cdr:y>
    </cdr:from>
    <cdr:to>
      <cdr:x>0.28639</cdr:x>
      <cdr:y>0.19506</cdr:y>
    </cdr:to>
    <cdr:sp macro="" textlink="">
      <cdr:nvSpPr>
        <cdr:cNvPr id="2" name="자유형 1"/>
        <cdr:cNvSpPr/>
      </cdr:nvSpPr>
      <cdr:spPr>
        <a:xfrm xmlns:a="http://schemas.openxmlformats.org/drawingml/2006/main" flipV="1">
          <a:off x="1918002" y="437049"/>
          <a:ext cx="144016" cy="305528"/>
        </a:xfrm>
        <a:custGeom xmlns:a="http://schemas.openxmlformats.org/drawingml/2006/main">
          <a:avLst/>
          <a:gdLst>
            <a:gd name="connsiteX0" fmla="*/ 0 w 152400"/>
            <a:gd name="connsiteY0" fmla="*/ 601980 h 601980"/>
            <a:gd name="connsiteX1" fmla="*/ 0 w 152400"/>
            <a:gd name="connsiteY1" fmla="*/ 0 h 601980"/>
            <a:gd name="connsiteX2" fmla="*/ 152400 w 152400"/>
            <a:gd name="connsiteY2" fmla="*/ 0 h 60198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152400" h="601980">
              <a:moveTo>
                <a:pt x="0" y="601980"/>
              </a:moveTo>
              <a:lnTo>
                <a:pt x="0" y="0"/>
              </a:lnTo>
              <a:lnTo>
                <a:pt x="152400" y="0"/>
              </a:lnTo>
            </a:path>
          </a:pathLst>
        </a:custGeom>
        <a:noFill xmlns:a="http://schemas.openxmlformats.org/drawingml/2006/main"/>
        <a:ln xmlns:a="http://schemas.openxmlformats.org/drawingml/2006/main" w="6350">
          <a:solidFill>
            <a:schemeClr val="bg1">
              <a:lumMod val="50000"/>
            </a:schemeClr>
          </a:solidFill>
          <a:tailEnd type="triangle" w="sm" len="sm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ko-KR"/>
        </a:p>
      </cdr:txBody>
    </cdr:sp>
  </cdr:relSizeAnchor>
  <cdr:relSizeAnchor xmlns:cdr="http://schemas.openxmlformats.org/drawingml/2006/chartDrawing">
    <cdr:from>
      <cdr:x>0.28639</cdr:x>
      <cdr:y>0.65892</cdr:y>
    </cdr:from>
    <cdr:to>
      <cdr:x>0.30123</cdr:x>
      <cdr:y>0.71043</cdr:y>
    </cdr:to>
    <cdr:sp macro="" textlink="">
      <cdr:nvSpPr>
        <cdr:cNvPr id="4" name="자유형 3"/>
        <cdr:cNvSpPr/>
      </cdr:nvSpPr>
      <cdr:spPr>
        <a:xfrm xmlns:a="http://schemas.openxmlformats.org/drawingml/2006/main" flipH="1" flipV="1">
          <a:off x="2062018" y="2508442"/>
          <a:ext cx="106829" cy="196072"/>
        </a:xfrm>
        <a:custGeom xmlns:a="http://schemas.openxmlformats.org/drawingml/2006/main">
          <a:avLst/>
          <a:gdLst>
            <a:gd name="connsiteX0" fmla="*/ 0 w 152400"/>
            <a:gd name="connsiteY0" fmla="*/ 601980 h 601980"/>
            <a:gd name="connsiteX1" fmla="*/ 0 w 152400"/>
            <a:gd name="connsiteY1" fmla="*/ 0 h 601980"/>
            <a:gd name="connsiteX2" fmla="*/ 152400 w 152400"/>
            <a:gd name="connsiteY2" fmla="*/ 0 h 60198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152400" h="601980">
              <a:moveTo>
                <a:pt x="0" y="601980"/>
              </a:moveTo>
              <a:lnTo>
                <a:pt x="0" y="0"/>
              </a:lnTo>
              <a:lnTo>
                <a:pt x="152400" y="0"/>
              </a:lnTo>
            </a:path>
          </a:pathLst>
        </a:custGeom>
        <a:noFill xmlns:a="http://schemas.openxmlformats.org/drawingml/2006/main"/>
        <a:ln xmlns:a="http://schemas.openxmlformats.org/drawingml/2006/main" w="6350">
          <a:solidFill>
            <a:schemeClr val="bg1">
              <a:lumMod val="50000"/>
            </a:schemeClr>
          </a:solidFill>
          <a:tailEnd type="triangle" w="sm" len="sm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ko-KR"/>
        </a:p>
      </cdr:txBody>
    </cdr:sp>
  </cdr:relSizeAnchor>
  <cdr:relSizeAnchor xmlns:cdr="http://schemas.openxmlformats.org/drawingml/2006/chartDrawing">
    <cdr:from>
      <cdr:x>0.39826</cdr:x>
      <cdr:y>0.77344</cdr:y>
    </cdr:from>
    <cdr:to>
      <cdr:x>0.4173</cdr:x>
      <cdr:y>0.79252</cdr:y>
    </cdr:to>
    <cdr:sp macro="" textlink="">
      <cdr:nvSpPr>
        <cdr:cNvPr id="5" name="자유형 4"/>
        <cdr:cNvSpPr/>
      </cdr:nvSpPr>
      <cdr:spPr>
        <a:xfrm xmlns:a="http://schemas.openxmlformats.org/drawingml/2006/main" flipH="1" flipV="1">
          <a:off x="2867438" y="2944410"/>
          <a:ext cx="137146" cy="72636"/>
        </a:xfrm>
        <a:custGeom xmlns:a="http://schemas.openxmlformats.org/drawingml/2006/main">
          <a:avLst/>
          <a:gdLst>
            <a:gd name="connsiteX0" fmla="*/ 0 w 152400"/>
            <a:gd name="connsiteY0" fmla="*/ 601980 h 601980"/>
            <a:gd name="connsiteX1" fmla="*/ 0 w 152400"/>
            <a:gd name="connsiteY1" fmla="*/ 0 h 601980"/>
            <a:gd name="connsiteX2" fmla="*/ 152400 w 152400"/>
            <a:gd name="connsiteY2" fmla="*/ 0 h 60198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152400" h="601980">
              <a:moveTo>
                <a:pt x="0" y="601980"/>
              </a:moveTo>
              <a:lnTo>
                <a:pt x="0" y="0"/>
              </a:lnTo>
              <a:lnTo>
                <a:pt x="152400" y="0"/>
              </a:lnTo>
            </a:path>
          </a:pathLst>
        </a:custGeom>
        <a:noFill xmlns:a="http://schemas.openxmlformats.org/drawingml/2006/main"/>
        <a:ln xmlns:a="http://schemas.openxmlformats.org/drawingml/2006/main" w="6350">
          <a:solidFill>
            <a:schemeClr val="bg1">
              <a:lumMod val="50000"/>
            </a:schemeClr>
          </a:solidFill>
          <a:tailEnd type="triangle" w="sm" len="sm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ko-KR"/>
        </a:p>
      </cdr:txBody>
    </cdr:sp>
  </cdr:relSizeAnchor>
  <cdr:relSizeAnchor xmlns:cdr="http://schemas.openxmlformats.org/drawingml/2006/chartDrawing">
    <cdr:from>
      <cdr:x>0.38173</cdr:x>
      <cdr:y>0.49906</cdr:y>
    </cdr:from>
    <cdr:to>
      <cdr:x>0.3964</cdr:x>
      <cdr:y>0.58758</cdr:y>
    </cdr:to>
    <cdr:sp macro="" textlink="">
      <cdr:nvSpPr>
        <cdr:cNvPr id="6" name="자유형 5"/>
        <cdr:cNvSpPr/>
      </cdr:nvSpPr>
      <cdr:spPr>
        <a:xfrm xmlns:a="http://schemas.openxmlformats.org/drawingml/2006/main">
          <a:off x="2748480" y="1899884"/>
          <a:ext cx="105626" cy="336973"/>
        </a:xfrm>
        <a:custGeom xmlns:a="http://schemas.openxmlformats.org/drawingml/2006/main">
          <a:avLst/>
          <a:gdLst>
            <a:gd name="connsiteX0" fmla="*/ 0 w 152400"/>
            <a:gd name="connsiteY0" fmla="*/ 601980 h 601980"/>
            <a:gd name="connsiteX1" fmla="*/ 0 w 152400"/>
            <a:gd name="connsiteY1" fmla="*/ 0 h 601980"/>
            <a:gd name="connsiteX2" fmla="*/ 152400 w 152400"/>
            <a:gd name="connsiteY2" fmla="*/ 0 h 60198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152400" h="601980">
              <a:moveTo>
                <a:pt x="0" y="601980"/>
              </a:moveTo>
              <a:lnTo>
                <a:pt x="0" y="0"/>
              </a:lnTo>
              <a:lnTo>
                <a:pt x="152400" y="0"/>
              </a:lnTo>
            </a:path>
          </a:pathLst>
        </a:custGeom>
        <a:noFill xmlns:a="http://schemas.openxmlformats.org/drawingml/2006/main"/>
        <a:ln xmlns:a="http://schemas.openxmlformats.org/drawingml/2006/main" w="6350">
          <a:solidFill>
            <a:schemeClr val="bg1">
              <a:lumMod val="50000"/>
            </a:schemeClr>
          </a:solidFill>
          <a:tailEnd type="triangle" w="sm" len="sm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ko-KR"/>
        </a:p>
      </cdr:txBody>
    </cdr:sp>
  </cdr:relSizeAnchor>
  <cdr:relSizeAnchor xmlns:cdr="http://schemas.openxmlformats.org/drawingml/2006/chartDrawing">
    <cdr:from>
      <cdr:x>0.36951</cdr:x>
      <cdr:y>0.14056</cdr:y>
    </cdr:from>
    <cdr:to>
      <cdr:x>0.38418</cdr:x>
      <cdr:y>0.20255</cdr:y>
    </cdr:to>
    <cdr:sp macro="" textlink="">
      <cdr:nvSpPr>
        <cdr:cNvPr id="8" name="자유형 7"/>
        <cdr:cNvSpPr/>
      </cdr:nvSpPr>
      <cdr:spPr>
        <a:xfrm xmlns:a="http://schemas.openxmlformats.org/drawingml/2006/main">
          <a:off x="2660442" y="535085"/>
          <a:ext cx="105626" cy="235996"/>
        </a:xfrm>
        <a:custGeom xmlns:a="http://schemas.openxmlformats.org/drawingml/2006/main">
          <a:avLst/>
          <a:gdLst>
            <a:gd name="connsiteX0" fmla="*/ 0 w 152400"/>
            <a:gd name="connsiteY0" fmla="*/ 601980 h 601980"/>
            <a:gd name="connsiteX1" fmla="*/ 0 w 152400"/>
            <a:gd name="connsiteY1" fmla="*/ 0 h 601980"/>
            <a:gd name="connsiteX2" fmla="*/ 152400 w 152400"/>
            <a:gd name="connsiteY2" fmla="*/ 0 h 60198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152400" h="601980">
              <a:moveTo>
                <a:pt x="0" y="601980"/>
              </a:moveTo>
              <a:lnTo>
                <a:pt x="0" y="0"/>
              </a:lnTo>
              <a:lnTo>
                <a:pt x="152400" y="0"/>
              </a:lnTo>
            </a:path>
          </a:pathLst>
        </a:custGeom>
        <a:noFill xmlns:a="http://schemas.openxmlformats.org/drawingml/2006/main"/>
        <a:ln xmlns:a="http://schemas.openxmlformats.org/drawingml/2006/main" w="6350">
          <a:solidFill>
            <a:schemeClr val="bg1">
              <a:lumMod val="50000"/>
            </a:schemeClr>
          </a:solidFill>
          <a:tailEnd type="triangle" w="sm" len="sm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ko-KR"/>
        </a:p>
      </cdr:txBody>
    </cdr:sp>
  </cdr:relSizeAnchor>
  <cdr:relSizeAnchor xmlns:cdr="http://schemas.openxmlformats.org/drawingml/2006/chartDrawing">
    <cdr:from>
      <cdr:x>0.41641</cdr:x>
      <cdr:y>0.56213</cdr:y>
    </cdr:from>
    <cdr:to>
      <cdr:x>0.43641</cdr:x>
      <cdr:y>0.58486</cdr:y>
    </cdr:to>
    <cdr:sp macro="" textlink="">
      <cdr:nvSpPr>
        <cdr:cNvPr id="9" name="자유형 8"/>
        <cdr:cNvSpPr/>
      </cdr:nvSpPr>
      <cdr:spPr>
        <a:xfrm xmlns:a="http://schemas.openxmlformats.org/drawingml/2006/main">
          <a:off x="2998122" y="2139973"/>
          <a:ext cx="144016" cy="86517"/>
        </a:xfrm>
        <a:custGeom xmlns:a="http://schemas.openxmlformats.org/drawingml/2006/main">
          <a:avLst/>
          <a:gdLst>
            <a:gd name="connsiteX0" fmla="*/ 0 w 152400"/>
            <a:gd name="connsiteY0" fmla="*/ 601980 h 601980"/>
            <a:gd name="connsiteX1" fmla="*/ 0 w 152400"/>
            <a:gd name="connsiteY1" fmla="*/ 0 h 601980"/>
            <a:gd name="connsiteX2" fmla="*/ 152400 w 152400"/>
            <a:gd name="connsiteY2" fmla="*/ 0 h 60198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152400" h="601980">
              <a:moveTo>
                <a:pt x="0" y="601980"/>
              </a:moveTo>
              <a:lnTo>
                <a:pt x="0" y="0"/>
              </a:lnTo>
              <a:lnTo>
                <a:pt x="152400" y="0"/>
              </a:lnTo>
            </a:path>
          </a:pathLst>
        </a:custGeom>
        <a:noFill xmlns:a="http://schemas.openxmlformats.org/drawingml/2006/main"/>
        <a:ln xmlns:a="http://schemas.openxmlformats.org/drawingml/2006/main" w="6350">
          <a:solidFill>
            <a:schemeClr val="bg1">
              <a:lumMod val="50000"/>
            </a:schemeClr>
          </a:solidFill>
          <a:tailEnd type="triangle" w="sm" len="sm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ko-KR"/>
        </a:p>
      </cdr:txBody>
    </cdr:sp>
  </cdr:relSizeAnchor>
  <cdr:relSizeAnchor xmlns:cdr="http://schemas.openxmlformats.org/drawingml/2006/chartDrawing">
    <cdr:from>
      <cdr:x>0.44123</cdr:x>
      <cdr:y>0.69187</cdr:y>
    </cdr:from>
    <cdr:to>
      <cdr:x>0.48641</cdr:x>
      <cdr:y>0.7322</cdr:y>
    </cdr:to>
    <cdr:sp macro="" textlink="">
      <cdr:nvSpPr>
        <cdr:cNvPr id="10" name="자유형 9"/>
        <cdr:cNvSpPr/>
      </cdr:nvSpPr>
      <cdr:spPr>
        <a:xfrm xmlns:a="http://schemas.openxmlformats.org/drawingml/2006/main">
          <a:off x="3176864" y="2633892"/>
          <a:ext cx="325314" cy="153527"/>
        </a:xfrm>
        <a:custGeom xmlns:a="http://schemas.openxmlformats.org/drawingml/2006/main">
          <a:avLst/>
          <a:gdLst>
            <a:gd name="connsiteX0" fmla="*/ 0 w 152400"/>
            <a:gd name="connsiteY0" fmla="*/ 601980 h 601980"/>
            <a:gd name="connsiteX1" fmla="*/ 0 w 152400"/>
            <a:gd name="connsiteY1" fmla="*/ 0 h 601980"/>
            <a:gd name="connsiteX2" fmla="*/ 152400 w 152400"/>
            <a:gd name="connsiteY2" fmla="*/ 0 h 60198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152400" h="601980">
              <a:moveTo>
                <a:pt x="0" y="601980"/>
              </a:moveTo>
              <a:lnTo>
                <a:pt x="0" y="0"/>
              </a:lnTo>
              <a:lnTo>
                <a:pt x="152400" y="0"/>
              </a:lnTo>
            </a:path>
          </a:pathLst>
        </a:custGeom>
        <a:noFill xmlns:a="http://schemas.openxmlformats.org/drawingml/2006/main"/>
        <a:ln xmlns:a="http://schemas.openxmlformats.org/drawingml/2006/main" w="6350">
          <a:solidFill>
            <a:schemeClr val="bg1">
              <a:lumMod val="50000"/>
            </a:schemeClr>
          </a:solidFill>
          <a:tailEnd type="triangle" w="sm" len="sm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ko-KR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0.09573</cdr:x>
      <cdr:y>0.30635</cdr:y>
    </cdr:from>
    <cdr:to>
      <cdr:x>0.13161</cdr:x>
      <cdr:y>0.53559</cdr:y>
    </cdr:to>
    <cdr:sp macro="" textlink="">
      <cdr:nvSpPr>
        <cdr:cNvPr id="2" name="자유형 1"/>
        <cdr:cNvSpPr/>
      </cdr:nvSpPr>
      <cdr:spPr>
        <a:xfrm xmlns:a="http://schemas.openxmlformats.org/drawingml/2006/main">
          <a:off x="689228" y="1166228"/>
          <a:ext cx="258371" cy="872693"/>
        </a:xfrm>
        <a:custGeom xmlns:a="http://schemas.openxmlformats.org/drawingml/2006/main">
          <a:avLst/>
          <a:gdLst>
            <a:gd name="connsiteX0" fmla="*/ 0 w 171450"/>
            <a:gd name="connsiteY0" fmla="*/ 0 h 571500"/>
            <a:gd name="connsiteX1" fmla="*/ 0 w 171450"/>
            <a:gd name="connsiteY1" fmla="*/ 571500 h 571500"/>
            <a:gd name="connsiteX2" fmla="*/ 171450 w 171450"/>
            <a:gd name="connsiteY2" fmla="*/ 571500 h 57150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171450" h="571500">
              <a:moveTo>
                <a:pt x="0" y="0"/>
              </a:moveTo>
              <a:lnTo>
                <a:pt x="0" y="571500"/>
              </a:lnTo>
              <a:lnTo>
                <a:pt x="171450" y="571500"/>
              </a:lnTo>
            </a:path>
          </a:pathLst>
        </a:custGeom>
        <a:noFill xmlns:a="http://schemas.openxmlformats.org/drawingml/2006/main"/>
        <a:ln xmlns:a="http://schemas.openxmlformats.org/drawingml/2006/main" w="6350">
          <a:solidFill>
            <a:schemeClr val="bg1">
              <a:lumMod val="50000"/>
            </a:schemeClr>
          </a:solidFill>
          <a:tailEnd type="triangle" w="sm" len="sm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ko-KR"/>
        </a:p>
      </cdr:txBody>
    </cdr:sp>
  </cdr:relSizeAnchor>
  <cdr:relSizeAnchor xmlns:cdr="http://schemas.openxmlformats.org/drawingml/2006/chartDrawing">
    <cdr:from>
      <cdr:x>0.18173</cdr:x>
      <cdr:y>0.29731</cdr:y>
    </cdr:from>
    <cdr:to>
      <cdr:x>0.20877</cdr:x>
      <cdr:y>0.41416</cdr:y>
    </cdr:to>
    <cdr:sp macro="" textlink="">
      <cdr:nvSpPr>
        <cdr:cNvPr id="3" name="자유형 2"/>
        <cdr:cNvSpPr/>
      </cdr:nvSpPr>
      <cdr:spPr>
        <a:xfrm xmlns:a="http://schemas.openxmlformats.org/drawingml/2006/main">
          <a:off x="1308453" y="1131826"/>
          <a:ext cx="194704" cy="444836"/>
        </a:xfrm>
        <a:custGeom xmlns:a="http://schemas.openxmlformats.org/drawingml/2006/main">
          <a:avLst/>
          <a:gdLst>
            <a:gd name="connsiteX0" fmla="*/ 0 w 171450"/>
            <a:gd name="connsiteY0" fmla="*/ 0 h 571500"/>
            <a:gd name="connsiteX1" fmla="*/ 0 w 171450"/>
            <a:gd name="connsiteY1" fmla="*/ 571500 h 571500"/>
            <a:gd name="connsiteX2" fmla="*/ 171450 w 171450"/>
            <a:gd name="connsiteY2" fmla="*/ 571500 h 57150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171450" h="571500">
              <a:moveTo>
                <a:pt x="0" y="0"/>
              </a:moveTo>
              <a:lnTo>
                <a:pt x="0" y="571500"/>
              </a:lnTo>
              <a:lnTo>
                <a:pt x="171450" y="571500"/>
              </a:lnTo>
            </a:path>
          </a:pathLst>
        </a:custGeom>
        <a:noFill xmlns:a="http://schemas.openxmlformats.org/drawingml/2006/main"/>
        <a:ln xmlns:a="http://schemas.openxmlformats.org/drawingml/2006/main" w="6350">
          <a:solidFill>
            <a:schemeClr val="bg1">
              <a:lumMod val="50000"/>
            </a:schemeClr>
          </a:solidFill>
          <a:tailEnd type="triangle" w="sm" len="sm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ko-KR"/>
        </a:p>
      </cdr:txBody>
    </cdr:sp>
  </cdr:relSizeAnchor>
  <cdr:relSizeAnchor xmlns:cdr="http://schemas.openxmlformats.org/drawingml/2006/chartDrawing">
    <cdr:from>
      <cdr:x>0.48819</cdr:x>
      <cdr:y>0.58974</cdr:y>
    </cdr:from>
    <cdr:to>
      <cdr:x>0.51572</cdr:x>
      <cdr:y>0.65096</cdr:y>
    </cdr:to>
    <cdr:sp macro="" textlink="">
      <cdr:nvSpPr>
        <cdr:cNvPr id="4" name="자유형 3"/>
        <cdr:cNvSpPr/>
      </cdr:nvSpPr>
      <cdr:spPr>
        <a:xfrm xmlns:a="http://schemas.openxmlformats.org/drawingml/2006/main" flipH="1" flipV="1">
          <a:off x="3514952" y="2245064"/>
          <a:ext cx="198202" cy="233072"/>
        </a:xfrm>
        <a:custGeom xmlns:a="http://schemas.openxmlformats.org/drawingml/2006/main">
          <a:avLst/>
          <a:gdLst>
            <a:gd name="connsiteX0" fmla="*/ 0 w 171450"/>
            <a:gd name="connsiteY0" fmla="*/ 0 h 571500"/>
            <a:gd name="connsiteX1" fmla="*/ 0 w 171450"/>
            <a:gd name="connsiteY1" fmla="*/ 571500 h 571500"/>
            <a:gd name="connsiteX2" fmla="*/ 171450 w 171450"/>
            <a:gd name="connsiteY2" fmla="*/ 571500 h 57150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171450" h="571500">
              <a:moveTo>
                <a:pt x="0" y="0"/>
              </a:moveTo>
              <a:lnTo>
                <a:pt x="0" y="571500"/>
              </a:lnTo>
              <a:lnTo>
                <a:pt x="171450" y="571500"/>
              </a:lnTo>
            </a:path>
          </a:pathLst>
        </a:custGeom>
        <a:noFill xmlns:a="http://schemas.openxmlformats.org/drawingml/2006/main"/>
        <a:ln xmlns:a="http://schemas.openxmlformats.org/drawingml/2006/main" w="6350">
          <a:solidFill>
            <a:schemeClr val="bg1">
              <a:lumMod val="50000"/>
            </a:schemeClr>
          </a:solidFill>
          <a:tailEnd type="triangle" w="sm" len="sm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ko-KR"/>
        </a:p>
      </cdr:txBody>
    </cdr:sp>
  </cdr:relSizeAnchor>
  <cdr:relSizeAnchor xmlns:cdr="http://schemas.openxmlformats.org/drawingml/2006/chartDrawing">
    <cdr:from>
      <cdr:x>0.20063</cdr:x>
      <cdr:y>0.12681</cdr:y>
    </cdr:from>
    <cdr:to>
      <cdr:x>0.21841</cdr:x>
      <cdr:y>0.25415</cdr:y>
    </cdr:to>
    <cdr:sp macro="" textlink="">
      <cdr:nvSpPr>
        <cdr:cNvPr id="5" name="자유형 4"/>
        <cdr:cNvSpPr/>
      </cdr:nvSpPr>
      <cdr:spPr>
        <a:xfrm xmlns:a="http://schemas.openxmlformats.org/drawingml/2006/main" flipH="1" flipV="1">
          <a:off x="1444569" y="482736"/>
          <a:ext cx="127955" cy="484790"/>
        </a:xfrm>
        <a:custGeom xmlns:a="http://schemas.openxmlformats.org/drawingml/2006/main">
          <a:avLst/>
          <a:gdLst>
            <a:gd name="connsiteX0" fmla="*/ 0 w 171450"/>
            <a:gd name="connsiteY0" fmla="*/ 0 h 571500"/>
            <a:gd name="connsiteX1" fmla="*/ 0 w 171450"/>
            <a:gd name="connsiteY1" fmla="*/ 571500 h 571500"/>
            <a:gd name="connsiteX2" fmla="*/ 171450 w 171450"/>
            <a:gd name="connsiteY2" fmla="*/ 571500 h 57150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171450" h="571500">
              <a:moveTo>
                <a:pt x="0" y="0"/>
              </a:moveTo>
              <a:lnTo>
                <a:pt x="0" y="571500"/>
              </a:lnTo>
              <a:lnTo>
                <a:pt x="171450" y="571500"/>
              </a:lnTo>
            </a:path>
          </a:pathLst>
        </a:custGeom>
        <a:noFill xmlns:a="http://schemas.openxmlformats.org/drawingml/2006/main"/>
        <a:ln xmlns:a="http://schemas.openxmlformats.org/drawingml/2006/main" w="6350">
          <a:solidFill>
            <a:schemeClr val="bg1">
              <a:lumMod val="50000"/>
            </a:schemeClr>
          </a:solidFill>
          <a:tailEnd type="triangle" w="sm" len="sm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ko-KR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0.37461</cdr:x>
      <cdr:y>0.27072</cdr:y>
    </cdr:from>
    <cdr:to>
      <cdr:x>0.39408</cdr:x>
      <cdr:y>0.44324</cdr:y>
    </cdr:to>
    <cdr:sp macro="" textlink="">
      <cdr:nvSpPr>
        <cdr:cNvPr id="2" name="자유형 1"/>
        <cdr:cNvSpPr/>
      </cdr:nvSpPr>
      <cdr:spPr>
        <a:xfrm xmlns:a="http://schemas.openxmlformats.org/drawingml/2006/main" flipV="1">
          <a:off x="2697222" y="1030609"/>
          <a:ext cx="140179" cy="656740"/>
        </a:xfrm>
        <a:custGeom xmlns:a="http://schemas.openxmlformats.org/drawingml/2006/main">
          <a:avLst/>
          <a:gdLst>
            <a:gd name="connsiteX0" fmla="*/ 0 w 171450"/>
            <a:gd name="connsiteY0" fmla="*/ 0 h 571500"/>
            <a:gd name="connsiteX1" fmla="*/ 0 w 171450"/>
            <a:gd name="connsiteY1" fmla="*/ 571500 h 571500"/>
            <a:gd name="connsiteX2" fmla="*/ 171450 w 171450"/>
            <a:gd name="connsiteY2" fmla="*/ 571500 h 57150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171450" h="571500">
              <a:moveTo>
                <a:pt x="0" y="0"/>
              </a:moveTo>
              <a:lnTo>
                <a:pt x="0" y="571500"/>
              </a:lnTo>
              <a:lnTo>
                <a:pt x="171450" y="571500"/>
              </a:lnTo>
            </a:path>
          </a:pathLst>
        </a:custGeom>
        <a:noFill xmlns:a="http://schemas.openxmlformats.org/drawingml/2006/main"/>
        <a:ln xmlns:a="http://schemas.openxmlformats.org/drawingml/2006/main" w="6350">
          <a:solidFill>
            <a:schemeClr val="bg1">
              <a:lumMod val="50000"/>
            </a:schemeClr>
          </a:solidFill>
          <a:tailEnd type="triangle" w="sm" len="sm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ko-KR"/>
        </a:p>
      </cdr:txBody>
    </cdr:sp>
  </cdr:relSizeAnchor>
  <cdr:relSizeAnchor xmlns:cdr="http://schemas.openxmlformats.org/drawingml/2006/chartDrawing">
    <cdr:from>
      <cdr:x>0.41814</cdr:x>
      <cdr:y>0.34296</cdr:y>
    </cdr:from>
    <cdr:to>
      <cdr:x>0.43814</cdr:x>
      <cdr:y>0.45229</cdr:y>
    </cdr:to>
    <cdr:sp macro="" textlink="">
      <cdr:nvSpPr>
        <cdr:cNvPr id="3" name="자유형 2"/>
        <cdr:cNvSpPr/>
      </cdr:nvSpPr>
      <cdr:spPr>
        <a:xfrm xmlns:a="http://schemas.openxmlformats.org/drawingml/2006/main" flipV="1">
          <a:off x="3010598" y="1305600"/>
          <a:ext cx="144016" cy="416232"/>
        </a:xfrm>
        <a:custGeom xmlns:a="http://schemas.openxmlformats.org/drawingml/2006/main">
          <a:avLst/>
          <a:gdLst>
            <a:gd name="connsiteX0" fmla="*/ 0 w 171450"/>
            <a:gd name="connsiteY0" fmla="*/ 0 h 571500"/>
            <a:gd name="connsiteX1" fmla="*/ 0 w 171450"/>
            <a:gd name="connsiteY1" fmla="*/ 571500 h 571500"/>
            <a:gd name="connsiteX2" fmla="*/ 171450 w 171450"/>
            <a:gd name="connsiteY2" fmla="*/ 571500 h 57150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171450" h="571500">
              <a:moveTo>
                <a:pt x="0" y="0"/>
              </a:moveTo>
              <a:lnTo>
                <a:pt x="0" y="571500"/>
              </a:lnTo>
              <a:lnTo>
                <a:pt x="171450" y="571500"/>
              </a:lnTo>
            </a:path>
          </a:pathLst>
        </a:custGeom>
        <a:noFill xmlns:a="http://schemas.openxmlformats.org/drawingml/2006/main"/>
        <a:ln xmlns:a="http://schemas.openxmlformats.org/drawingml/2006/main" w="6350">
          <a:solidFill>
            <a:schemeClr val="bg1">
              <a:lumMod val="50000"/>
            </a:schemeClr>
          </a:solidFill>
          <a:tailEnd type="triangle" w="sm" len="sm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ko-KR"/>
        </a:p>
      </cdr:txBody>
    </cdr:sp>
  </cdr:relSizeAnchor>
  <cdr:relSizeAnchor xmlns:cdr="http://schemas.openxmlformats.org/drawingml/2006/chartDrawing">
    <cdr:from>
      <cdr:x>0.41133</cdr:x>
      <cdr:y>0.63753</cdr:y>
    </cdr:from>
    <cdr:to>
      <cdr:x>0.42641</cdr:x>
      <cdr:y>0.78594</cdr:y>
    </cdr:to>
    <cdr:sp macro="" textlink="">
      <cdr:nvSpPr>
        <cdr:cNvPr id="4" name="자유형 3"/>
        <cdr:cNvSpPr/>
      </cdr:nvSpPr>
      <cdr:spPr>
        <a:xfrm xmlns:a="http://schemas.openxmlformats.org/drawingml/2006/main">
          <a:off x="2961585" y="2427022"/>
          <a:ext cx="108545" cy="564984"/>
        </a:xfrm>
        <a:custGeom xmlns:a="http://schemas.openxmlformats.org/drawingml/2006/main">
          <a:avLst/>
          <a:gdLst>
            <a:gd name="connsiteX0" fmla="*/ 0 w 171450"/>
            <a:gd name="connsiteY0" fmla="*/ 0 h 571500"/>
            <a:gd name="connsiteX1" fmla="*/ 0 w 171450"/>
            <a:gd name="connsiteY1" fmla="*/ 571500 h 571500"/>
            <a:gd name="connsiteX2" fmla="*/ 171450 w 171450"/>
            <a:gd name="connsiteY2" fmla="*/ 571500 h 57150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171450" h="571500">
              <a:moveTo>
                <a:pt x="0" y="0"/>
              </a:moveTo>
              <a:lnTo>
                <a:pt x="0" y="571500"/>
              </a:lnTo>
              <a:lnTo>
                <a:pt x="171450" y="571500"/>
              </a:lnTo>
            </a:path>
          </a:pathLst>
        </a:custGeom>
        <a:noFill xmlns:a="http://schemas.openxmlformats.org/drawingml/2006/main"/>
        <a:ln xmlns:a="http://schemas.openxmlformats.org/drawingml/2006/main" w="6350">
          <a:solidFill>
            <a:schemeClr val="bg1">
              <a:lumMod val="50000"/>
            </a:schemeClr>
          </a:solidFill>
          <a:tailEnd type="triangle" w="sm" len="sm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ko-KR"/>
        </a:p>
      </cdr:txBody>
    </cdr:sp>
  </cdr:relSizeAnchor>
  <cdr:relSizeAnchor xmlns:cdr="http://schemas.openxmlformats.org/drawingml/2006/chartDrawing">
    <cdr:from>
      <cdr:x>0.41641</cdr:x>
      <cdr:y>0.57674</cdr:y>
    </cdr:from>
    <cdr:to>
      <cdr:x>0.43641</cdr:x>
      <cdr:y>0.72469</cdr:y>
    </cdr:to>
    <cdr:sp macro="" textlink="">
      <cdr:nvSpPr>
        <cdr:cNvPr id="5" name="자유형 4"/>
        <cdr:cNvSpPr/>
      </cdr:nvSpPr>
      <cdr:spPr>
        <a:xfrm xmlns:a="http://schemas.openxmlformats.org/drawingml/2006/main">
          <a:off x="2998122" y="2195601"/>
          <a:ext cx="144016" cy="563200"/>
        </a:xfrm>
        <a:custGeom xmlns:a="http://schemas.openxmlformats.org/drawingml/2006/main">
          <a:avLst/>
          <a:gdLst>
            <a:gd name="connsiteX0" fmla="*/ 0 w 171450"/>
            <a:gd name="connsiteY0" fmla="*/ 0 h 571500"/>
            <a:gd name="connsiteX1" fmla="*/ 0 w 171450"/>
            <a:gd name="connsiteY1" fmla="*/ 571500 h 571500"/>
            <a:gd name="connsiteX2" fmla="*/ 171450 w 171450"/>
            <a:gd name="connsiteY2" fmla="*/ 571500 h 57150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171450" h="571500">
              <a:moveTo>
                <a:pt x="0" y="0"/>
              </a:moveTo>
              <a:lnTo>
                <a:pt x="0" y="571500"/>
              </a:lnTo>
              <a:lnTo>
                <a:pt x="171450" y="571500"/>
              </a:lnTo>
            </a:path>
          </a:pathLst>
        </a:custGeom>
        <a:noFill xmlns:a="http://schemas.openxmlformats.org/drawingml/2006/main"/>
        <a:ln xmlns:a="http://schemas.openxmlformats.org/drawingml/2006/main" w="6350">
          <a:solidFill>
            <a:schemeClr val="bg1">
              <a:lumMod val="50000"/>
            </a:schemeClr>
          </a:solidFill>
          <a:tailEnd type="triangle" w="sm" len="sm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ko-KR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3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F4512FDF-8B59-4E44-B507-1830D45732F8}" type="datetimeFigureOut">
              <a:rPr lang="ko-KR" altLang="en-US" smtClean="0"/>
              <a:pPr/>
              <a:t>2019-01-09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E1C3A571-1625-4D27-B3D5-B605E471170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89536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709C7E0A-BEC5-4533-B3CB-EFE821C2E4A3}" type="datetimeFigureOut">
              <a:rPr lang="ko-KR" altLang="en-US" smtClean="0"/>
              <a:pPr/>
              <a:t>2019-01-09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14878"/>
            <a:ext cx="5438775" cy="446722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747045FD-BA37-4B83-B6D0-7AB8FF58B1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096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618218-7F66-4F72-9B3B-12722914E491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9490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18218-7F66-4F72-9B3B-12722914E491}" type="slidenum">
              <a:rPr lang="ko-KR" altLang="en-US" smtClean="0"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1420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s://namu.moe/w/%EA%B5%AD%EC%A0%9C%EB%8C%80%ED%95%99%EA%B5%90" TargetMode="Externa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hyperlink" Target="https://namu.moe/w/%EA%B5%AD%EC%A0%9C%EB%8C%80%ED%95%99%EA%B5%90" TargetMode="Externa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namu.moe/w/%EA%B5%AD%EC%A0%9C%EB%8C%80%ED%95%99%EA%B5%90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namu.moe/w/%EA%B5%AD%EC%A0%9C%EB%8C%80%ED%95%99%EA%B5%90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hyperlink" Target="https://namu.moe/w/%EA%B5%AD%EC%A0%9C%EB%8C%80%ED%95%99%EA%B5%90" TargetMode="Externa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표지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3"/>
          <a:srcRect l="30364"/>
          <a:stretch/>
        </p:blipFill>
        <p:spPr>
          <a:xfrm>
            <a:off x="5324475" y="4934597"/>
            <a:ext cx="1593910" cy="1595312"/>
          </a:xfrm>
          <a:prstGeom prst="ellipse">
            <a:avLst/>
          </a:prstGeom>
        </p:spPr>
      </p:pic>
      <p:pic>
        <p:nvPicPr>
          <p:cNvPr id="3" name="그림 2"/>
          <p:cNvPicPr>
            <a:picLocks noChangeAspect="1"/>
          </p:cNvPicPr>
          <p:nvPr userDrawn="1"/>
        </p:nvPicPr>
        <p:blipFill rotWithShape="1">
          <a:blip r:embed="rId4"/>
          <a:srcRect l="24607" t="7883" r="17768" b="7883"/>
          <a:stretch/>
        </p:blipFill>
        <p:spPr>
          <a:xfrm>
            <a:off x="7627188" y="4694216"/>
            <a:ext cx="2068902" cy="2071566"/>
          </a:xfrm>
          <a:prstGeom prst="ellipse">
            <a:avLst/>
          </a:prstGeom>
        </p:spPr>
      </p:pic>
      <p:pic>
        <p:nvPicPr>
          <p:cNvPr id="4098" name="Picture 2" descr="국제대학교 로고에 대한 이미지 검색결과">
            <a:hlinkClick r:id="rId5"/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00" y="693000"/>
            <a:ext cx="1728000" cy="29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032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426021" y="312911"/>
            <a:ext cx="2628925" cy="307777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>
              <a:defRPr lang="ko-KR" altLang="en-US" sz="20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4EA2"/>
                </a:solidFill>
                <a:effectLst/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12" name="내용 개체 틀 2"/>
          <p:cNvSpPr>
            <a:spLocks noGrp="1"/>
          </p:cNvSpPr>
          <p:nvPr>
            <p:ph idx="11" hasCustomPrompt="1"/>
          </p:nvPr>
        </p:nvSpPr>
        <p:spPr>
          <a:xfrm>
            <a:off x="426021" y="850276"/>
            <a:ext cx="9135492" cy="203133"/>
          </a:xfrm>
          <a:prstGeom prst="rect">
            <a:avLst/>
          </a:prstGeom>
        </p:spPr>
        <p:txBody>
          <a:bodyPr wrap="square" lIns="144000" tIns="0" rIns="0" bIns="0">
            <a:spAutoFit/>
          </a:bodyPr>
          <a:lstStyle>
            <a:lvl1pPr marL="180975" indent="-180975">
              <a:lnSpc>
                <a:spcPct val="110000"/>
              </a:lnSpc>
              <a:spcAft>
                <a:spcPts val="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"/>
              <a:defRPr sz="1200" b="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742950" indent="-285750">
              <a:buSzPct val="80000"/>
              <a:buFontTx/>
              <a:buBlip>
                <a:blip r:embed="rId2"/>
              </a:buBlip>
              <a:defRPr sz="1200" b="1"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buSzPct val="80000"/>
              <a:buFontTx/>
              <a:buBlip>
                <a:blip r:embed="rId2"/>
              </a:buBlip>
              <a:defRPr sz="1200" b="1"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buSzPct val="80000"/>
              <a:buFontTx/>
              <a:buBlip>
                <a:blip r:embed="rId2"/>
              </a:buBlip>
              <a:defRPr sz="1200" b="1"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buSzPct val="80000"/>
              <a:buFontTx/>
              <a:buBlip>
                <a:blip r:embed="rId2"/>
              </a:buBlip>
              <a:defRPr sz="1200" b="1">
                <a:latin typeface="맑은 고딕" pitchFamily="50" charset="-127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</a:t>
            </a:r>
            <a:r>
              <a:rPr lang="ko-KR" altLang="en-US" dirty="0" err="1"/>
              <a:t>편집합니</a:t>
            </a:r>
            <a:r>
              <a:rPr lang="ko-KR" altLang="en-US" dirty="0"/>
              <a:t> 다</a:t>
            </a:r>
          </a:p>
        </p:txBody>
      </p:sp>
    </p:spTree>
    <p:extLst>
      <p:ext uri="{BB962C8B-B14F-4D97-AF65-F5344CB8AC3E}">
        <p14:creationId xmlns:p14="http://schemas.microsoft.com/office/powerpoint/2010/main" val="3161359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426021" y="312911"/>
            <a:ext cx="2628925" cy="307777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>
              <a:defRPr sz="2000" spc="-100" baseline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4EA2"/>
                </a:solidFill>
                <a:effectLst/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2" name="내용 개체 틀 2"/>
          <p:cNvSpPr>
            <a:spLocks noGrp="1"/>
          </p:cNvSpPr>
          <p:nvPr>
            <p:ph idx="11" hasCustomPrompt="1"/>
          </p:nvPr>
        </p:nvSpPr>
        <p:spPr>
          <a:xfrm>
            <a:off x="426021" y="1137635"/>
            <a:ext cx="9135492" cy="203133"/>
          </a:xfrm>
          <a:prstGeom prst="rect">
            <a:avLst/>
          </a:prstGeom>
        </p:spPr>
        <p:txBody>
          <a:bodyPr wrap="square" lIns="144000" tIns="0" rIns="0" bIns="0">
            <a:spAutoFit/>
          </a:bodyPr>
          <a:lstStyle>
            <a:lvl1pPr marL="180975" indent="-180975">
              <a:lnSpc>
                <a:spcPct val="110000"/>
              </a:lnSpc>
              <a:spcAft>
                <a:spcPts val="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"/>
              <a:defRPr sz="1200" b="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742950" indent="-285750">
              <a:buSzPct val="80000"/>
              <a:buFontTx/>
              <a:buBlip>
                <a:blip r:embed="rId2"/>
              </a:buBlip>
              <a:defRPr sz="1200" b="1"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buSzPct val="80000"/>
              <a:buFontTx/>
              <a:buBlip>
                <a:blip r:embed="rId2"/>
              </a:buBlip>
              <a:defRPr sz="1200" b="1"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buSzPct val="80000"/>
              <a:buFontTx/>
              <a:buBlip>
                <a:blip r:embed="rId2"/>
              </a:buBlip>
              <a:defRPr sz="1200" b="1"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buSzPct val="80000"/>
              <a:buFontTx/>
              <a:buBlip>
                <a:blip r:embed="rId2"/>
              </a:buBlip>
              <a:defRPr sz="1200" b="1">
                <a:latin typeface="맑은 고딕" pitchFamily="50" charset="-127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</a:t>
            </a:r>
            <a:r>
              <a:rPr lang="ko-KR" altLang="en-US" dirty="0" err="1"/>
              <a:t>편집합니</a:t>
            </a:r>
            <a:r>
              <a:rPr lang="ko-KR" altLang="en-US" dirty="0"/>
              <a:t> 다</a:t>
            </a:r>
          </a:p>
        </p:txBody>
      </p:sp>
      <p:sp>
        <p:nvSpPr>
          <p:cNvPr id="7" name="부제목 2"/>
          <p:cNvSpPr>
            <a:spLocks noGrp="1"/>
          </p:cNvSpPr>
          <p:nvPr>
            <p:ph type="subTitle" idx="10"/>
          </p:nvPr>
        </p:nvSpPr>
        <p:spPr>
          <a:xfrm>
            <a:off x="426021" y="822576"/>
            <a:ext cx="2211109" cy="258532"/>
          </a:xfrm>
          <a:prstGeom prst="rect">
            <a:avLst/>
          </a:prstGeom>
        </p:spPr>
        <p:txBody>
          <a:bodyPr wrap="none" lIns="72000" tIns="0" rIns="0" bIns="0" anchor="ctr">
            <a:spAutoFit/>
          </a:bodyPr>
          <a:lstStyle>
            <a:lvl1pPr marL="0" indent="0" algn="l">
              <a:buNone/>
              <a:defRPr sz="1400" b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6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4095669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간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"/>
            <a:ext cx="9906000" cy="6853782"/>
          </a:xfrm>
          <a:prstGeom prst="rect">
            <a:avLst/>
          </a:prstGeom>
        </p:spPr>
      </p:pic>
      <p:sp>
        <p:nvSpPr>
          <p:cNvPr id="5" name="제목 1"/>
          <p:cNvSpPr>
            <a:spLocks noGrp="1"/>
          </p:cNvSpPr>
          <p:nvPr>
            <p:ph type="ctrTitle"/>
          </p:nvPr>
        </p:nvSpPr>
        <p:spPr>
          <a:xfrm>
            <a:off x="4376936" y="2542828"/>
            <a:ext cx="3011296" cy="492443"/>
          </a:xfrm>
          <a:prstGeom prst="rect">
            <a:avLst/>
          </a:prstGeom>
          <a:noFill/>
        </p:spPr>
        <p:txBody>
          <a:bodyPr wrap="none" rtlCol="0" anchor="ctr">
            <a:noAutofit/>
            <a:scene3d>
              <a:camera prst="orthographicFront"/>
              <a:lightRig rig="threePt" dir="t"/>
            </a:scene3d>
            <a:sp3d>
              <a:contourClr>
                <a:schemeClr val="tx1"/>
              </a:contourClr>
            </a:sp3d>
          </a:bodyPr>
          <a:lstStyle>
            <a:lvl1pPr algn="l">
              <a:defRPr kumimoji="0" lang="ko-KR" altLang="en-US" sz="3400" b="1" spc="-150" dirty="0">
                <a:ln w="12700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>
              <a:buFont typeface="Wingdings" pitchFamily="2" charset="2"/>
              <a:buNone/>
            </a:pPr>
            <a:r>
              <a:rPr lang="ko-KR" altLang="en-US" dirty="0"/>
              <a:t>마스터 제목 스타일 편집</a:t>
            </a:r>
          </a:p>
        </p:txBody>
      </p:sp>
      <p:sp>
        <p:nvSpPr>
          <p:cNvPr id="7" name="부제목 2"/>
          <p:cNvSpPr>
            <a:spLocks noGrp="1"/>
          </p:cNvSpPr>
          <p:nvPr>
            <p:ph type="subTitle" idx="10"/>
          </p:nvPr>
        </p:nvSpPr>
        <p:spPr>
          <a:xfrm>
            <a:off x="2360712" y="2468488"/>
            <a:ext cx="1224136" cy="384448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lnSpc>
                <a:spcPct val="100000"/>
              </a:lnSpc>
              <a:buNone/>
              <a:defRPr sz="4800" b="1" spc="-150">
                <a:ln>
                  <a:solidFill>
                    <a:srgbClr val="508CB4">
                      <a:alpha val="0"/>
                    </a:srgbClr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9536054" y="6664173"/>
            <a:ext cx="26987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5F5EF5CE-7928-4DF3-996A-E76538B8949E}" type="slidenum">
              <a:rPr lang="de-DE" altLang="ko-KR" sz="90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pPr algn="r" eaLnBrk="1" hangingPunct="1"/>
              <a:t>‹#›</a:t>
            </a:fld>
            <a:endParaRPr lang="ko-KR" altLang="ko-KR" dirty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13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간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"/>
            <a:ext cx="9906000" cy="6853782"/>
          </a:xfrm>
          <a:prstGeom prst="rect">
            <a:avLst/>
          </a:prstGeom>
        </p:spPr>
      </p:pic>
      <p:sp>
        <p:nvSpPr>
          <p:cNvPr id="5" name="제목 1"/>
          <p:cNvSpPr>
            <a:spLocks noGrp="1"/>
          </p:cNvSpPr>
          <p:nvPr>
            <p:ph type="ctrTitle"/>
          </p:nvPr>
        </p:nvSpPr>
        <p:spPr>
          <a:xfrm>
            <a:off x="4376936" y="2542828"/>
            <a:ext cx="3011296" cy="492443"/>
          </a:xfrm>
          <a:prstGeom prst="rect">
            <a:avLst/>
          </a:prstGeom>
          <a:noFill/>
        </p:spPr>
        <p:txBody>
          <a:bodyPr wrap="none" rtlCol="0" anchor="ctr">
            <a:noAutofit/>
            <a:scene3d>
              <a:camera prst="orthographicFront"/>
              <a:lightRig rig="threePt" dir="t"/>
            </a:scene3d>
            <a:sp3d>
              <a:contourClr>
                <a:schemeClr val="tx1"/>
              </a:contourClr>
            </a:sp3d>
          </a:bodyPr>
          <a:lstStyle>
            <a:lvl1pPr algn="l">
              <a:defRPr kumimoji="0" lang="ko-KR" altLang="en-US" sz="3400" b="1" spc="-150" dirty="0">
                <a:ln w="12700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>
              <a:buFont typeface="Wingdings" pitchFamily="2" charset="2"/>
              <a:buNone/>
            </a:pPr>
            <a:r>
              <a:rPr lang="ko-KR" altLang="en-US" dirty="0"/>
              <a:t>마스터 제목 스타일 편집</a:t>
            </a:r>
          </a:p>
        </p:txBody>
      </p:sp>
      <p:sp>
        <p:nvSpPr>
          <p:cNvPr id="7" name="부제목 2"/>
          <p:cNvSpPr>
            <a:spLocks noGrp="1"/>
          </p:cNvSpPr>
          <p:nvPr>
            <p:ph type="subTitle" idx="10"/>
          </p:nvPr>
        </p:nvSpPr>
        <p:spPr>
          <a:xfrm>
            <a:off x="2360712" y="2468488"/>
            <a:ext cx="1224136" cy="384448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lnSpc>
                <a:spcPct val="100000"/>
              </a:lnSpc>
              <a:buNone/>
              <a:defRPr sz="4800" b="1" spc="-150">
                <a:ln>
                  <a:solidFill>
                    <a:srgbClr val="508CB4">
                      <a:alpha val="0"/>
                    </a:srgbClr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9536054" y="6664173"/>
            <a:ext cx="26987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5F5EF5CE-7928-4DF3-996A-E76538B8949E}" type="slidenum">
              <a:rPr lang="de-DE" altLang="ko-KR" sz="90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pPr algn="r" eaLnBrk="1" hangingPunct="1"/>
              <a:t>‹#›</a:t>
            </a:fld>
            <a:endParaRPr lang="ko-KR" altLang="ko-KR" dirty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003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간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"/>
            <a:ext cx="9906000" cy="6853782"/>
          </a:xfrm>
          <a:prstGeom prst="rect">
            <a:avLst/>
          </a:prstGeom>
        </p:spPr>
      </p:pic>
      <p:sp>
        <p:nvSpPr>
          <p:cNvPr id="5" name="제목 1"/>
          <p:cNvSpPr>
            <a:spLocks noGrp="1"/>
          </p:cNvSpPr>
          <p:nvPr>
            <p:ph type="ctrTitle"/>
          </p:nvPr>
        </p:nvSpPr>
        <p:spPr>
          <a:xfrm>
            <a:off x="4376936" y="2542828"/>
            <a:ext cx="3011296" cy="492443"/>
          </a:xfrm>
          <a:prstGeom prst="rect">
            <a:avLst/>
          </a:prstGeom>
          <a:noFill/>
        </p:spPr>
        <p:txBody>
          <a:bodyPr wrap="none" rtlCol="0" anchor="ctr">
            <a:noAutofit/>
            <a:scene3d>
              <a:camera prst="orthographicFront"/>
              <a:lightRig rig="threePt" dir="t"/>
            </a:scene3d>
            <a:sp3d>
              <a:contourClr>
                <a:schemeClr val="tx1"/>
              </a:contourClr>
            </a:sp3d>
          </a:bodyPr>
          <a:lstStyle>
            <a:lvl1pPr algn="l">
              <a:defRPr kumimoji="0" lang="ko-KR" altLang="en-US" sz="3400" b="1" spc="-150" dirty="0">
                <a:ln w="12700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>
              <a:buFont typeface="Wingdings" pitchFamily="2" charset="2"/>
              <a:buNone/>
            </a:pPr>
            <a:r>
              <a:rPr lang="ko-KR" altLang="en-US" dirty="0"/>
              <a:t>마스터 제목 스타일 편집</a:t>
            </a:r>
          </a:p>
        </p:txBody>
      </p:sp>
      <p:sp>
        <p:nvSpPr>
          <p:cNvPr id="7" name="부제목 2"/>
          <p:cNvSpPr>
            <a:spLocks noGrp="1"/>
          </p:cNvSpPr>
          <p:nvPr>
            <p:ph type="subTitle" idx="10"/>
          </p:nvPr>
        </p:nvSpPr>
        <p:spPr>
          <a:xfrm>
            <a:off x="2360712" y="2468488"/>
            <a:ext cx="1224136" cy="384448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lnSpc>
                <a:spcPct val="100000"/>
              </a:lnSpc>
              <a:buNone/>
              <a:defRPr sz="4800" b="1" spc="-150">
                <a:ln>
                  <a:solidFill>
                    <a:srgbClr val="508CB4">
                      <a:alpha val="0"/>
                    </a:srgbClr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9536054" y="6664173"/>
            <a:ext cx="26987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5F5EF5CE-7928-4DF3-996A-E76538B8949E}" type="slidenum">
              <a:rPr lang="de-DE" altLang="ko-KR" sz="90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pPr algn="r" eaLnBrk="1" hangingPunct="1"/>
              <a:t>‹#›</a:t>
            </a:fld>
            <a:endParaRPr lang="ko-KR" altLang="ko-KR" dirty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585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426021" y="312911"/>
            <a:ext cx="2628925" cy="307777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>
              <a:defRPr lang="ko-KR" altLang="en-US" sz="20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4EA2"/>
                </a:solidFill>
                <a:effectLst/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7" name="부제목 2"/>
          <p:cNvSpPr>
            <a:spLocks noGrp="1"/>
          </p:cNvSpPr>
          <p:nvPr>
            <p:ph type="subTitle" idx="10"/>
          </p:nvPr>
        </p:nvSpPr>
        <p:spPr>
          <a:xfrm>
            <a:off x="426021" y="822576"/>
            <a:ext cx="2211109" cy="258532"/>
          </a:xfrm>
          <a:prstGeom prst="rect">
            <a:avLst/>
          </a:prstGeom>
        </p:spPr>
        <p:txBody>
          <a:bodyPr wrap="none" lIns="72000" tIns="0" rIns="0" bIns="0" anchor="ctr">
            <a:spAutoFit/>
          </a:bodyPr>
          <a:lstStyle>
            <a:lvl1pPr>
              <a:defRPr lang="ko-KR" altLang="en-US" sz="1400" b="1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ko-KR" altLang="en-US" dirty="0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4152735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426021" y="312911"/>
            <a:ext cx="2628925" cy="307777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>
              <a:defRPr lang="ko-KR" altLang="en-US" sz="20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4EA2"/>
                </a:solidFill>
                <a:effectLst/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ko-KR" altLang="en-US" dirty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968988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간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"/>
            <a:ext cx="9906000" cy="6853782"/>
          </a:xfrm>
          <a:prstGeom prst="rect">
            <a:avLst/>
          </a:prstGeom>
        </p:spPr>
      </p:pic>
      <p:sp>
        <p:nvSpPr>
          <p:cNvPr id="5" name="제목 1"/>
          <p:cNvSpPr>
            <a:spLocks noGrp="1"/>
          </p:cNvSpPr>
          <p:nvPr>
            <p:ph type="ctrTitle"/>
          </p:nvPr>
        </p:nvSpPr>
        <p:spPr>
          <a:xfrm>
            <a:off x="4376936" y="2542828"/>
            <a:ext cx="3011296" cy="492443"/>
          </a:xfrm>
          <a:prstGeom prst="rect">
            <a:avLst/>
          </a:prstGeom>
          <a:noFill/>
        </p:spPr>
        <p:txBody>
          <a:bodyPr wrap="none" rtlCol="0" anchor="ctr">
            <a:noAutofit/>
            <a:scene3d>
              <a:camera prst="orthographicFront"/>
              <a:lightRig rig="threePt" dir="t"/>
            </a:scene3d>
            <a:sp3d>
              <a:contourClr>
                <a:schemeClr val="tx1"/>
              </a:contourClr>
            </a:sp3d>
          </a:bodyPr>
          <a:lstStyle>
            <a:lvl1pPr algn="l">
              <a:defRPr kumimoji="0" lang="ko-KR" altLang="en-US" sz="3400" b="1" spc="-150" dirty="0">
                <a:ln w="12700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>
              <a:buFont typeface="Wingdings" pitchFamily="2" charset="2"/>
              <a:buNone/>
            </a:pPr>
            <a:r>
              <a:rPr lang="ko-KR" altLang="en-US" dirty="0"/>
              <a:t>마스터 제목 스타일 편집</a:t>
            </a:r>
          </a:p>
        </p:txBody>
      </p:sp>
      <p:sp>
        <p:nvSpPr>
          <p:cNvPr id="7" name="부제목 2"/>
          <p:cNvSpPr>
            <a:spLocks noGrp="1"/>
          </p:cNvSpPr>
          <p:nvPr>
            <p:ph type="subTitle" idx="10"/>
          </p:nvPr>
        </p:nvSpPr>
        <p:spPr>
          <a:xfrm>
            <a:off x="2360712" y="2468488"/>
            <a:ext cx="1224136" cy="384448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lnSpc>
                <a:spcPct val="100000"/>
              </a:lnSpc>
              <a:buNone/>
              <a:defRPr sz="4800" b="1" spc="-150">
                <a:ln>
                  <a:solidFill>
                    <a:srgbClr val="508CB4">
                      <a:alpha val="0"/>
                    </a:srgbClr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9536054" y="6664173"/>
            <a:ext cx="26987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5F5EF5CE-7928-4DF3-996A-E76538B8949E}" type="slidenum">
              <a:rPr lang="de-DE" altLang="ko-KR" sz="90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pPr algn="r" eaLnBrk="1" hangingPunct="1"/>
              <a:t>‹#›</a:t>
            </a:fld>
            <a:endParaRPr lang="ko-KR" altLang="ko-KR" dirty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7358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간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"/>
            <a:ext cx="9906000" cy="6853782"/>
          </a:xfrm>
          <a:prstGeom prst="rect">
            <a:avLst/>
          </a:prstGeom>
        </p:spPr>
      </p:pic>
      <p:sp>
        <p:nvSpPr>
          <p:cNvPr id="5" name="제목 1"/>
          <p:cNvSpPr>
            <a:spLocks noGrp="1"/>
          </p:cNvSpPr>
          <p:nvPr>
            <p:ph type="ctrTitle"/>
          </p:nvPr>
        </p:nvSpPr>
        <p:spPr>
          <a:xfrm>
            <a:off x="4376936" y="2542828"/>
            <a:ext cx="3011296" cy="492443"/>
          </a:xfrm>
          <a:prstGeom prst="rect">
            <a:avLst/>
          </a:prstGeom>
          <a:noFill/>
        </p:spPr>
        <p:txBody>
          <a:bodyPr wrap="none" rtlCol="0" anchor="ctr">
            <a:noAutofit/>
            <a:scene3d>
              <a:camera prst="orthographicFront"/>
              <a:lightRig rig="threePt" dir="t"/>
            </a:scene3d>
            <a:sp3d>
              <a:contourClr>
                <a:schemeClr val="tx1"/>
              </a:contourClr>
            </a:sp3d>
          </a:bodyPr>
          <a:lstStyle>
            <a:lvl1pPr algn="l">
              <a:defRPr kumimoji="0" lang="ko-KR" altLang="en-US" sz="3400" b="1" spc="-150" dirty="0">
                <a:ln w="12700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>
              <a:buFont typeface="Wingdings" pitchFamily="2" charset="2"/>
              <a:buNone/>
            </a:pPr>
            <a:r>
              <a:rPr lang="ko-KR" altLang="en-US" dirty="0"/>
              <a:t>마스터 제목 스타일 편집</a:t>
            </a:r>
          </a:p>
        </p:txBody>
      </p:sp>
      <p:sp>
        <p:nvSpPr>
          <p:cNvPr id="7" name="부제목 2"/>
          <p:cNvSpPr>
            <a:spLocks noGrp="1"/>
          </p:cNvSpPr>
          <p:nvPr>
            <p:ph type="subTitle" idx="10"/>
          </p:nvPr>
        </p:nvSpPr>
        <p:spPr>
          <a:xfrm>
            <a:off x="2360712" y="2468488"/>
            <a:ext cx="1224136" cy="384448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lnSpc>
                <a:spcPct val="100000"/>
              </a:lnSpc>
              <a:buNone/>
              <a:defRPr sz="4800" b="1" spc="-150">
                <a:ln>
                  <a:solidFill>
                    <a:srgbClr val="508CB4">
                      <a:alpha val="0"/>
                    </a:srgbClr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9536054" y="6664173"/>
            <a:ext cx="26987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5F5EF5CE-7928-4DF3-996A-E76538B8949E}" type="slidenum">
              <a:rPr lang="de-DE" altLang="ko-KR" sz="90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pPr algn="r" eaLnBrk="1" hangingPunct="1"/>
              <a:t>‹#›</a:t>
            </a:fld>
            <a:endParaRPr lang="ko-KR" altLang="ko-KR" dirty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2005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간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"/>
            <a:ext cx="9906000" cy="6853782"/>
          </a:xfrm>
          <a:prstGeom prst="rect">
            <a:avLst/>
          </a:prstGeom>
        </p:spPr>
      </p:pic>
      <p:sp>
        <p:nvSpPr>
          <p:cNvPr id="5" name="제목 1"/>
          <p:cNvSpPr>
            <a:spLocks noGrp="1"/>
          </p:cNvSpPr>
          <p:nvPr>
            <p:ph type="ctrTitle"/>
          </p:nvPr>
        </p:nvSpPr>
        <p:spPr>
          <a:xfrm>
            <a:off x="4376936" y="2542828"/>
            <a:ext cx="3011296" cy="492443"/>
          </a:xfrm>
          <a:prstGeom prst="rect">
            <a:avLst/>
          </a:prstGeom>
          <a:noFill/>
        </p:spPr>
        <p:txBody>
          <a:bodyPr wrap="none" rtlCol="0" anchor="ctr">
            <a:noAutofit/>
            <a:scene3d>
              <a:camera prst="orthographicFront"/>
              <a:lightRig rig="threePt" dir="t"/>
            </a:scene3d>
            <a:sp3d>
              <a:contourClr>
                <a:schemeClr val="tx1"/>
              </a:contourClr>
            </a:sp3d>
          </a:bodyPr>
          <a:lstStyle>
            <a:lvl1pPr algn="l">
              <a:defRPr kumimoji="0" lang="ko-KR" altLang="en-US" sz="3400" b="1" spc="-150" dirty="0">
                <a:ln w="12700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>
              <a:buFont typeface="Wingdings" pitchFamily="2" charset="2"/>
              <a:buNone/>
            </a:pPr>
            <a:r>
              <a:rPr lang="ko-KR" altLang="en-US" dirty="0"/>
              <a:t>마스터 제목 스타일 편집</a:t>
            </a:r>
          </a:p>
        </p:txBody>
      </p:sp>
      <p:sp>
        <p:nvSpPr>
          <p:cNvPr id="7" name="부제목 2"/>
          <p:cNvSpPr>
            <a:spLocks noGrp="1"/>
          </p:cNvSpPr>
          <p:nvPr>
            <p:ph type="subTitle" idx="10"/>
          </p:nvPr>
        </p:nvSpPr>
        <p:spPr>
          <a:xfrm>
            <a:off x="2360712" y="2468488"/>
            <a:ext cx="1224136" cy="384448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lnSpc>
                <a:spcPct val="100000"/>
              </a:lnSpc>
              <a:buNone/>
              <a:defRPr sz="4800" b="1" spc="-150">
                <a:ln>
                  <a:solidFill>
                    <a:srgbClr val="508CB4">
                      <a:alpha val="0"/>
                    </a:srgbClr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9536054" y="6664173"/>
            <a:ext cx="26987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5F5EF5CE-7928-4DF3-996A-E76538B8949E}" type="slidenum">
              <a:rPr lang="de-DE" altLang="ko-KR" sz="90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pPr algn="r" eaLnBrk="1" hangingPunct="1"/>
              <a:t>‹#›</a:t>
            </a:fld>
            <a:endParaRPr lang="ko-KR" altLang="ko-KR" dirty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555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목차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3"/>
          <a:srcRect l="30364"/>
          <a:stretch/>
        </p:blipFill>
        <p:spPr>
          <a:xfrm>
            <a:off x="8139112" y="4928572"/>
            <a:ext cx="1190626" cy="119167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721695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간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"/>
            <a:ext cx="9906000" cy="6853782"/>
          </a:xfrm>
          <a:prstGeom prst="rect">
            <a:avLst/>
          </a:prstGeom>
        </p:spPr>
      </p:pic>
      <p:sp>
        <p:nvSpPr>
          <p:cNvPr id="5" name="제목 1"/>
          <p:cNvSpPr>
            <a:spLocks noGrp="1"/>
          </p:cNvSpPr>
          <p:nvPr>
            <p:ph type="ctrTitle"/>
          </p:nvPr>
        </p:nvSpPr>
        <p:spPr>
          <a:xfrm>
            <a:off x="4376936" y="2542828"/>
            <a:ext cx="3011296" cy="492443"/>
          </a:xfrm>
          <a:prstGeom prst="rect">
            <a:avLst/>
          </a:prstGeom>
          <a:noFill/>
        </p:spPr>
        <p:txBody>
          <a:bodyPr wrap="none" rtlCol="0" anchor="ctr">
            <a:noAutofit/>
            <a:scene3d>
              <a:camera prst="orthographicFront"/>
              <a:lightRig rig="threePt" dir="t"/>
            </a:scene3d>
            <a:sp3d>
              <a:contourClr>
                <a:schemeClr val="tx1"/>
              </a:contourClr>
            </a:sp3d>
          </a:bodyPr>
          <a:lstStyle>
            <a:lvl1pPr algn="l">
              <a:defRPr kumimoji="0" lang="ko-KR" altLang="en-US" sz="3400" b="1" spc="-150" dirty="0">
                <a:ln w="12700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>
              <a:buFont typeface="Wingdings" pitchFamily="2" charset="2"/>
              <a:buNone/>
            </a:pPr>
            <a:r>
              <a:rPr lang="ko-KR" altLang="en-US" dirty="0"/>
              <a:t>마스터 제목 스타일 편집</a:t>
            </a:r>
          </a:p>
        </p:txBody>
      </p:sp>
      <p:sp>
        <p:nvSpPr>
          <p:cNvPr id="7" name="부제목 2"/>
          <p:cNvSpPr>
            <a:spLocks noGrp="1"/>
          </p:cNvSpPr>
          <p:nvPr>
            <p:ph type="subTitle" idx="10"/>
          </p:nvPr>
        </p:nvSpPr>
        <p:spPr>
          <a:xfrm>
            <a:off x="2360712" y="2468488"/>
            <a:ext cx="1224136" cy="384448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lnSpc>
                <a:spcPct val="100000"/>
              </a:lnSpc>
              <a:buNone/>
              <a:defRPr sz="4800" b="1" spc="-150">
                <a:ln>
                  <a:solidFill>
                    <a:srgbClr val="508CB4">
                      <a:alpha val="0"/>
                    </a:srgbClr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9536054" y="6664173"/>
            <a:ext cx="26987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5F5EF5CE-7928-4DF3-996A-E76538B8949E}" type="slidenum">
              <a:rPr lang="de-DE" altLang="ko-KR" sz="90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pPr algn="r" eaLnBrk="1" hangingPunct="1"/>
              <a:t>‹#›</a:t>
            </a:fld>
            <a:endParaRPr lang="ko-KR" altLang="ko-KR" dirty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9764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간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"/>
            <a:ext cx="9906000" cy="6853782"/>
          </a:xfrm>
          <a:prstGeom prst="rect">
            <a:avLst/>
          </a:prstGeom>
        </p:spPr>
      </p:pic>
      <p:sp>
        <p:nvSpPr>
          <p:cNvPr id="5" name="제목 1"/>
          <p:cNvSpPr>
            <a:spLocks noGrp="1"/>
          </p:cNvSpPr>
          <p:nvPr>
            <p:ph type="ctrTitle"/>
          </p:nvPr>
        </p:nvSpPr>
        <p:spPr>
          <a:xfrm>
            <a:off x="4376936" y="2542828"/>
            <a:ext cx="3011296" cy="492443"/>
          </a:xfrm>
          <a:prstGeom prst="rect">
            <a:avLst/>
          </a:prstGeom>
          <a:noFill/>
        </p:spPr>
        <p:txBody>
          <a:bodyPr wrap="none" rtlCol="0" anchor="ctr">
            <a:noAutofit/>
            <a:scene3d>
              <a:camera prst="orthographicFront"/>
              <a:lightRig rig="threePt" dir="t"/>
            </a:scene3d>
            <a:sp3d>
              <a:contourClr>
                <a:schemeClr val="tx1"/>
              </a:contourClr>
            </a:sp3d>
          </a:bodyPr>
          <a:lstStyle>
            <a:lvl1pPr algn="l">
              <a:defRPr kumimoji="0" lang="ko-KR" altLang="en-US" sz="3400" b="1" spc="-150" dirty="0">
                <a:ln w="12700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>
              <a:buFont typeface="Wingdings" pitchFamily="2" charset="2"/>
              <a:buNone/>
            </a:pPr>
            <a:r>
              <a:rPr lang="ko-KR" altLang="en-US" dirty="0"/>
              <a:t>마스터 제목 스타일 편집</a:t>
            </a:r>
          </a:p>
        </p:txBody>
      </p:sp>
      <p:sp>
        <p:nvSpPr>
          <p:cNvPr id="7" name="부제목 2"/>
          <p:cNvSpPr>
            <a:spLocks noGrp="1"/>
          </p:cNvSpPr>
          <p:nvPr>
            <p:ph type="subTitle" idx="10"/>
          </p:nvPr>
        </p:nvSpPr>
        <p:spPr>
          <a:xfrm>
            <a:off x="2360712" y="2468488"/>
            <a:ext cx="1224136" cy="384448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lnSpc>
                <a:spcPct val="100000"/>
              </a:lnSpc>
              <a:buNone/>
              <a:defRPr sz="4800" b="1" spc="-150">
                <a:ln>
                  <a:solidFill>
                    <a:srgbClr val="508CB4">
                      <a:alpha val="0"/>
                    </a:srgbClr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9536054" y="6664173"/>
            <a:ext cx="26987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5F5EF5CE-7928-4DF3-996A-E76538B8949E}" type="slidenum">
              <a:rPr lang="de-DE" altLang="ko-KR" sz="90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pPr algn="r" eaLnBrk="1" hangingPunct="1"/>
              <a:t>‹#›</a:t>
            </a:fld>
            <a:endParaRPr lang="ko-KR" altLang="ko-KR" dirty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9651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간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"/>
            <a:ext cx="9906000" cy="6853782"/>
          </a:xfrm>
          <a:prstGeom prst="rect">
            <a:avLst/>
          </a:prstGeom>
        </p:spPr>
      </p:pic>
      <p:sp>
        <p:nvSpPr>
          <p:cNvPr id="5" name="제목 1"/>
          <p:cNvSpPr>
            <a:spLocks noGrp="1"/>
          </p:cNvSpPr>
          <p:nvPr>
            <p:ph type="ctrTitle"/>
          </p:nvPr>
        </p:nvSpPr>
        <p:spPr>
          <a:xfrm>
            <a:off x="4376936" y="2542828"/>
            <a:ext cx="3011296" cy="492443"/>
          </a:xfrm>
          <a:prstGeom prst="rect">
            <a:avLst/>
          </a:prstGeom>
          <a:noFill/>
        </p:spPr>
        <p:txBody>
          <a:bodyPr wrap="none" rtlCol="0" anchor="ctr">
            <a:noAutofit/>
            <a:scene3d>
              <a:camera prst="orthographicFront"/>
              <a:lightRig rig="threePt" dir="t"/>
            </a:scene3d>
            <a:sp3d>
              <a:contourClr>
                <a:schemeClr val="tx1"/>
              </a:contourClr>
            </a:sp3d>
          </a:bodyPr>
          <a:lstStyle>
            <a:lvl1pPr algn="l">
              <a:defRPr kumimoji="0" lang="ko-KR" altLang="en-US" sz="3400" b="1" spc="-150" dirty="0">
                <a:ln w="12700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>
              <a:buFont typeface="Wingdings" pitchFamily="2" charset="2"/>
              <a:buNone/>
            </a:pPr>
            <a:r>
              <a:rPr lang="ko-KR" altLang="en-US" dirty="0"/>
              <a:t>마스터 제목 스타일 편집</a:t>
            </a:r>
          </a:p>
        </p:txBody>
      </p:sp>
      <p:sp>
        <p:nvSpPr>
          <p:cNvPr id="7" name="부제목 2"/>
          <p:cNvSpPr>
            <a:spLocks noGrp="1"/>
          </p:cNvSpPr>
          <p:nvPr>
            <p:ph type="subTitle" idx="10"/>
          </p:nvPr>
        </p:nvSpPr>
        <p:spPr>
          <a:xfrm>
            <a:off x="2360712" y="2468488"/>
            <a:ext cx="1224136" cy="384448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lnSpc>
                <a:spcPct val="100000"/>
              </a:lnSpc>
              <a:buNone/>
              <a:defRPr sz="4800" b="1" spc="-150">
                <a:ln>
                  <a:solidFill>
                    <a:srgbClr val="508CB4">
                      <a:alpha val="0"/>
                    </a:srgbClr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9536054" y="6664173"/>
            <a:ext cx="26987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5F5EF5CE-7928-4DF3-996A-E76538B8949E}" type="slidenum">
              <a:rPr lang="de-DE" altLang="ko-KR" sz="90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pPr algn="r" eaLnBrk="1" hangingPunct="1"/>
              <a:t>‹#›</a:t>
            </a:fld>
            <a:endParaRPr lang="ko-KR" altLang="ko-KR" dirty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3375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간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"/>
            <a:ext cx="9906000" cy="6853782"/>
          </a:xfrm>
          <a:prstGeom prst="rect">
            <a:avLst/>
          </a:prstGeom>
        </p:spPr>
      </p:pic>
      <p:sp>
        <p:nvSpPr>
          <p:cNvPr id="5" name="제목 1"/>
          <p:cNvSpPr>
            <a:spLocks noGrp="1"/>
          </p:cNvSpPr>
          <p:nvPr>
            <p:ph type="ctrTitle"/>
          </p:nvPr>
        </p:nvSpPr>
        <p:spPr>
          <a:xfrm>
            <a:off x="4376936" y="2542828"/>
            <a:ext cx="3011296" cy="492443"/>
          </a:xfrm>
          <a:prstGeom prst="rect">
            <a:avLst/>
          </a:prstGeom>
          <a:noFill/>
        </p:spPr>
        <p:txBody>
          <a:bodyPr wrap="none" rtlCol="0" anchor="ctr">
            <a:noAutofit/>
            <a:scene3d>
              <a:camera prst="orthographicFront"/>
              <a:lightRig rig="threePt" dir="t"/>
            </a:scene3d>
            <a:sp3d>
              <a:contourClr>
                <a:schemeClr val="tx1"/>
              </a:contourClr>
            </a:sp3d>
          </a:bodyPr>
          <a:lstStyle>
            <a:lvl1pPr algn="l">
              <a:defRPr kumimoji="0" lang="ko-KR" altLang="en-US" sz="3400" b="1" spc="-150" dirty="0">
                <a:ln w="12700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>
              <a:buFont typeface="Wingdings" pitchFamily="2" charset="2"/>
              <a:buNone/>
            </a:pPr>
            <a:r>
              <a:rPr lang="ko-KR" altLang="en-US" dirty="0"/>
              <a:t>마스터 제목 스타일 편집</a:t>
            </a:r>
          </a:p>
        </p:txBody>
      </p:sp>
      <p:sp>
        <p:nvSpPr>
          <p:cNvPr id="7" name="부제목 2"/>
          <p:cNvSpPr>
            <a:spLocks noGrp="1"/>
          </p:cNvSpPr>
          <p:nvPr>
            <p:ph type="subTitle" idx="10"/>
          </p:nvPr>
        </p:nvSpPr>
        <p:spPr>
          <a:xfrm>
            <a:off x="2360712" y="2468488"/>
            <a:ext cx="1224136" cy="384448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lnSpc>
                <a:spcPct val="100000"/>
              </a:lnSpc>
              <a:buNone/>
              <a:defRPr sz="4800" b="1" spc="-150">
                <a:ln>
                  <a:solidFill>
                    <a:srgbClr val="508CB4">
                      <a:alpha val="0"/>
                    </a:srgbClr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9536054" y="6664173"/>
            <a:ext cx="26987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5F5EF5CE-7928-4DF3-996A-E76538B8949E}" type="slidenum">
              <a:rPr lang="de-DE" altLang="ko-KR" sz="90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pPr algn="r" eaLnBrk="1" hangingPunct="1"/>
              <a:t>‹#›</a:t>
            </a:fld>
            <a:endParaRPr lang="ko-KR" altLang="ko-KR" dirty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845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간지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ctrTitle"/>
          </p:nvPr>
        </p:nvSpPr>
        <p:spPr>
          <a:xfrm>
            <a:off x="3849750" y="2088654"/>
            <a:ext cx="3011296" cy="492443"/>
          </a:xfrm>
          <a:prstGeom prst="rect">
            <a:avLst/>
          </a:prstGeom>
          <a:noFill/>
        </p:spPr>
        <p:txBody>
          <a:bodyPr wrap="none" rtlCol="0" anchor="ctr">
            <a:noAutofit/>
            <a:scene3d>
              <a:camera prst="orthographicFront"/>
              <a:lightRig rig="threePt" dir="t"/>
            </a:scene3d>
            <a:sp3d>
              <a:contourClr>
                <a:schemeClr val="tx1"/>
              </a:contourClr>
            </a:sp3d>
          </a:bodyPr>
          <a:lstStyle>
            <a:lvl1pPr algn="l">
              <a:defRPr kumimoji="0" lang="ko-KR" altLang="en-US" sz="3400" b="1" spc="-150" dirty="0">
                <a:ln w="12700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cs typeface="Tahoma"/>
              </a:defRPr>
            </a:lvl1pPr>
          </a:lstStyle>
          <a:p>
            <a:pPr lvl="0">
              <a:buFont typeface="Wingdings" pitchFamily="2" charset="2"/>
              <a:buNone/>
            </a:pPr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3945000" y="2974826"/>
            <a:ext cx="3312368" cy="460648"/>
          </a:xfrm>
          <a:prstGeom prst="rect">
            <a:avLst/>
          </a:prstGeom>
        </p:spPr>
        <p:txBody>
          <a:bodyPr wrap="none"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300" b="0" spc="0">
                <a:ln>
                  <a:solidFill>
                    <a:srgbClr val="A9B7B7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971550" indent="-514350">
              <a:buFont typeface="+mj-lt"/>
              <a:buAutoNum type="arabicPeriod"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371600" indent="-457200">
              <a:buFont typeface="+mj-lt"/>
              <a:buAutoNum type="arabicPeriod"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828800" indent="-457200">
              <a:buFont typeface="+mj-lt"/>
              <a:buAutoNum type="arabicPeriod"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286000" indent="-457200">
              <a:buFont typeface="+mj-lt"/>
              <a:buAutoNum type="arabicPeriod"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7" name="부제목 2"/>
          <p:cNvSpPr>
            <a:spLocks noGrp="1"/>
          </p:cNvSpPr>
          <p:nvPr>
            <p:ph type="subTitle" idx="10"/>
          </p:nvPr>
        </p:nvSpPr>
        <p:spPr>
          <a:xfrm>
            <a:off x="1468425" y="2133972"/>
            <a:ext cx="1224136" cy="384448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lnSpc>
                <a:spcPct val="100000"/>
              </a:lnSpc>
              <a:buNone/>
              <a:defRPr sz="3600" b="1" spc="-150">
                <a:ln>
                  <a:solidFill>
                    <a:srgbClr val="508CB4">
                      <a:alpha val="0"/>
                    </a:srgb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242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속지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786384"/>
          </a:xfrm>
          <a:prstGeom prst="rect">
            <a:avLst/>
          </a:prstGeom>
        </p:spPr>
      </p:pic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490071" y="143945"/>
            <a:ext cx="333937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lvl1pPr>
              <a:defRPr kumimoji="0" lang="ko-KR" altLang="en-US" sz="2400" i="0" u="none" strike="noStrike" cap="none" spc="-150" normalizeH="0" baseline="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defRPr>
            </a:lvl1pPr>
          </a:lstStyle>
          <a:p>
            <a:pPr lvl="0">
              <a:lnSpc>
                <a:spcPct val="100000"/>
              </a:lnSpc>
              <a:buFont typeface="Wingdings" pitchFamily="2" charset="2"/>
            </a:pPr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5" name="부제목 2"/>
          <p:cNvSpPr>
            <a:spLocks noGrp="1"/>
          </p:cNvSpPr>
          <p:nvPr>
            <p:ph type="subTitle" idx="10"/>
          </p:nvPr>
        </p:nvSpPr>
        <p:spPr>
          <a:xfrm>
            <a:off x="519312" y="606971"/>
            <a:ext cx="6934200" cy="360919"/>
          </a:xfrm>
          <a:prstGeom prst="rect">
            <a:avLst/>
          </a:prstGeom>
        </p:spPr>
        <p:txBody>
          <a:bodyPr wrap="none" anchor="ctr"/>
          <a:lstStyle>
            <a:lvl1pPr marL="0" indent="0" algn="l">
              <a:buNone/>
              <a:defRPr sz="1600" b="1" spc="-50" baseline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1F4B7B"/>
                </a:solidFill>
                <a:latin typeface="Calibri" panose="020F0502020204030204" pitchFamily="34" charset="0"/>
                <a:ea typeface="맑은 고딕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6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782763" y="974626"/>
            <a:ext cx="8850188" cy="280417"/>
          </a:xfrm>
          <a:prstGeom prst="rect">
            <a:avLst/>
          </a:prstGeom>
        </p:spPr>
        <p:txBody>
          <a:bodyPr anchor="t"/>
          <a:lstStyle>
            <a:lvl1pPr marL="171450" indent="-171450">
              <a:lnSpc>
                <a:spcPct val="120000"/>
              </a:lnSpc>
              <a:spcAft>
                <a:spcPts val="400"/>
              </a:spcAft>
              <a:buClr>
                <a:srgbClr val="8B96AB"/>
              </a:buClr>
              <a:buFontTx/>
              <a:buBlip>
                <a:blip r:embed="rId3"/>
              </a:buBlip>
              <a:defRPr sz="1200" b="0" spc="-50" baseline="0">
                <a:ln>
                  <a:solidFill>
                    <a:schemeClr val="bg1">
                      <a:alpha val="0"/>
                    </a:schemeClr>
                  </a:solidFill>
                </a:ln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9489505" y="6668701"/>
            <a:ext cx="442749" cy="189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r" eaLnBrk="1" latinLnBrk="0" hangingPunct="1">
              <a:defRPr/>
            </a:pPr>
            <a:r>
              <a:rPr kumimoji="0" lang="en-US" altLang="ko-KR" sz="1000" dirty="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anose="020B0503020000020004" pitchFamily="50" charset="-127"/>
              </a:rPr>
              <a:t> </a:t>
            </a:r>
            <a:fld id="{70FF7B58-9547-4305-943A-4AC4E99EB892}" type="slidenum">
              <a:rPr kumimoji="0" lang="ko-KR" altLang="en-US" sz="100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anose="020B0503020000020004" pitchFamily="50" charset="-127"/>
              </a:rPr>
              <a:pPr algn="r" eaLnBrk="1" latinLnBrk="0" hangingPunct="1">
                <a:defRPr/>
              </a:pPr>
              <a:t>‹#›</a:t>
            </a:fld>
            <a:r>
              <a:rPr kumimoji="0" lang="ko-KR" altLang="en-US" sz="1000" dirty="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anose="020B0503020000020004" pitchFamily="50" charset="-127"/>
              </a:rPr>
              <a:t> </a:t>
            </a:r>
          </a:p>
        </p:txBody>
      </p:sp>
      <p:pic>
        <p:nvPicPr>
          <p:cNvPr id="8" name="Picture 2" descr="국제대학교 로고에 대한 이미지 검색결과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447" y="168860"/>
            <a:ext cx="1362082" cy="23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851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속지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786384"/>
          </a:xfrm>
          <a:prstGeom prst="rect">
            <a:avLst/>
          </a:prstGeom>
        </p:spPr>
      </p:pic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490071" y="143945"/>
            <a:ext cx="333937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lvl1pPr>
              <a:defRPr kumimoji="0" lang="ko-KR" altLang="en-US" sz="2400" i="0" u="none" strike="noStrike" cap="none" spc="-150" normalizeH="0" baseline="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defRPr>
            </a:lvl1pPr>
          </a:lstStyle>
          <a:p>
            <a:pPr lvl="0">
              <a:lnSpc>
                <a:spcPct val="100000"/>
              </a:lnSpc>
              <a:buFont typeface="Wingdings" pitchFamily="2" charset="2"/>
            </a:pPr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5" name="부제목 2"/>
          <p:cNvSpPr>
            <a:spLocks noGrp="1"/>
          </p:cNvSpPr>
          <p:nvPr>
            <p:ph type="subTitle" idx="10"/>
          </p:nvPr>
        </p:nvSpPr>
        <p:spPr>
          <a:xfrm>
            <a:off x="519312" y="606971"/>
            <a:ext cx="6934200" cy="360919"/>
          </a:xfrm>
          <a:prstGeom prst="rect">
            <a:avLst/>
          </a:prstGeom>
        </p:spPr>
        <p:txBody>
          <a:bodyPr wrap="none" anchor="ctr"/>
          <a:lstStyle>
            <a:lvl1pPr marL="0" indent="0" algn="l">
              <a:buNone/>
              <a:defRPr sz="1600" b="1" spc="-50" baseline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1F4B7B"/>
                </a:solidFill>
                <a:latin typeface="Calibri" panose="020F0502020204030204" pitchFamily="34" charset="0"/>
                <a:ea typeface="맑은 고딕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9489505" y="6668701"/>
            <a:ext cx="442749" cy="189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r" eaLnBrk="1" latinLnBrk="0" hangingPunct="1">
              <a:defRPr/>
            </a:pPr>
            <a:r>
              <a:rPr kumimoji="0" lang="en-US" altLang="ko-KR" sz="1000" dirty="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anose="020B0503020000020004" pitchFamily="50" charset="-127"/>
              </a:rPr>
              <a:t> </a:t>
            </a:r>
            <a:fld id="{70FF7B58-9547-4305-943A-4AC4E99EB892}" type="slidenum">
              <a:rPr kumimoji="0" lang="ko-KR" altLang="en-US" sz="100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anose="020B0503020000020004" pitchFamily="50" charset="-127"/>
              </a:rPr>
              <a:pPr algn="r" eaLnBrk="1" latinLnBrk="0" hangingPunct="1">
                <a:defRPr/>
              </a:pPr>
              <a:t>‹#›</a:t>
            </a:fld>
            <a:r>
              <a:rPr kumimoji="0" lang="ko-KR" altLang="en-US" sz="1000" dirty="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anose="020B0503020000020004" pitchFamily="50" charset="-127"/>
              </a:rPr>
              <a:t> </a:t>
            </a:r>
          </a:p>
        </p:txBody>
      </p:sp>
      <p:pic>
        <p:nvPicPr>
          <p:cNvPr id="7" name="Picture 2" descr="국제대학교 로고에 대한 이미지 검색결과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447" y="168860"/>
            <a:ext cx="1362082" cy="23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850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속지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786384"/>
          </a:xfrm>
          <a:prstGeom prst="rect">
            <a:avLst/>
          </a:prstGeom>
        </p:spPr>
      </p:pic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490071" y="143945"/>
            <a:ext cx="333937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lvl1pPr>
              <a:defRPr kumimoji="0" lang="ko-KR" altLang="en-US" sz="2400" i="0" u="none" strike="noStrike" cap="none" spc="-150" normalizeH="0" baseline="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defRPr>
            </a:lvl1pPr>
          </a:lstStyle>
          <a:p>
            <a:pPr lvl="0">
              <a:lnSpc>
                <a:spcPct val="100000"/>
              </a:lnSpc>
              <a:buFont typeface="Wingdings" pitchFamily="2" charset="2"/>
            </a:pPr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9489505" y="6668701"/>
            <a:ext cx="442749" cy="189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r" eaLnBrk="1" latinLnBrk="0" hangingPunct="1">
              <a:defRPr/>
            </a:pPr>
            <a:r>
              <a:rPr kumimoji="0" lang="en-US" altLang="ko-KR" sz="1000" dirty="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anose="020B0503020000020004" pitchFamily="50" charset="-127"/>
              </a:rPr>
              <a:t> </a:t>
            </a:r>
            <a:fld id="{70FF7B58-9547-4305-943A-4AC4E99EB892}" type="slidenum">
              <a:rPr kumimoji="0" lang="ko-KR" altLang="en-US" sz="100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anose="020B0503020000020004" pitchFamily="50" charset="-127"/>
              </a:rPr>
              <a:pPr algn="r" eaLnBrk="1" latinLnBrk="0" hangingPunct="1">
                <a:defRPr/>
              </a:pPr>
              <a:t>‹#›</a:t>
            </a:fld>
            <a:r>
              <a:rPr kumimoji="0" lang="ko-KR" altLang="en-US" sz="1000" dirty="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anose="020B0503020000020004" pitchFamily="50" charset="-127"/>
              </a:rPr>
              <a:t> </a:t>
            </a:r>
          </a:p>
        </p:txBody>
      </p:sp>
      <p:pic>
        <p:nvPicPr>
          <p:cNvPr id="6" name="Picture 2" descr="국제대학교 로고에 대한 이미지 검색결과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447" y="168860"/>
            <a:ext cx="1362082" cy="23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207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속지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786384"/>
          </a:xfrm>
          <a:prstGeom prst="rect">
            <a:avLst/>
          </a:prstGeom>
        </p:spPr>
      </p:pic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490071" y="143945"/>
            <a:ext cx="333937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lvl1pPr>
              <a:defRPr kumimoji="0" lang="ko-KR" altLang="en-US" sz="2400" i="0" u="none" strike="noStrike" cap="none" spc="-150" normalizeH="0" baseline="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defRPr>
            </a:lvl1pPr>
          </a:lstStyle>
          <a:p>
            <a:pPr lvl="0">
              <a:lnSpc>
                <a:spcPct val="100000"/>
              </a:lnSpc>
              <a:buFont typeface="Wingdings" pitchFamily="2" charset="2"/>
            </a:pPr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8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782763" y="736129"/>
            <a:ext cx="8850188" cy="280417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171450" indent="-171450">
              <a:lnSpc>
                <a:spcPct val="120000"/>
              </a:lnSpc>
              <a:spcAft>
                <a:spcPts val="400"/>
              </a:spcAft>
              <a:buClr>
                <a:srgbClr val="8B96AB"/>
              </a:buClr>
              <a:buFontTx/>
              <a:buBlip>
                <a:blip r:embed="rId3"/>
              </a:buBlip>
              <a:defRPr sz="1200" b="0" spc="-50" baseline="0">
                <a:ln>
                  <a:solidFill>
                    <a:schemeClr val="bg1">
                      <a:alpha val="0"/>
                    </a:schemeClr>
                  </a:solidFill>
                </a:ln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9489505" y="6668701"/>
            <a:ext cx="442749" cy="189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r" eaLnBrk="1" latinLnBrk="0" hangingPunct="1">
              <a:defRPr/>
            </a:pPr>
            <a:r>
              <a:rPr kumimoji="0" lang="en-US" altLang="ko-KR" sz="1000" dirty="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anose="020B0503020000020004" pitchFamily="50" charset="-127"/>
              </a:rPr>
              <a:t> </a:t>
            </a:r>
            <a:fld id="{70FF7B58-9547-4305-943A-4AC4E99EB892}" type="slidenum">
              <a:rPr kumimoji="0" lang="ko-KR" altLang="en-US" sz="100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anose="020B0503020000020004" pitchFamily="50" charset="-127"/>
              </a:rPr>
              <a:pPr algn="r" eaLnBrk="1" latinLnBrk="0" hangingPunct="1">
                <a:defRPr/>
              </a:pPr>
              <a:t>‹#›</a:t>
            </a:fld>
            <a:r>
              <a:rPr kumimoji="0" lang="ko-KR" altLang="en-US" sz="1000" dirty="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anose="020B0503020000020004" pitchFamily="50" charset="-127"/>
              </a:rPr>
              <a:t> </a:t>
            </a:r>
          </a:p>
        </p:txBody>
      </p:sp>
      <p:pic>
        <p:nvPicPr>
          <p:cNvPr id="10" name="Picture 2" descr="국제대학교 로고에 대한 이미지 검색결과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447" y="168860"/>
            <a:ext cx="1362082" cy="23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0189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탱큐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241" y="2948132"/>
            <a:ext cx="3311518" cy="696868"/>
          </a:xfrm>
          <a:prstGeom prst="rect">
            <a:avLst/>
          </a:prstGeom>
        </p:spPr>
      </p:pic>
      <p:pic>
        <p:nvPicPr>
          <p:cNvPr id="9" name="Picture 15" descr="(수정)로고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6275405"/>
            <a:ext cx="1378896" cy="47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/>
          <p:cNvSpPr txBox="1">
            <a:spLocks noChangeArrowheads="1"/>
          </p:cNvSpPr>
          <p:nvPr userDrawn="1"/>
        </p:nvSpPr>
        <p:spPr bwMode="auto">
          <a:xfrm>
            <a:off x="1737023" y="6392495"/>
            <a:ext cx="5078634" cy="400110"/>
          </a:xfrm>
          <a:prstGeom prst="rect">
            <a:avLst/>
          </a:prstGeom>
          <a:extLst/>
        </p:spPr>
        <p:txBody>
          <a:bodyPr wrap="none">
            <a:spAutoFit/>
          </a:bodyPr>
          <a:lstStyle>
            <a:defPPr>
              <a:defRPr lang="ko-KR"/>
            </a:defPPr>
            <a:lvl1pPr algn="l"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 kumimoji="0" sz="1000" b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  <a:lvl2pPr>
              <a:defRPr>
                <a:latin typeface="맑은 고딕" pitchFamily="50" charset="-127"/>
                <a:ea typeface="굴림" charset="-127"/>
              </a:defRPr>
            </a:lvl2pPr>
            <a:lvl3pPr>
              <a:defRPr>
                <a:latin typeface="맑은 고딕" pitchFamily="50" charset="-127"/>
                <a:ea typeface="굴림" charset="-127"/>
              </a:defRPr>
            </a:lvl3pPr>
            <a:lvl4pPr>
              <a:defRPr>
                <a:latin typeface="맑은 고딕" pitchFamily="50" charset="-127"/>
                <a:ea typeface="굴림" charset="-127"/>
              </a:defRPr>
            </a:lvl4pPr>
            <a:lvl5pPr>
              <a:defRPr>
                <a:latin typeface="맑은 고딕" pitchFamily="50" charset="-127"/>
                <a:ea typeface="굴림" charset="-127"/>
              </a:defRPr>
            </a:lvl5pPr>
            <a:lvl6pPr>
              <a:defRPr>
                <a:latin typeface="맑은 고딕" pitchFamily="50" charset="-127"/>
                <a:ea typeface="굴림" charset="-127"/>
              </a:defRPr>
            </a:lvl6pPr>
            <a:lvl7pPr>
              <a:defRPr>
                <a:latin typeface="맑은 고딕" pitchFamily="50" charset="-127"/>
                <a:ea typeface="굴림" charset="-127"/>
              </a:defRPr>
            </a:lvl7pPr>
            <a:lvl8pPr>
              <a:defRPr>
                <a:latin typeface="맑은 고딕" pitchFamily="50" charset="-127"/>
                <a:ea typeface="굴림" charset="-127"/>
              </a:defRPr>
            </a:lvl8pPr>
            <a:lvl9pPr>
              <a:defRPr>
                <a:latin typeface="맑은 고딕" pitchFamily="50" charset="-127"/>
                <a:ea typeface="굴림" charset="-127"/>
              </a:defRPr>
            </a:lvl9pPr>
          </a:lstStyle>
          <a:p>
            <a:r>
              <a:rPr lang="en-US" altLang="ko-KR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㈜</a:t>
            </a:r>
            <a:r>
              <a:rPr lang="ko-KR" altLang="ko-KR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글로벌리서치</a:t>
            </a:r>
            <a:r>
              <a:rPr lang="en-US" altLang="ko-KR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altLang="ko-KR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ko-KR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서울시 서초구 </a:t>
            </a:r>
            <a:r>
              <a:rPr lang="ko-KR" altLang="en-US" sz="1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반포대로 </a:t>
            </a:r>
            <a:r>
              <a:rPr lang="en-US" altLang="ko-KR" sz="1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45 </a:t>
            </a:r>
            <a:r>
              <a:rPr lang="en-US" altLang="ko-KR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ko-KR" altLang="en-US" sz="1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서초동 </a:t>
            </a:r>
            <a:r>
              <a:rPr lang="en-US" altLang="ko-KR" sz="1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2~4</a:t>
            </a:r>
            <a:r>
              <a:rPr lang="ko-KR" altLang="en-US" sz="1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층</a:t>
            </a:r>
            <a:r>
              <a:rPr lang="en-US" altLang="ko-KR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  02-6253-1400(</a:t>
            </a:r>
            <a:r>
              <a:rPr lang="ko-KR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대표</a:t>
            </a:r>
            <a:r>
              <a:rPr lang="en-US" altLang="ko-KR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  www.globalri.co.kr </a:t>
            </a:r>
            <a:endParaRPr lang="ko-KR" altLang="ko-KR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 rotWithShape="1">
          <a:blip r:embed="rId5"/>
          <a:srcRect l="30364"/>
          <a:stretch/>
        </p:blipFill>
        <p:spPr>
          <a:xfrm>
            <a:off x="8515350" y="5190531"/>
            <a:ext cx="1143000" cy="114400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9693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간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"/>
            <a:ext cx="9906000" cy="6853782"/>
          </a:xfrm>
          <a:prstGeom prst="rect">
            <a:avLst/>
          </a:prstGeom>
        </p:spPr>
      </p:pic>
      <p:sp>
        <p:nvSpPr>
          <p:cNvPr id="5" name="제목 1"/>
          <p:cNvSpPr>
            <a:spLocks noGrp="1"/>
          </p:cNvSpPr>
          <p:nvPr>
            <p:ph type="ctrTitle"/>
          </p:nvPr>
        </p:nvSpPr>
        <p:spPr>
          <a:xfrm>
            <a:off x="4376936" y="2542828"/>
            <a:ext cx="3011296" cy="492443"/>
          </a:xfrm>
          <a:prstGeom prst="rect">
            <a:avLst/>
          </a:prstGeom>
          <a:noFill/>
        </p:spPr>
        <p:txBody>
          <a:bodyPr wrap="none" rtlCol="0" anchor="ctr">
            <a:noAutofit/>
            <a:scene3d>
              <a:camera prst="orthographicFront"/>
              <a:lightRig rig="threePt" dir="t"/>
            </a:scene3d>
            <a:sp3d>
              <a:contourClr>
                <a:schemeClr val="tx1"/>
              </a:contourClr>
            </a:sp3d>
          </a:bodyPr>
          <a:lstStyle>
            <a:lvl1pPr algn="l">
              <a:defRPr kumimoji="0" lang="ko-KR" altLang="en-US" sz="3400" b="1" spc="-150" dirty="0">
                <a:ln w="12700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>
              <a:buFont typeface="Wingdings" pitchFamily="2" charset="2"/>
              <a:buNone/>
            </a:pPr>
            <a:r>
              <a:rPr lang="ko-KR" altLang="en-US" dirty="0"/>
              <a:t>마스터 제목 스타일 편집</a:t>
            </a:r>
          </a:p>
        </p:txBody>
      </p:sp>
      <p:sp>
        <p:nvSpPr>
          <p:cNvPr id="7" name="부제목 2"/>
          <p:cNvSpPr>
            <a:spLocks noGrp="1"/>
          </p:cNvSpPr>
          <p:nvPr>
            <p:ph type="subTitle" idx="10"/>
          </p:nvPr>
        </p:nvSpPr>
        <p:spPr>
          <a:xfrm>
            <a:off x="2360712" y="2468488"/>
            <a:ext cx="1224136" cy="384448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lnSpc>
                <a:spcPct val="100000"/>
              </a:lnSpc>
              <a:buNone/>
              <a:defRPr sz="4800" b="1" spc="-150">
                <a:ln>
                  <a:solidFill>
                    <a:srgbClr val="508CB4">
                      <a:alpha val="0"/>
                    </a:srgbClr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9536054" y="6664173"/>
            <a:ext cx="26987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5F5EF5CE-7928-4DF3-996A-E76538B8949E}" type="slidenum">
              <a:rPr lang="de-DE" altLang="ko-KR" sz="90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pPr algn="r" eaLnBrk="1" hangingPunct="1"/>
              <a:t>‹#›</a:t>
            </a:fld>
            <a:endParaRPr lang="ko-KR" altLang="ko-KR" dirty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174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835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7" r:id="rId4"/>
    <p:sldLayoutId id="2147483659" r:id="rId5"/>
    <p:sldLayoutId id="2147483660" r:id="rId6"/>
    <p:sldLayoutId id="2147483658" r:id="rId7"/>
    <p:sldLayoutId id="2147483655" r:id="rId8"/>
    <p:sldLayoutId id="2147483661" r:id="rId9"/>
    <p:sldLayoutId id="2147483662" r:id="rId10"/>
    <p:sldLayoutId id="2147483663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4" r:id="rId20"/>
    <p:sldLayoutId id="2147483675" r:id="rId21"/>
    <p:sldLayoutId id="2147483676" r:id="rId22"/>
    <p:sldLayoutId id="2147483677" r:id="rId23"/>
  </p:sldLayoutIdLst>
  <p:txStyles>
    <p:titleStyle>
      <a:lvl1pPr algn="l" defTabSz="914400" rtl="0" eaLnBrk="1" latinLnBrk="1" hangingPunct="1">
        <a:spcBef>
          <a:spcPct val="0"/>
        </a:spcBef>
        <a:buNone/>
        <a:defRPr sz="1800" b="1" kern="1200" baseline="0">
          <a:solidFill>
            <a:schemeClr val="tx1"/>
          </a:solidFill>
          <a:latin typeface="Arial" pitchFamily="34" charset="0"/>
          <a:ea typeface="맑은 고딕" pitchFamily="50" charset="-127"/>
          <a:cs typeface="+mj-cs"/>
        </a:defRPr>
      </a:lvl1pPr>
    </p:titleStyle>
    <p:bodyStyle>
      <a:lvl1pPr marL="187325" indent="-187325" algn="l" defTabSz="914400" rtl="0" eaLnBrk="1" latinLnBrk="1" hangingPunct="1">
        <a:lnSpc>
          <a:spcPct val="120000"/>
        </a:lnSpc>
        <a:spcBef>
          <a:spcPts val="0"/>
        </a:spcBef>
        <a:spcAft>
          <a:spcPts val="150"/>
        </a:spcAft>
        <a:buFont typeface="Arial" pitchFamily="34" charset="0"/>
        <a:buChar char="•"/>
        <a:defRPr sz="1200" kern="1200" baseline="0">
          <a:solidFill>
            <a:schemeClr val="tx1"/>
          </a:solidFill>
          <a:latin typeface="Arial" pitchFamily="34" charset="0"/>
          <a:ea typeface="맑은 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1300" kern="1200" baseline="0">
          <a:solidFill>
            <a:schemeClr val="tx1"/>
          </a:solidFill>
          <a:latin typeface="Arial" pitchFamily="34" charset="0"/>
          <a:ea typeface="맑은 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1300" kern="1200" baseline="0">
          <a:solidFill>
            <a:schemeClr val="tx1"/>
          </a:solidFill>
          <a:latin typeface="Arial" pitchFamily="34" charset="0"/>
          <a:ea typeface="맑은 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1300" kern="1200" baseline="0">
          <a:solidFill>
            <a:schemeClr val="tx1"/>
          </a:solidFill>
          <a:latin typeface="Arial" pitchFamily="34" charset="0"/>
          <a:ea typeface="맑은 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1300" kern="1200" baseline="0">
          <a:solidFill>
            <a:schemeClr val="tx1"/>
          </a:solidFill>
          <a:latin typeface="Arial" pitchFamily="34" charset="0"/>
          <a:ea typeface="맑은 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330150" y="4251881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2019. 01.</a:t>
            </a:r>
            <a:endParaRPr lang="ko-KR" altLang="en-US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50000"/>
                  <a:lumOff val="50000"/>
                </a:prstClr>
              </a:solidFill>
              <a:latin typeface="Trebuchet MS" panose="020B0603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447049" y="1845000"/>
            <a:ext cx="4830168" cy="1623521"/>
          </a:xfrm>
          <a:prstGeom prst="rect">
            <a:avLst/>
          </a:prstGeom>
          <a:extLst/>
        </p:spPr>
        <p:txBody>
          <a:bodyPr wrap="none">
            <a:spAutoFit/>
          </a:bodyPr>
          <a:lstStyle>
            <a:defPPr>
              <a:defRPr lang="ko-KR"/>
            </a:defPPr>
            <a:lvl1pPr fontAlgn="base">
              <a:spcBef>
                <a:spcPct val="50000"/>
              </a:spcBef>
              <a:spcAft>
                <a:spcPct val="0"/>
              </a:spcAft>
              <a:defRPr kumimoji="1" sz="4000" b="1" spc="-15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맑은 고딕" pitchFamily="50" charset="-127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latin typeface="Calibri" pitchFamily="34" charset="0"/>
                <a:ea typeface="굴림" pitchFamily="50" charset="-127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latin typeface="Calibri" pitchFamily="34" charset="0"/>
                <a:ea typeface="굴림" pitchFamily="50" charset="-127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latin typeface="Calibri" pitchFamily="34" charset="0"/>
                <a:ea typeface="굴림" pitchFamily="50" charset="-127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latin typeface="Calibri" pitchFamily="34" charset="0"/>
                <a:ea typeface="굴림" pitchFamily="50" charset="-127"/>
              </a:defRPr>
            </a:lvl5pPr>
            <a:lvl6pPr>
              <a:defRPr kumimoji="1">
                <a:latin typeface="Calibri" pitchFamily="34" charset="0"/>
                <a:ea typeface="굴림" pitchFamily="50" charset="-127"/>
              </a:defRPr>
            </a:lvl6pPr>
            <a:lvl7pPr>
              <a:defRPr kumimoji="1">
                <a:latin typeface="Calibri" pitchFamily="34" charset="0"/>
                <a:ea typeface="굴림" pitchFamily="50" charset="-127"/>
              </a:defRPr>
            </a:lvl7pPr>
            <a:lvl8pPr>
              <a:defRPr kumimoji="1">
                <a:latin typeface="Calibri" pitchFamily="34" charset="0"/>
                <a:ea typeface="굴림" pitchFamily="50" charset="-127"/>
              </a:defRPr>
            </a:lvl8pPr>
            <a:lvl9pPr>
              <a:defRPr kumimoji="1">
                <a:latin typeface="Calibri" pitchFamily="34" charset="0"/>
                <a:ea typeface="굴림" pitchFamily="50" charset="-127"/>
              </a:defRPr>
            </a:lvl9pPr>
          </a:lstStyle>
          <a:p>
            <a:pPr latinLnBrk="0">
              <a:spcBef>
                <a:spcPts val="0"/>
              </a:spcBef>
            </a:pPr>
            <a:r>
              <a:rPr lang="en-US" altLang="ko-KR" sz="27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2018</a:t>
            </a:r>
            <a:r>
              <a:rPr lang="ko-KR" altLang="en-US" sz="27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년</a:t>
            </a:r>
            <a:endParaRPr lang="en-US" altLang="ko-KR" sz="2700" dirty="0" smtClean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latinLnBrk="0">
              <a:spcBef>
                <a:spcPts val="0"/>
              </a:spcBef>
            </a:pPr>
            <a:r>
              <a:rPr lang="en-US" altLang="ko-KR" sz="3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ko-KR" altLang="en-US" sz="3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endParaRPr lang="en-US" altLang="ko-KR" sz="3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latinLnBrk="0">
              <a:spcBef>
                <a:spcPts val="0"/>
              </a:spcBef>
              <a:spcAft>
                <a:spcPts val="300"/>
              </a:spcAft>
            </a:pPr>
            <a:r>
              <a:rPr lang="ko-KR" altLang="en-US" sz="33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국제대학교 </a:t>
            </a:r>
            <a:r>
              <a:rPr lang="ko-KR" altLang="en-US" sz="33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교육만족도 조사 </a:t>
            </a:r>
            <a:endParaRPr lang="en-US" altLang="ko-KR" sz="33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latinLnBrk="0">
              <a:spcBef>
                <a:spcPts val="0"/>
              </a:spcBef>
              <a:spcAft>
                <a:spcPts val="300"/>
              </a:spcAft>
            </a:pPr>
            <a:r>
              <a:rPr lang="ko-KR" altLang="en-US" sz="33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「교원」 결과 </a:t>
            </a:r>
            <a:r>
              <a:rPr lang="ko-KR" altLang="en-US" sz="33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보고서</a:t>
            </a:r>
            <a:endParaRPr lang="ko-KR" altLang="en-US" sz="24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0190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8" name="직선 연결선 157"/>
          <p:cNvCxnSpPr/>
          <p:nvPr/>
        </p:nvCxnSpPr>
        <p:spPr>
          <a:xfrm>
            <a:off x="955813" y="2662275"/>
            <a:ext cx="264432" cy="0"/>
          </a:xfrm>
          <a:prstGeom prst="line">
            <a:avLst/>
          </a:prstGeom>
          <a:ln>
            <a:solidFill>
              <a:srgbClr val="5C7EA8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모서리가 둥근 직사각형 158"/>
          <p:cNvSpPr/>
          <p:nvPr/>
        </p:nvSpPr>
        <p:spPr>
          <a:xfrm>
            <a:off x="1183684" y="2484120"/>
            <a:ext cx="2232000" cy="356308"/>
          </a:xfrm>
          <a:prstGeom prst="roundRect">
            <a:avLst>
              <a:gd name="adj" fmla="val 50000"/>
            </a:avLst>
          </a:prstGeom>
          <a:solidFill>
            <a:srgbClr val="F5F7F9"/>
          </a:solidFill>
          <a:ln w="19050">
            <a:solidFill>
              <a:srgbClr val="D7DF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/>
          <a:lstStyle/>
          <a:p>
            <a:r>
              <a:rPr lang="ko-KR" altLang="en-US" sz="1200" b="1" spc="-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매우 그렇다</a:t>
            </a: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5. </a:t>
            </a:r>
            <a:r>
              <a:rPr lang="ko-KR" altLang="en-US"/>
              <a:t>지수 산출 </a:t>
            </a:r>
            <a:r>
              <a:rPr lang="en-US" altLang="ko-KR"/>
              <a:t>Process</a:t>
            </a:r>
          </a:p>
        </p:txBody>
      </p:sp>
      <p:sp>
        <p:nvSpPr>
          <p:cNvPr id="7" name="부제목 6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 dirty="0"/>
              <a:t>1) </a:t>
            </a:r>
            <a:r>
              <a:rPr lang="ko-KR" altLang="en-US" dirty="0"/>
              <a:t>척도</a:t>
            </a:r>
            <a:r>
              <a:rPr lang="en-US" altLang="ko-KR" dirty="0"/>
              <a:t>(Scale)</a:t>
            </a:r>
          </a:p>
        </p:txBody>
      </p:sp>
      <p:sp>
        <p:nvSpPr>
          <p:cNvPr id="8" name="내용 개체 틀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ko-KR" altLang="en-US" dirty="0"/>
              <a:t>본 조사의 평가 척도에 따른 분석은 </a:t>
            </a:r>
            <a:r>
              <a:rPr lang="en-US" altLang="ko-KR" dirty="0"/>
              <a:t>100</a:t>
            </a:r>
            <a:r>
              <a:rPr lang="ko-KR" altLang="en-US" dirty="0"/>
              <a:t>점 만점 환산점수로 분석하였음</a:t>
            </a:r>
            <a:r>
              <a:rPr lang="en-US" altLang="ko-KR" dirty="0"/>
              <a:t>.</a:t>
            </a:r>
          </a:p>
        </p:txBody>
      </p:sp>
      <p:sp>
        <p:nvSpPr>
          <p:cNvPr id="102" name="굽은 화살표 101"/>
          <p:cNvSpPr/>
          <p:nvPr/>
        </p:nvSpPr>
        <p:spPr>
          <a:xfrm rot="5400000">
            <a:off x="-1663204" y="3724051"/>
            <a:ext cx="4320902" cy="994495"/>
          </a:xfrm>
          <a:prstGeom prst="bentArrow">
            <a:avLst/>
          </a:prstGeom>
          <a:solidFill>
            <a:srgbClr val="BAC9D1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0"/>
            <a:endParaRPr lang="ko-KR" altLang="en-US" sz="1200" b="1" kern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106" name="타원 105"/>
          <p:cNvSpPr/>
          <p:nvPr/>
        </p:nvSpPr>
        <p:spPr>
          <a:xfrm>
            <a:off x="589760" y="2523657"/>
            <a:ext cx="324000" cy="324000"/>
          </a:xfrm>
          <a:prstGeom prst="ellipse">
            <a:avLst/>
          </a:prstGeom>
          <a:solidFill>
            <a:srgbClr val="557FA1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algn="ctr" latinLnBrk="0">
              <a:lnSpc>
                <a:spcPct val="120000"/>
              </a:lnSpc>
              <a:spcBef>
                <a:spcPct val="50000"/>
              </a:spcBef>
              <a:defRPr/>
            </a:pPr>
            <a:endParaRPr lang="ko-KR" altLang="en-US" sz="1000" b="1" kern="0" dirty="0">
              <a:solidFill>
                <a:prstClr val="white"/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146" name="타원 145"/>
          <p:cNvSpPr/>
          <p:nvPr/>
        </p:nvSpPr>
        <p:spPr>
          <a:xfrm>
            <a:off x="589760" y="3038007"/>
            <a:ext cx="324000" cy="324000"/>
          </a:xfrm>
          <a:prstGeom prst="ellipse">
            <a:avLst/>
          </a:prstGeom>
          <a:solidFill>
            <a:srgbClr val="6FB9C5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algn="ctr" latinLnBrk="0">
              <a:lnSpc>
                <a:spcPct val="120000"/>
              </a:lnSpc>
              <a:spcBef>
                <a:spcPct val="50000"/>
              </a:spcBef>
              <a:defRPr/>
            </a:pPr>
            <a:endParaRPr lang="ko-KR" altLang="en-US" sz="1000" b="1" kern="0" dirty="0">
              <a:solidFill>
                <a:prstClr val="white"/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147" name="타원 146"/>
          <p:cNvSpPr/>
          <p:nvPr/>
        </p:nvSpPr>
        <p:spPr>
          <a:xfrm>
            <a:off x="589760" y="3552357"/>
            <a:ext cx="324000" cy="324000"/>
          </a:xfrm>
          <a:prstGeom prst="ellipse">
            <a:avLst/>
          </a:prstGeom>
          <a:solidFill>
            <a:srgbClr val="8AAAC6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algn="ctr" latinLnBrk="0">
              <a:lnSpc>
                <a:spcPct val="120000"/>
              </a:lnSpc>
              <a:spcBef>
                <a:spcPct val="50000"/>
              </a:spcBef>
              <a:defRPr/>
            </a:pPr>
            <a:endParaRPr lang="ko-KR" altLang="en-US" sz="1000" b="1" kern="0" dirty="0">
              <a:solidFill>
                <a:prstClr val="white"/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148" name="타원 147"/>
          <p:cNvSpPr/>
          <p:nvPr/>
        </p:nvSpPr>
        <p:spPr>
          <a:xfrm>
            <a:off x="589760" y="4066707"/>
            <a:ext cx="324000" cy="324000"/>
          </a:xfrm>
          <a:prstGeom prst="ellipse">
            <a:avLst/>
          </a:prstGeom>
          <a:solidFill>
            <a:srgbClr val="DDDDDD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algn="ctr" latinLnBrk="0">
              <a:lnSpc>
                <a:spcPct val="120000"/>
              </a:lnSpc>
              <a:spcBef>
                <a:spcPct val="50000"/>
              </a:spcBef>
              <a:defRPr/>
            </a:pPr>
            <a:endParaRPr lang="ko-KR" altLang="en-US" sz="1000" b="1" kern="0" dirty="0">
              <a:solidFill>
                <a:prstClr val="white"/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149" name="타원 148"/>
          <p:cNvSpPr/>
          <p:nvPr/>
        </p:nvSpPr>
        <p:spPr>
          <a:xfrm>
            <a:off x="589760" y="4581057"/>
            <a:ext cx="324000" cy="324000"/>
          </a:xfrm>
          <a:prstGeom prst="ellipse">
            <a:avLst/>
          </a:prstGeom>
          <a:solidFill>
            <a:srgbClr val="EDCCCB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algn="ctr" latinLnBrk="0">
              <a:lnSpc>
                <a:spcPct val="120000"/>
              </a:lnSpc>
              <a:spcBef>
                <a:spcPct val="50000"/>
              </a:spcBef>
              <a:defRPr/>
            </a:pPr>
            <a:endParaRPr lang="ko-KR" altLang="en-US" sz="1000" b="1" kern="0" dirty="0">
              <a:solidFill>
                <a:prstClr val="white"/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150" name="타원 149"/>
          <p:cNvSpPr/>
          <p:nvPr/>
        </p:nvSpPr>
        <p:spPr>
          <a:xfrm>
            <a:off x="589760" y="5095407"/>
            <a:ext cx="324000" cy="324000"/>
          </a:xfrm>
          <a:prstGeom prst="ellipse">
            <a:avLst/>
          </a:prstGeom>
          <a:solidFill>
            <a:srgbClr val="E2ADAC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algn="ctr" latinLnBrk="0">
              <a:lnSpc>
                <a:spcPct val="120000"/>
              </a:lnSpc>
              <a:spcBef>
                <a:spcPct val="50000"/>
              </a:spcBef>
              <a:defRPr/>
            </a:pPr>
            <a:endParaRPr lang="ko-KR" altLang="en-US" sz="1000" b="1" kern="0" dirty="0">
              <a:solidFill>
                <a:prstClr val="white"/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151" name="타원 150"/>
          <p:cNvSpPr/>
          <p:nvPr/>
        </p:nvSpPr>
        <p:spPr>
          <a:xfrm>
            <a:off x="589760" y="5609757"/>
            <a:ext cx="324000" cy="324000"/>
          </a:xfrm>
          <a:prstGeom prst="ellipse">
            <a:avLst/>
          </a:prstGeom>
          <a:solidFill>
            <a:srgbClr val="D68C8A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algn="ctr" latinLnBrk="0">
              <a:lnSpc>
                <a:spcPct val="120000"/>
              </a:lnSpc>
              <a:spcBef>
                <a:spcPct val="50000"/>
              </a:spcBef>
              <a:defRPr/>
            </a:pPr>
            <a:endParaRPr lang="ko-KR" altLang="en-US" sz="1000" b="1" kern="0" dirty="0">
              <a:solidFill>
                <a:prstClr val="white"/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85" name="Text Box 6"/>
          <p:cNvSpPr txBox="1">
            <a:spLocks noChangeArrowheads="1"/>
          </p:cNvSpPr>
          <p:nvPr/>
        </p:nvSpPr>
        <p:spPr bwMode="auto">
          <a:xfrm>
            <a:off x="560268" y="2526804"/>
            <a:ext cx="4026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3366"/>
              </a:buClr>
              <a:buSzTx/>
              <a:buFont typeface="Arial" charset="0"/>
              <a:buNone/>
              <a:tabLst/>
              <a:defRPr/>
            </a:pPr>
            <a:r>
              <a:rPr lang="en-US" altLang="ko-KR" sz="1200" b="1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7</a:t>
            </a:r>
            <a:r>
              <a:rPr lang="ko-KR" altLang="en-US" sz="1200" b="1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점</a:t>
            </a:r>
          </a:p>
        </p:txBody>
      </p:sp>
      <p:sp>
        <p:nvSpPr>
          <p:cNvPr id="152" name="Text Box 6"/>
          <p:cNvSpPr txBox="1">
            <a:spLocks noChangeArrowheads="1"/>
          </p:cNvSpPr>
          <p:nvPr/>
        </p:nvSpPr>
        <p:spPr bwMode="auto">
          <a:xfrm>
            <a:off x="560268" y="3060204"/>
            <a:ext cx="4026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3366"/>
              </a:buClr>
              <a:buSzTx/>
              <a:buFont typeface="Arial" charset="0"/>
              <a:buNone/>
              <a:tabLst/>
              <a:defRPr/>
            </a:pPr>
            <a:r>
              <a:rPr lang="en-US" altLang="ko-KR" sz="1200" b="1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6</a:t>
            </a:r>
            <a:r>
              <a:rPr lang="ko-KR" altLang="en-US" sz="1200" b="1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점</a:t>
            </a:r>
          </a:p>
        </p:txBody>
      </p:sp>
      <p:sp>
        <p:nvSpPr>
          <p:cNvPr id="153" name="Text Box 6"/>
          <p:cNvSpPr txBox="1">
            <a:spLocks noChangeArrowheads="1"/>
          </p:cNvSpPr>
          <p:nvPr/>
        </p:nvSpPr>
        <p:spPr bwMode="auto">
          <a:xfrm>
            <a:off x="560268" y="3565029"/>
            <a:ext cx="4026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3366"/>
              </a:buClr>
              <a:buSzTx/>
              <a:buFont typeface="Arial" charset="0"/>
              <a:buNone/>
              <a:tabLst/>
              <a:defRPr/>
            </a:pPr>
            <a:r>
              <a:rPr lang="en-US" altLang="ko-KR" sz="1200" b="1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latin typeface="Trebuchet MS" panose="020B0603020202020204" pitchFamily="34" charset="0"/>
                <a:ea typeface="맑은 고딕" panose="020B0503020000020004" pitchFamily="50" charset="-127"/>
              </a:rPr>
              <a:t>5</a:t>
            </a:r>
            <a:r>
              <a:rPr lang="ko-KR" altLang="en-US" sz="1200" b="1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latin typeface="Trebuchet MS" panose="020B0603020202020204" pitchFamily="34" charset="0"/>
                <a:ea typeface="맑은 고딕" panose="020B0503020000020004" pitchFamily="50" charset="-127"/>
              </a:rPr>
              <a:t>점</a:t>
            </a:r>
          </a:p>
        </p:txBody>
      </p:sp>
      <p:sp>
        <p:nvSpPr>
          <p:cNvPr id="154" name="Text Box 6"/>
          <p:cNvSpPr txBox="1">
            <a:spLocks noChangeArrowheads="1"/>
          </p:cNvSpPr>
          <p:nvPr/>
        </p:nvSpPr>
        <p:spPr bwMode="auto">
          <a:xfrm>
            <a:off x="560268" y="4088904"/>
            <a:ext cx="4026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3366"/>
              </a:buClr>
              <a:buSzTx/>
              <a:buFont typeface="Arial" charset="0"/>
              <a:buNone/>
              <a:tabLst/>
              <a:defRPr/>
            </a:pPr>
            <a:r>
              <a:rPr lang="en-US" altLang="ko-KR" sz="1200" b="1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latin typeface="Trebuchet MS" panose="020B0603020202020204" pitchFamily="34" charset="0"/>
                <a:ea typeface="맑은 고딕" panose="020B0503020000020004" pitchFamily="50" charset="-127"/>
              </a:rPr>
              <a:t>4</a:t>
            </a:r>
            <a:r>
              <a:rPr lang="ko-KR" altLang="en-US" sz="1200" b="1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latin typeface="Trebuchet MS" panose="020B0603020202020204" pitchFamily="34" charset="0"/>
                <a:ea typeface="맑은 고딕" panose="020B0503020000020004" pitchFamily="50" charset="-127"/>
              </a:rPr>
              <a:t>점</a:t>
            </a:r>
          </a:p>
        </p:txBody>
      </p:sp>
      <p:sp>
        <p:nvSpPr>
          <p:cNvPr id="155" name="Text Box 6"/>
          <p:cNvSpPr txBox="1">
            <a:spLocks noChangeArrowheads="1"/>
          </p:cNvSpPr>
          <p:nvPr/>
        </p:nvSpPr>
        <p:spPr bwMode="auto">
          <a:xfrm>
            <a:off x="560268" y="4603254"/>
            <a:ext cx="4026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3366"/>
              </a:buClr>
              <a:buSzTx/>
              <a:buFont typeface="Arial" charset="0"/>
              <a:buNone/>
              <a:tabLst/>
              <a:defRPr/>
            </a:pPr>
            <a:r>
              <a:rPr lang="en-US" altLang="ko-KR" sz="1200" b="1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latin typeface="Trebuchet MS" panose="020B0603020202020204" pitchFamily="34" charset="0"/>
                <a:ea typeface="맑은 고딕" panose="020B0503020000020004" pitchFamily="50" charset="-127"/>
              </a:rPr>
              <a:t>3</a:t>
            </a:r>
            <a:r>
              <a:rPr lang="ko-KR" altLang="en-US" sz="1200" b="1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latin typeface="Trebuchet MS" panose="020B0603020202020204" pitchFamily="34" charset="0"/>
                <a:ea typeface="맑은 고딕" panose="020B0503020000020004" pitchFamily="50" charset="-127"/>
              </a:rPr>
              <a:t>점</a:t>
            </a:r>
          </a:p>
        </p:txBody>
      </p:sp>
      <p:sp>
        <p:nvSpPr>
          <p:cNvPr id="156" name="Text Box 6"/>
          <p:cNvSpPr txBox="1">
            <a:spLocks noChangeArrowheads="1"/>
          </p:cNvSpPr>
          <p:nvPr/>
        </p:nvSpPr>
        <p:spPr bwMode="auto">
          <a:xfrm>
            <a:off x="560268" y="5108079"/>
            <a:ext cx="4026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3366"/>
              </a:buClr>
              <a:buSzTx/>
              <a:buFont typeface="Arial" charset="0"/>
              <a:buNone/>
              <a:tabLst/>
              <a:defRPr/>
            </a:pPr>
            <a:r>
              <a:rPr lang="en-US" altLang="ko-KR" sz="1200" b="1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latin typeface="Trebuchet MS" panose="020B0603020202020204" pitchFamily="34" charset="0"/>
                <a:ea typeface="맑은 고딕" panose="020B0503020000020004" pitchFamily="50" charset="-127"/>
              </a:rPr>
              <a:t>2</a:t>
            </a:r>
            <a:r>
              <a:rPr lang="ko-KR" altLang="en-US" sz="1200" b="1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latin typeface="Trebuchet MS" panose="020B0603020202020204" pitchFamily="34" charset="0"/>
                <a:ea typeface="맑은 고딕" panose="020B0503020000020004" pitchFamily="50" charset="-127"/>
              </a:rPr>
              <a:t>점</a:t>
            </a:r>
          </a:p>
        </p:txBody>
      </p:sp>
      <p:sp>
        <p:nvSpPr>
          <p:cNvPr id="157" name="Text Box 6"/>
          <p:cNvSpPr txBox="1">
            <a:spLocks noChangeArrowheads="1"/>
          </p:cNvSpPr>
          <p:nvPr/>
        </p:nvSpPr>
        <p:spPr bwMode="auto">
          <a:xfrm>
            <a:off x="560268" y="5622429"/>
            <a:ext cx="4026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3366"/>
              </a:buClr>
              <a:buSzTx/>
              <a:buFont typeface="Arial" charset="0"/>
              <a:buNone/>
              <a:tabLst/>
              <a:defRPr/>
            </a:pPr>
            <a:r>
              <a:rPr lang="en-US" altLang="ko-KR" sz="1200" b="1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1</a:t>
            </a:r>
            <a:r>
              <a:rPr lang="ko-KR" altLang="en-US" sz="1200" b="1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점</a:t>
            </a:r>
          </a:p>
        </p:txBody>
      </p:sp>
      <p:cxnSp>
        <p:nvCxnSpPr>
          <p:cNvPr id="160" name="직선 연결선 159"/>
          <p:cNvCxnSpPr/>
          <p:nvPr/>
        </p:nvCxnSpPr>
        <p:spPr>
          <a:xfrm>
            <a:off x="955813" y="3205200"/>
            <a:ext cx="264432" cy="0"/>
          </a:xfrm>
          <a:prstGeom prst="line">
            <a:avLst/>
          </a:prstGeom>
          <a:ln>
            <a:solidFill>
              <a:srgbClr val="5C7EA8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모서리가 둥근 직사각형 160"/>
          <p:cNvSpPr/>
          <p:nvPr/>
        </p:nvSpPr>
        <p:spPr>
          <a:xfrm>
            <a:off x="1183684" y="3027045"/>
            <a:ext cx="2232000" cy="356308"/>
          </a:xfrm>
          <a:prstGeom prst="roundRect">
            <a:avLst>
              <a:gd name="adj" fmla="val 50000"/>
            </a:avLst>
          </a:prstGeom>
          <a:solidFill>
            <a:srgbClr val="F5F7F9"/>
          </a:solidFill>
          <a:ln w="19050">
            <a:solidFill>
              <a:srgbClr val="D7DF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/>
          <a:lstStyle/>
          <a:p>
            <a:r>
              <a:rPr lang="ko-KR" altLang="en-US" sz="1200" b="1" spc="-5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그렇다</a:t>
            </a:r>
            <a:endParaRPr lang="ko-KR" altLang="en-US" sz="1200" b="1" spc="-50" dirty="0">
              <a:ln>
                <a:solidFill>
                  <a:schemeClr val="bg1">
                    <a:lumMod val="65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cxnSp>
        <p:nvCxnSpPr>
          <p:cNvPr id="162" name="직선 연결선 161"/>
          <p:cNvCxnSpPr/>
          <p:nvPr/>
        </p:nvCxnSpPr>
        <p:spPr>
          <a:xfrm>
            <a:off x="955813" y="3719550"/>
            <a:ext cx="264432" cy="0"/>
          </a:xfrm>
          <a:prstGeom prst="line">
            <a:avLst/>
          </a:prstGeom>
          <a:ln>
            <a:solidFill>
              <a:srgbClr val="5C7EA8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모서리가 둥근 직사각형 162"/>
          <p:cNvSpPr/>
          <p:nvPr/>
        </p:nvSpPr>
        <p:spPr>
          <a:xfrm>
            <a:off x="1183684" y="3541395"/>
            <a:ext cx="2232000" cy="356308"/>
          </a:xfrm>
          <a:prstGeom prst="roundRect">
            <a:avLst>
              <a:gd name="adj" fmla="val 50000"/>
            </a:avLst>
          </a:prstGeom>
          <a:solidFill>
            <a:srgbClr val="F5F7F9"/>
          </a:solidFill>
          <a:ln w="19050">
            <a:solidFill>
              <a:srgbClr val="D7DF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/>
          <a:lstStyle/>
          <a:p>
            <a:r>
              <a:rPr lang="ko-KR" altLang="en-US" sz="1200" b="1" spc="-5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그런 편이다</a:t>
            </a:r>
            <a:endParaRPr lang="ko-KR" altLang="en-US" sz="1200" b="1" spc="-50" dirty="0">
              <a:ln>
                <a:solidFill>
                  <a:schemeClr val="bg1">
                    <a:lumMod val="65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cxnSp>
        <p:nvCxnSpPr>
          <p:cNvPr id="164" name="직선 연결선 163"/>
          <p:cNvCxnSpPr/>
          <p:nvPr/>
        </p:nvCxnSpPr>
        <p:spPr>
          <a:xfrm>
            <a:off x="955813" y="4233900"/>
            <a:ext cx="264432" cy="0"/>
          </a:xfrm>
          <a:prstGeom prst="line">
            <a:avLst/>
          </a:prstGeom>
          <a:ln>
            <a:solidFill>
              <a:srgbClr val="5C7EA8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모서리가 둥근 직사각형 164"/>
          <p:cNvSpPr/>
          <p:nvPr/>
        </p:nvSpPr>
        <p:spPr>
          <a:xfrm>
            <a:off x="1183684" y="4055745"/>
            <a:ext cx="2232000" cy="356308"/>
          </a:xfrm>
          <a:prstGeom prst="roundRect">
            <a:avLst>
              <a:gd name="adj" fmla="val 50000"/>
            </a:avLst>
          </a:prstGeom>
          <a:solidFill>
            <a:srgbClr val="F5F7F9"/>
          </a:solidFill>
          <a:ln w="19050">
            <a:solidFill>
              <a:srgbClr val="D7DF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/>
          <a:lstStyle/>
          <a:p>
            <a:r>
              <a:rPr lang="ko-KR" altLang="en-US" sz="1200" b="1" spc="-5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보통이다</a:t>
            </a:r>
            <a:endParaRPr lang="ko-KR" altLang="en-US" sz="1200" b="1" spc="-50" dirty="0">
              <a:ln>
                <a:solidFill>
                  <a:schemeClr val="bg1">
                    <a:lumMod val="65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cxnSp>
        <p:nvCxnSpPr>
          <p:cNvPr id="166" name="직선 연결선 165"/>
          <p:cNvCxnSpPr/>
          <p:nvPr/>
        </p:nvCxnSpPr>
        <p:spPr>
          <a:xfrm>
            <a:off x="955813" y="4738725"/>
            <a:ext cx="264432" cy="0"/>
          </a:xfrm>
          <a:prstGeom prst="line">
            <a:avLst/>
          </a:prstGeom>
          <a:ln>
            <a:solidFill>
              <a:srgbClr val="5C7EA8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모서리가 둥근 직사각형 166"/>
          <p:cNvSpPr/>
          <p:nvPr/>
        </p:nvSpPr>
        <p:spPr>
          <a:xfrm>
            <a:off x="1183684" y="4560570"/>
            <a:ext cx="2232000" cy="356308"/>
          </a:xfrm>
          <a:prstGeom prst="roundRect">
            <a:avLst>
              <a:gd name="adj" fmla="val 50000"/>
            </a:avLst>
          </a:prstGeom>
          <a:solidFill>
            <a:srgbClr val="F5F7F9"/>
          </a:solidFill>
          <a:ln w="19050">
            <a:solidFill>
              <a:srgbClr val="D7DF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/>
          <a:lstStyle/>
          <a:p>
            <a:r>
              <a:rPr lang="ko-KR" altLang="en-US" sz="1200" b="1" spc="-5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그렇지 않은 편이다</a:t>
            </a:r>
            <a:endParaRPr lang="ko-KR" altLang="en-US" sz="1200" b="1" spc="-50" dirty="0">
              <a:ln>
                <a:solidFill>
                  <a:schemeClr val="bg1">
                    <a:lumMod val="65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cxnSp>
        <p:nvCxnSpPr>
          <p:cNvPr id="168" name="직선 연결선 167"/>
          <p:cNvCxnSpPr/>
          <p:nvPr/>
        </p:nvCxnSpPr>
        <p:spPr>
          <a:xfrm>
            <a:off x="955813" y="5246725"/>
            <a:ext cx="264432" cy="0"/>
          </a:xfrm>
          <a:prstGeom prst="line">
            <a:avLst/>
          </a:prstGeom>
          <a:ln>
            <a:solidFill>
              <a:srgbClr val="5C7EA8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모서리가 둥근 직사각형 168"/>
          <p:cNvSpPr/>
          <p:nvPr/>
        </p:nvSpPr>
        <p:spPr>
          <a:xfrm>
            <a:off x="1183684" y="5068570"/>
            <a:ext cx="2232000" cy="356308"/>
          </a:xfrm>
          <a:prstGeom prst="roundRect">
            <a:avLst>
              <a:gd name="adj" fmla="val 50000"/>
            </a:avLst>
          </a:prstGeom>
          <a:solidFill>
            <a:srgbClr val="F5F7F9"/>
          </a:solidFill>
          <a:ln w="19050">
            <a:solidFill>
              <a:srgbClr val="D7DF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/>
          <a:lstStyle/>
          <a:p>
            <a:r>
              <a:rPr lang="ko-KR" altLang="en-US" sz="1200" b="1" spc="-5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그렇지 않다</a:t>
            </a:r>
            <a:endParaRPr lang="ko-KR" altLang="en-US" sz="1200" b="1" spc="-50" dirty="0">
              <a:ln>
                <a:solidFill>
                  <a:schemeClr val="bg1">
                    <a:lumMod val="65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cxnSp>
        <p:nvCxnSpPr>
          <p:cNvPr id="170" name="직선 연결선 169"/>
          <p:cNvCxnSpPr/>
          <p:nvPr/>
        </p:nvCxnSpPr>
        <p:spPr>
          <a:xfrm>
            <a:off x="955813" y="5769239"/>
            <a:ext cx="264432" cy="0"/>
          </a:xfrm>
          <a:prstGeom prst="line">
            <a:avLst/>
          </a:prstGeom>
          <a:ln>
            <a:solidFill>
              <a:srgbClr val="5C7EA8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모서리가 둥근 직사각형 170"/>
          <p:cNvSpPr/>
          <p:nvPr/>
        </p:nvSpPr>
        <p:spPr>
          <a:xfrm>
            <a:off x="1183684" y="5591084"/>
            <a:ext cx="2232000" cy="356308"/>
          </a:xfrm>
          <a:prstGeom prst="roundRect">
            <a:avLst>
              <a:gd name="adj" fmla="val 50000"/>
            </a:avLst>
          </a:prstGeom>
          <a:solidFill>
            <a:srgbClr val="F5F7F9"/>
          </a:solidFill>
          <a:ln w="19050">
            <a:solidFill>
              <a:srgbClr val="D7DF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/>
          <a:lstStyle/>
          <a:p>
            <a:r>
              <a:rPr lang="ko-KR" altLang="en-US" sz="1200" b="1" spc="-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전혀 그렇지 않다</a:t>
            </a:r>
          </a:p>
        </p:txBody>
      </p:sp>
      <p:pic>
        <p:nvPicPr>
          <p:cNvPr id="172" name="Picture 38" descr="arrrow02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 flipH="1">
            <a:off x="2720088" y="3881231"/>
            <a:ext cx="2593941" cy="73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그룹 12"/>
          <p:cNvGrpSpPr/>
          <p:nvPr/>
        </p:nvGrpSpPr>
        <p:grpSpPr>
          <a:xfrm>
            <a:off x="4611687" y="2455509"/>
            <a:ext cx="1779588" cy="404502"/>
            <a:chOff x="4611687" y="2428875"/>
            <a:chExt cx="1779588" cy="404502"/>
          </a:xfrm>
        </p:grpSpPr>
        <p:grpSp>
          <p:nvGrpSpPr>
            <p:cNvPr id="184" name="도형전체"/>
            <p:cNvGrpSpPr/>
            <p:nvPr/>
          </p:nvGrpSpPr>
          <p:grpSpPr>
            <a:xfrm>
              <a:off x="4611687" y="2428875"/>
              <a:ext cx="1779588" cy="404502"/>
              <a:chOff x="2172308" y="743371"/>
              <a:chExt cx="4799384" cy="1255466"/>
            </a:xfrm>
          </p:grpSpPr>
          <p:sp>
            <p:nvSpPr>
              <p:cNvPr id="185" name="직사각형 184"/>
              <p:cNvSpPr/>
              <p:nvPr/>
            </p:nvSpPr>
            <p:spPr>
              <a:xfrm>
                <a:off x="2899903" y="743702"/>
                <a:ext cx="3346285" cy="1255135"/>
              </a:xfrm>
              <a:prstGeom prst="rect">
                <a:avLst/>
              </a:prstGeom>
              <a:gradFill flip="none" rotWithShape="0">
                <a:gsLst>
                  <a:gs pos="3000">
                    <a:schemeClr val="bg1"/>
                  </a:gs>
                  <a:gs pos="2000">
                    <a:srgbClr val="D6EDF2"/>
                  </a:gs>
                  <a:gs pos="50000">
                    <a:schemeClr val="bg1"/>
                  </a:gs>
                  <a:gs pos="69000">
                    <a:srgbClr val="F8F8F8"/>
                  </a:gs>
                  <a:gs pos="51000">
                    <a:schemeClr val="bg1">
                      <a:lumMod val="88000"/>
                    </a:schemeClr>
                  </a:gs>
                  <a:gs pos="97000">
                    <a:schemeClr val="bg1"/>
                  </a:gs>
                  <a:gs pos="98000">
                    <a:srgbClr val="77C4D3"/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endParaRPr>
              </a:p>
            </p:txBody>
          </p:sp>
          <p:grpSp>
            <p:nvGrpSpPr>
              <p:cNvPr id="188" name="오른쪽 삼각형"/>
              <p:cNvGrpSpPr/>
              <p:nvPr/>
            </p:nvGrpSpPr>
            <p:grpSpPr>
              <a:xfrm>
                <a:off x="5882390" y="743371"/>
                <a:ext cx="1089302" cy="1255135"/>
                <a:chOff x="5882390" y="743371"/>
                <a:chExt cx="1089302" cy="1255135"/>
              </a:xfrm>
            </p:grpSpPr>
            <p:sp>
              <p:nvSpPr>
                <p:cNvPr id="194" name="이등변 삼각형 193"/>
                <p:cNvSpPr/>
                <p:nvPr/>
              </p:nvSpPr>
              <p:spPr>
                <a:xfrm>
                  <a:off x="5882390" y="1371269"/>
                  <a:ext cx="727595" cy="627237"/>
                </a:xfrm>
                <a:prstGeom prst="triangle">
                  <a:avLst/>
                </a:prstGeom>
                <a:solidFill>
                  <a:srgbClr val="77C4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195" name="이등변 삼각형 194"/>
                <p:cNvSpPr/>
                <p:nvPr/>
              </p:nvSpPr>
              <p:spPr>
                <a:xfrm flipV="1">
                  <a:off x="6244097" y="1371269"/>
                  <a:ext cx="727595" cy="627237"/>
                </a:xfrm>
                <a:prstGeom prst="triangle">
                  <a:avLst/>
                </a:prstGeom>
                <a:solidFill>
                  <a:srgbClr val="94D0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196" name="이등변 삼각형 195"/>
                <p:cNvSpPr/>
                <p:nvPr/>
              </p:nvSpPr>
              <p:spPr>
                <a:xfrm flipV="1">
                  <a:off x="5889370" y="743371"/>
                  <a:ext cx="727595" cy="627237"/>
                </a:xfrm>
                <a:prstGeom prst="triangle">
                  <a:avLst/>
                </a:prstGeom>
                <a:solidFill>
                  <a:srgbClr val="D6EDF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197" name="이등변 삼각형 196"/>
                <p:cNvSpPr/>
                <p:nvPr/>
              </p:nvSpPr>
              <p:spPr>
                <a:xfrm>
                  <a:off x="6242007" y="743799"/>
                  <a:ext cx="727595" cy="627237"/>
                </a:xfrm>
                <a:prstGeom prst="triangle">
                  <a:avLst/>
                </a:prstGeom>
                <a:solidFill>
                  <a:srgbClr val="ABDAE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</p:grpSp>
          <p:grpSp>
            <p:nvGrpSpPr>
              <p:cNvPr id="189" name="왼쪽 삼각형"/>
              <p:cNvGrpSpPr/>
              <p:nvPr/>
            </p:nvGrpSpPr>
            <p:grpSpPr>
              <a:xfrm>
                <a:off x="2172308" y="743702"/>
                <a:ext cx="1091392" cy="1255135"/>
                <a:chOff x="2172308" y="743702"/>
                <a:chExt cx="1091392" cy="1255135"/>
              </a:xfrm>
            </p:grpSpPr>
            <p:sp>
              <p:nvSpPr>
                <p:cNvPr id="190" name="이등변 삼각형 189"/>
                <p:cNvSpPr/>
                <p:nvPr/>
              </p:nvSpPr>
              <p:spPr>
                <a:xfrm flipH="1">
                  <a:off x="2536105" y="1371269"/>
                  <a:ext cx="727595" cy="627237"/>
                </a:xfrm>
                <a:prstGeom prst="triangle">
                  <a:avLst/>
                </a:prstGeom>
                <a:solidFill>
                  <a:srgbClr val="77C4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191" name="이등변 삼각형 190"/>
                <p:cNvSpPr/>
                <p:nvPr/>
              </p:nvSpPr>
              <p:spPr>
                <a:xfrm flipH="1" flipV="1">
                  <a:off x="2174399" y="1371600"/>
                  <a:ext cx="727595" cy="627237"/>
                </a:xfrm>
                <a:prstGeom prst="triangle">
                  <a:avLst/>
                </a:prstGeom>
                <a:solidFill>
                  <a:srgbClr val="94D0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192" name="이등변 삼각형 191"/>
                <p:cNvSpPr/>
                <p:nvPr/>
              </p:nvSpPr>
              <p:spPr>
                <a:xfrm flipH="1" flipV="1">
                  <a:off x="2529126" y="743702"/>
                  <a:ext cx="727595" cy="627237"/>
                </a:xfrm>
                <a:prstGeom prst="triangle">
                  <a:avLst/>
                </a:prstGeom>
                <a:solidFill>
                  <a:srgbClr val="D6EDF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193" name="이등변 삼각형 192"/>
                <p:cNvSpPr/>
                <p:nvPr/>
              </p:nvSpPr>
              <p:spPr>
                <a:xfrm flipH="1">
                  <a:off x="2172308" y="750021"/>
                  <a:ext cx="727595" cy="627237"/>
                </a:xfrm>
                <a:prstGeom prst="triangle">
                  <a:avLst/>
                </a:prstGeom>
                <a:solidFill>
                  <a:srgbClr val="ABDAE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</p:grpSp>
        </p:grpSp>
        <p:sp>
          <p:nvSpPr>
            <p:cNvPr id="282" name="직사각형 281"/>
            <p:cNvSpPr/>
            <p:nvPr/>
          </p:nvSpPr>
          <p:spPr>
            <a:xfrm>
              <a:off x="4754486" y="2522468"/>
              <a:ext cx="1466850" cy="2187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b="1" kern="0" spc="-5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100</a:t>
              </a:r>
              <a:r>
                <a:rPr lang="ko-KR" altLang="en-US" sz="1400" b="1" kern="0" spc="-5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점</a:t>
              </a: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4611687" y="2972181"/>
            <a:ext cx="1779588" cy="404502"/>
            <a:chOff x="4611687" y="2968625"/>
            <a:chExt cx="1779588" cy="404502"/>
          </a:xfrm>
        </p:grpSpPr>
        <p:grpSp>
          <p:nvGrpSpPr>
            <p:cNvPr id="198" name="도형전체"/>
            <p:cNvGrpSpPr/>
            <p:nvPr/>
          </p:nvGrpSpPr>
          <p:grpSpPr>
            <a:xfrm>
              <a:off x="4611687" y="2968625"/>
              <a:ext cx="1779588" cy="404502"/>
              <a:chOff x="2172308" y="743371"/>
              <a:chExt cx="4799384" cy="1255466"/>
            </a:xfrm>
          </p:grpSpPr>
          <p:sp>
            <p:nvSpPr>
              <p:cNvPr id="199" name="직사각형 198"/>
              <p:cNvSpPr/>
              <p:nvPr/>
            </p:nvSpPr>
            <p:spPr>
              <a:xfrm>
                <a:off x="2899903" y="743702"/>
                <a:ext cx="3346285" cy="1255135"/>
              </a:xfrm>
              <a:prstGeom prst="rect">
                <a:avLst/>
              </a:prstGeom>
              <a:gradFill flip="none" rotWithShape="0">
                <a:gsLst>
                  <a:gs pos="3000">
                    <a:schemeClr val="bg1"/>
                  </a:gs>
                  <a:gs pos="2000">
                    <a:srgbClr val="D6EDF2"/>
                  </a:gs>
                  <a:gs pos="50000">
                    <a:schemeClr val="bg1"/>
                  </a:gs>
                  <a:gs pos="69000">
                    <a:srgbClr val="F8F8F8"/>
                  </a:gs>
                  <a:gs pos="51000">
                    <a:schemeClr val="bg1">
                      <a:lumMod val="88000"/>
                    </a:schemeClr>
                  </a:gs>
                  <a:gs pos="97000">
                    <a:schemeClr val="bg1"/>
                  </a:gs>
                  <a:gs pos="98000">
                    <a:srgbClr val="77C4D3"/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endParaRPr>
              </a:p>
            </p:txBody>
          </p:sp>
          <p:grpSp>
            <p:nvGrpSpPr>
              <p:cNvPr id="202" name="오른쪽 삼각형"/>
              <p:cNvGrpSpPr/>
              <p:nvPr/>
            </p:nvGrpSpPr>
            <p:grpSpPr>
              <a:xfrm>
                <a:off x="5882390" y="743371"/>
                <a:ext cx="1089302" cy="1255135"/>
                <a:chOff x="5882390" y="743371"/>
                <a:chExt cx="1089302" cy="1255135"/>
              </a:xfrm>
            </p:grpSpPr>
            <p:sp>
              <p:nvSpPr>
                <p:cNvPr id="208" name="이등변 삼각형 207"/>
                <p:cNvSpPr/>
                <p:nvPr/>
              </p:nvSpPr>
              <p:spPr>
                <a:xfrm>
                  <a:off x="5882390" y="1371269"/>
                  <a:ext cx="727595" cy="627237"/>
                </a:xfrm>
                <a:prstGeom prst="triangle">
                  <a:avLst/>
                </a:prstGeom>
                <a:solidFill>
                  <a:srgbClr val="77C4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09" name="이등변 삼각형 208"/>
                <p:cNvSpPr/>
                <p:nvPr/>
              </p:nvSpPr>
              <p:spPr>
                <a:xfrm flipV="1">
                  <a:off x="6244097" y="1371269"/>
                  <a:ext cx="727595" cy="627237"/>
                </a:xfrm>
                <a:prstGeom prst="triangle">
                  <a:avLst/>
                </a:prstGeom>
                <a:solidFill>
                  <a:srgbClr val="94D0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10" name="이등변 삼각형 209"/>
                <p:cNvSpPr/>
                <p:nvPr/>
              </p:nvSpPr>
              <p:spPr>
                <a:xfrm flipV="1">
                  <a:off x="5889370" y="743371"/>
                  <a:ext cx="727595" cy="627237"/>
                </a:xfrm>
                <a:prstGeom prst="triangle">
                  <a:avLst/>
                </a:prstGeom>
                <a:solidFill>
                  <a:srgbClr val="D6EDF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11" name="이등변 삼각형 210"/>
                <p:cNvSpPr/>
                <p:nvPr/>
              </p:nvSpPr>
              <p:spPr>
                <a:xfrm>
                  <a:off x="6242007" y="743799"/>
                  <a:ext cx="727595" cy="627237"/>
                </a:xfrm>
                <a:prstGeom prst="triangle">
                  <a:avLst/>
                </a:prstGeom>
                <a:solidFill>
                  <a:srgbClr val="ABDAE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</p:grpSp>
          <p:grpSp>
            <p:nvGrpSpPr>
              <p:cNvPr id="203" name="왼쪽 삼각형"/>
              <p:cNvGrpSpPr/>
              <p:nvPr/>
            </p:nvGrpSpPr>
            <p:grpSpPr>
              <a:xfrm>
                <a:off x="2172308" y="743702"/>
                <a:ext cx="1091392" cy="1255135"/>
                <a:chOff x="2172308" y="743702"/>
                <a:chExt cx="1091392" cy="1255135"/>
              </a:xfrm>
            </p:grpSpPr>
            <p:sp>
              <p:nvSpPr>
                <p:cNvPr id="204" name="이등변 삼각형 203"/>
                <p:cNvSpPr/>
                <p:nvPr/>
              </p:nvSpPr>
              <p:spPr>
                <a:xfrm flipH="1">
                  <a:off x="2536105" y="1371269"/>
                  <a:ext cx="727595" cy="627237"/>
                </a:xfrm>
                <a:prstGeom prst="triangle">
                  <a:avLst/>
                </a:prstGeom>
                <a:solidFill>
                  <a:srgbClr val="77C4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05" name="이등변 삼각형 204"/>
                <p:cNvSpPr/>
                <p:nvPr/>
              </p:nvSpPr>
              <p:spPr>
                <a:xfrm flipH="1" flipV="1">
                  <a:off x="2174399" y="1371600"/>
                  <a:ext cx="727595" cy="627237"/>
                </a:xfrm>
                <a:prstGeom prst="triangle">
                  <a:avLst/>
                </a:prstGeom>
                <a:solidFill>
                  <a:srgbClr val="94D0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06" name="이등변 삼각형 205"/>
                <p:cNvSpPr/>
                <p:nvPr/>
              </p:nvSpPr>
              <p:spPr>
                <a:xfrm flipH="1" flipV="1">
                  <a:off x="2529126" y="743702"/>
                  <a:ext cx="727595" cy="627237"/>
                </a:xfrm>
                <a:prstGeom prst="triangle">
                  <a:avLst/>
                </a:prstGeom>
                <a:solidFill>
                  <a:srgbClr val="D6EDF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07" name="이등변 삼각형 206"/>
                <p:cNvSpPr/>
                <p:nvPr/>
              </p:nvSpPr>
              <p:spPr>
                <a:xfrm flipH="1">
                  <a:off x="2172308" y="750021"/>
                  <a:ext cx="727595" cy="627237"/>
                </a:xfrm>
                <a:prstGeom prst="triangle">
                  <a:avLst/>
                </a:prstGeom>
                <a:solidFill>
                  <a:srgbClr val="ABDAE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</p:grpSp>
        </p:grpSp>
        <p:sp>
          <p:nvSpPr>
            <p:cNvPr id="283" name="직사각형 282"/>
            <p:cNvSpPr/>
            <p:nvPr/>
          </p:nvSpPr>
          <p:spPr>
            <a:xfrm>
              <a:off x="4754486" y="3059496"/>
              <a:ext cx="1466850" cy="2187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b="1" kern="0" spc="-5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83.3</a:t>
              </a:r>
              <a:r>
                <a:rPr lang="ko-KR" altLang="en-US" sz="1400" b="1" kern="0" spc="-5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점</a:t>
              </a: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4611687" y="3488853"/>
            <a:ext cx="1779588" cy="404502"/>
            <a:chOff x="4611687" y="3508375"/>
            <a:chExt cx="1779588" cy="404502"/>
          </a:xfrm>
        </p:grpSpPr>
        <p:grpSp>
          <p:nvGrpSpPr>
            <p:cNvPr id="212" name="도형전체"/>
            <p:cNvGrpSpPr/>
            <p:nvPr/>
          </p:nvGrpSpPr>
          <p:grpSpPr>
            <a:xfrm>
              <a:off x="4611687" y="3508375"/>
              <a:ext cx="1779588" cy="404502"/>
              <a:chOff x="2172308" y="743371"/>
              <a:chExt cx="4799384" cy="1255466"/>
            </a:xfrm>
          </p:grpSpPr>
          <p:sp>
            <p:nvSpPr>
              <p:cNvPr id="213" name="직사각형 212"/>
              <p:cNvSpPr/>
              <p:nvPr/>
            </p:nvSpPr>
            <p:spPr>
              <a:xfrm>
                <a:off x="2899903" y="743702"/>
                <a:ext cx="3346285" cy="1255135"/>
              </a:xfrm>
              <a:prstGeom prst="rect">
                <a:avLst/>
              </a:prstGeom>
              <a:gradFill flip="none" rotWithShape="0">
                <a:gsLst>
                  <a:gs pos="3000">
                    <a:schemeClr val="bg1"/>
                  </a:gs>
                  <a:gs pos="2000">
                    <a:srgbClr val="D6EDF2"/>
                  </a:gs>
                  <a:gs pos="50000">
                    <a:schemeClr val="bg1"/>
                  </a:gs>
                  <a:gs pos="69000">
                    <a:srgbClr val="F8F8F8"/>
                  </a:gs>
                  <a:gs pos="51000">
                    <a:schemeClr val="bg1">
                      <a:lumMod val="88000"/>
                    </a:schemeClr>
                  </a:gs>
                  <a:gs pos="97000">
                    <a:schemeClr val="bg1"/>
                  </a:gs>
                  <a:gs pos="98000">
                    <a:srgbClr val="77C4D3"/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endParaRPr>
              </a:p>
            </p:txBody>
          </p:sp>
          <p:grpSp>
            <p:nvGrpSpPr>
              <p:cNvPr id="216" name="오른쪽 삼각형"/>
              <p:cNvGrpSpPr/>
              <p:nvPr/>
            </p:nvGrpSpPr>
            <p:grpSpPr>
              <a:xfrm>
                <a:off x="5882390" y="743371"/>
                <a:ext cx="1089302" cy="1255135"/>
                <a:chOff x="5882390" y="743371"/>
                <a:chExt cx="1089302" cy="1255135"/>
              </a:xfrm>
            </p:grpSpPr>
            <p:sp>
              <p:nvSpPr>
                <p:cNvPr id="222" name="이등변 삼각형 221"/>
                <p:cNvSpPr/>
                <p:nvPr/>
              </p:nvSpPr>
              <p:spPr>
                <a:xfrm>
                  <a:off x="5882390" y="1371269"/>
                  <a:ext cx="727595" cy="627237"/>
                </a:xfrm>
                <a:prstGeom prst="triangle">
                  <a:avLst/>
                </a:prstGeom>
                <a:solidFill>
                  <a:srgbClr val="77C4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23" name="이등변 삼각형 222"/>
                <p:cNvSpPr/>
                <p:nvPr/>
              </p:nvSpPr>
              <p:spPr>
                <a:xfrm flipV="1">
                  <a:off x="6244097" y="1371269"/>
                  <a:ext cx="727595" cy="627237"/>
                </a:xfrm>
                <a:prstGeom prst="triangle">
                  <a:avLst/>
                </a:prstGeom>
                <a:solidFill>
                  <a:srgbClr val="94D0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24" name="이등변 삼각형 223"/>
                <p:cNvSpPr/>
                <p:nvPr/>
              </p:nvSpPr>
              <p:spPr>
                <a:xfrm flipV="1">
                  <a:off x="5889370" y="743371"/>
                  <a:ext cx="727595" cy="627237"/>
                </a:xfrm>
                <a:prstGeom prst="triangle">
                  <a:avLst/>
                </a:prstGeom>
                <a:solidFill>
                  <a:srgbClr val="D6EDF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25" name="이등변 삼각형 224"/>
                <p:cNvSpPr/>
                <p:nvPr/>
              </p:nvSpPr>
              <p:spPr>
                <a:xfrm>
                  <a:off x="6242007" y="743799"/>
                  <a:ext cx="727595" cy="627237"/>
                </a:xfrm>
                <a:prstGeom prst="triangle">
                  <a:avLst/>
                </a:prstGeom>
                <a:solidFill>
                  <a:srgbClr val="ABDAE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</p:grpSp>
          <p:grpSp>
            <p:nvGrpSpPr>
              <p:cNvPr id="217" name="왼쪽 삼각형"/>
              <p:cNvGrpSpPr/>
              <p:nvPr/>
            </p:nvGrpSpPr>
            <p:grpSpPr>
              <a:xfrm>
                <a:off x="2172308" y="743702"/>
                <a:ext cx="1091392" cy="1255135"/>
                <a:chOff x="2172308" y="743702"/>
                <a:chExt cx="1091392" cy="1255135"/>
              </a:xfrm>
            </p:grpSpPr>
            <p:sp>
              <p:nvSpPr>
                <p:cNvPr id="218" name="이등변 삼각형 217"/>
                <p:cNvSpPr/>
                <p:nvPr/>
              </p:nvSpPr>
              <p:spPr>
                <a:xfrm flipH="1">
                  <a:off x="2536105" y="1371269"/>
                  <a:ext cx="727595" cy="627237"/>
                </a:xfrm>
                <a:prstGeom prst="triangle">
                  <a:avLst/>
                </a:prstGeom>
                <a:solidFill>
                  <a:srgbClr val="77C4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19" name="이등변 삼각형 218"/>
                <p:cNvSpPr/>
                <p:nvPr/>
              </p:nvSpPr>
              <p:spPr>
                <a:xfrm flipH="1" flipV="1">
                  <a:off x="2174399" y="1371600"/>
                  <a:ext cx="727595" cy="627237"/>
                </a:xfrm>
                <a:prstGeom prst="triangle">
                  <a:avLst/>
                </a:prstGeom>
                <a:solidFill>
                  <a:srgbClr val="94D0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20" name="이등변 삼각형 219"/>
                <p:cNvSpPr/>
                <p:nvPr/>
              </p:nvSpPr>
              <p:spPr>
                <a:xfrm flipH="1" flipV="1">
                  <a:off x="2529126" y="743702"/>
                  <a:ext cx="727595" cy="627237"/>
                </a:xfrm>
                <a:prstGeom prst="triangle">
                  <a:avLst/>
                </a:prstGeom>
                <a:solidFill>
                  <a:srgbClr val="D6EDF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21" name="이등변 삼각형 220"/>
                <p:cNvSpPr/>
                <p:nvPr/>
              </p:nvSpPr>
              <p:spPr>
                <a:xfrm flipH="1">
                  <a:off x="2172308" y="750021"/>
                  <a:ext cx="727595" cy="627237"/>
                </a:xfrm>
                <a:prstGeom prst="triangle">
                  <a:avLst/>
                </a:prstGeom>
                <a:solidFill>
                  <a:srgbClr val="ABDAE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</p:grpSp>
        </p:grpSp>
        <p:sp>
          <p:nvSpPr>
            <p:cNvPr id="284" name="직사각형 283"/>
            <p:cNvSpPr/>
            <p:nvPr/>
          </p:nvSpPr>
          <p:spPr>
            <a:xfrm>
              <a:off x="4754486" y="3596525"/>
              <a:ext cx="1466850" cy="2187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b="1" kern="0" spc="-5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66.7</a:t>
              </a:r>
              <a:r>
                <a:rPr lang="ko-KR" altLang="en-US" sz="1400" b="1" kern="0" spc="-5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점</a:t>
              </a: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4611687" y="4005525"/>
            <a:ext cx="1779588" cy="404502"/>
            <a:chOff x="4611687" y="4048125"/>
            <a:chExt cx="1779588" cy="404502"/>
          </a:xfrm>
        </p:grpSpPr>
        <p:grpSp>
          <p:nvGrpSpPr>
            <p:cNvPr id="226" name="도형전체"/>
            <p:cNvGrpSpPr/>
            <p:nvPr/>
          </p:nvGrpSpPr>
          <p:grpSpPr>
            <a:xfrm>
              <a:off x="4611687" y="4048125"/>
              <a:ext cx="1779588" cy="404502"/>
              <a:chOff x="2172308" y="743371"/>
              <a:chExt cx="4799384" cy="1255466"/>
            </a:xfrm>
          </p:grpSpPr>
          <p:sp>
            <p:nvSpPr>
              <p:cNvPr id="227" name="직사각형 226"/>
              <p:cNvSpPr/>
              <p:nvPr/>
            </p:nvSpPr>
            <p:spPr>
              <a:xfrm>
                <a:off x="2899903" y="743702"/>
                <a:ext cx="3346285" cy="1255135"/>
              </a:xfrm>
              <a:prstGeom prst="rect">
                <a:avLst/>
              </a:prstGeom>
              <a:gradFill flip="none" rotWithShape="0">
                <a:gsLst>
                  <a:gs pos="3000">
                    <a:schemeClr val="bg1"/>
                  </a:gs>
                  <a:gs pos="2000">
                    <a:schemeClr val="bg1">
                      <a:lumMod val="85000"/>
                    </a:schemeClr>
                  </a:gs>
                  <a:gs pos="50000">
                    <a:schemeClr val="bg1"/>
                  </a:gs>
                  <a:gs pos="69000">
                    <a:srgbClr val="F8F8F8"/>
                  </a:gs>
                  <a:gs pos="51000">
                    <a:schemeClr val="bg1">
                      <a:lumMod val="88000"/>
                    </a:schemeClr>
                  </a:gs>
                  <a:gs pos="97000">
                    <a:schemeClr val="bg1"/>
                  </a:gs>
                  <a:gs pos="98000">
                    <a:schemeClr val="bg1">
                      <a:lumMod val="75000"/>
                    </a:schemeClr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endParaRPr>
              </a:p>
            </p:txBody>
          </p:sp>
          <p:grpSp>
            <p:nvGrpSpPr>
              <p:cNvPr id="230" name="오른쪽 삼각형"/>
              <p:cNvGrpSpPr/>
              <p:nvPr/>
            </p:nvGrpSpPr>
            <p:grpSpPr>
              <a:xfrm>
                <a:off x="5882390" y="743371"/>
                <a:ext cx="1089302" cy="1255135"/>
                <a:chOff x="5882390" y="743371"/>
                <a:chExt cx="1089302" cy="1255135"/>
              </a:xfrm>
            </p:grpSpPr>
            <p:sp>
              <p:nvSpPr>
                <p:cNvPr id="236" name="이등변 삼각형 235"/>
                <p:cNvSpPr/>
                <p:nvPr/>
              </p:nvSpPr>
              <p:spPr>
                <a:xfrm>
                  <a:off x="5882390" y="1371269"/>
                  <a:ext cx="727595" cy="627237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37" name="이등변 삼각형 236"/>
                <p:cNvSpPr/>
                <p:nvPr/>
              </p:nvSpPr>
              <p:spPr>
                <a:xfrm flipV="1">
                  <a:off x="6244097" y="1371269"/>
                  <a:ext cx="727595" cy="627237"/>
                </a:xfrm>
                <a:prstGeom prst="triangl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38" name="이등변 삼각형 237"/>
                <p:cNvSpPr/>
                <p:nvPr/>
              </p:nvSpPr>
              <p:spPr>
                <a:xfrm flipV="1">
                  <a:off x="5889370" y="743371"/>
                  <a:ext cx="727595" cy="627237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39" name="이등변 삼각형 238"/>
                <p:cNvSpPr/>
                <p:nvPr/>
              </p:nvSpPr>
              <p:spPr>
                <a:xfrm>
                  <a:off x="6242007" y="743799"/>
                  <a:ext cx="727595" cy="627237"/>
                </a:xfrm>
                <a:prstGeom prst="triangl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</p:grpSp>
          <p:grpSp>
            <p:nvGrpSpPr>
              <p:cNvPr id="231" name="왼쪽 삼각형"/>
              <p:cNvGrpSpPr/>
              <p:nvPr/>
            </p:nvGrpSpPr>
            <p:grpSpPr>
              <a:xfrm>
                <a:off x="2172308" y="743702"/>
                <a:ext cx="1091392" cy="1255135"/>
                <a:chOff x="2172308" y="743702"/>
                <a:chExt cx="1091392" cy="1255135"/>
              </a:xfrm>
            </p:grpSpPr>
            <p:sp>
              <p:nvSpPr>
                <p:cNvPr id="232" name="이등변 삼각형 231"/>
                <p:cNvSpPr/>
                <p:nvPr/>
              </p:nvSpPr>
              <p:spPr>
                <a:xfrm flipH="1">
                  <a:off x="2536105" y="1371269"/>
                  <a:ext cx="727595" cy="627237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33" name="이등변 삼각형 232"/>
                <p:cNvSpPr/>
                <p:nvPr/>
              </p:nvSpPr>
              <p:spPr>
                <a:xfrm flipH="1" flipV="1">
                  <a:off x="2174399" y="1371600"/>
                  <a:ext cx="727595" cy="627237"/>
                </a:xfrm>
                <a:prstGeom prst="triangl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34" name="이등변 삼각형 233"/>
                <p:cNvSpPr/>
                <p:nvPr/>
              </p:nvSpPr>
              <p:spPr>
                <a:xfrm flipH="1" flipV="1">
                  <a:off x="2529126" y="743702"/>
                  <a:ext cx="727595" cy="627237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35" name="이등변 삼각형 234"/>
                <p:cNvSpPr/>
                <p:nvPr/>
              </p:nvSpPr>
              <p:spPr>
                <a:xfrm flipH="1">
                  <a:off x="2172308" y="750021"/>
                  <a:ext cx="727595" cy="627237"/>
                </a:xfrm>
                <a:prstGeom prst="triangl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</p:grpSp>
        </p:grpSp>
        <p:sp>
          <p:nvSpPr>
            <p:cNvPr id="285" name="직사각형 284"/>
            <p:cNvSpPr/>
            <p:nvPr/>
          </p:nvSpPr>
          <p:spPr>
            <a:xfrm>
              <a:off x="4754486" y="4133554"/>
              <a:ext cx="1466850" cy="2187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b="1" kern="0" spc="-5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50.0</a:t>
              </a:r>
              <a:r>
                <a:rPr lang="ko-KR" altLang="en-US" sz="1400" b="1" kern="0" spc="-5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점</a:t>
              </a: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4611687" y="4522197"/>
            <a:ext cx="1779588" cy="404502"/>
            <a:chOff x="4611687" y="4587875"/>
            <a:chExt cx="1779588" cy="404502"/>
          </a:xfrm>
        </p:grpSpPr>
        <p:grpSp>
          <p:nvGrpSpPr>
            <p:cNvPr id="240" name="도형전체"/>
            <p:cNvGrpSpPr/>
            <p:nvPr/>
          </p:nvGrpSpPr>
          <p:grpSpPr>
            <a:xfrm>
              <a:off x="4611687" y="4587875"/>
              <a:ext cx="1779588" cy="404502"/>
              <a:chOff x="2172308" y="743371"/>
              <a:chExt cx="4799384" cy="1255466"/>
            </a:xfrm>
          </p:grpSpPr>
          <p:sp>
            <p:nvSpPr>
              <p:cNvPr id="241" name="직사각형 240"/>
              <p:cNvSpPr/>
              <p:nvPr/>
            </p:nvSpPr>
            <p:spPr>
              <a:xfrm>
                <a:off x="2899904" y="743703"/>
                <a:ext cx="3346285" cy="1255134"/>
              </a:xfrm>
              <a:prstGeom prst="rect">
                <a:avLst/>
              </a:prstGeom>
              <a:gradFill flip="none" rotWithShape="0">
                <a:gsLst>
                  <a:gs pos="3000">
                    <a:schemeClr val="bg1"/>
                  </a:gs>
                  <a:gs pos="2000">
                    <a:srgbClr val="EDCCCB"/>
                  </a:gs>
                  <a:gs pos="50000">
                    <a:schemeClr val="bg1"/>
                  </a:gs>
                  <a:gs pos="69000">
                    <a:srgbClr val="F8F8F8"/>
                  </a:gs>
                  <a:gs pos="51000">
                    <a:schemeClr val="bg1">
                      <a:lumMod val="88000"/>
                    </a:schemeClr>
                  </a:gs>
                  <a:gs pos="97000">
                    <a:schemeClr val="bg1"/>
                  </a:gs>
                  <a:gs pos="98000">
                    <a:srgbClr val="E2ADAC"/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endParaRPr>
              </a:p>
            </p:txBody>
          </p:sp>
          <p:grpSp>
            <p:nvGrpSpPr>
              <p:cNvPr id="244" name="오른쪽 삼각형"/>
              <p:cNvGrpSpPr/>
              <p:nvPr/>
            </p:nvGrpSpPr>
            <p:grpSpPr>
              <a:xfrm>
                <a:off x="5882390" y="743371"/>
                <a:ext cx="1089302" cy="1255135"/>
                <a:chOff x="5882390" y="743371"/>
                <a:chExt cx="1089302" cy="1255135"/>
              </a:xfrm>
            </p:grpSpPr>
            <p:sp>
              <p:nvSpPr>
                <p:cNvPr id="250" name="이등변 삼각형 249"/>
                <p:cNvSpPr/>
                <p:nvPr/>
              </p:nvSpPr>
              <p:spPr>
                <a:xfrm>
                  <a:off x="5882390" y="1371269"/>
                  <a:ext cx="727595" cy="627237"/>
                </a:xfrm>
                <a:prstGeom prst="triangl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51" name="이등변 삼각형 250"/>
                <p:cNvSpPr/>
                <p:nvPr/>
              </p:nvSpPr>
              <p:spPr>
                <a:xfrm flipV="1">
                  <a:off x="6244097" y="1371269"/>
                  <a:ext cx="727595" cy="627237"/>
                </a:xfrm>
                <a:prstGeom prst="triangl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52" name="이등변 삼각형 251"/>
                <p:cNvSpPr/>
                <p:nvPr/>
              </p:nvSpPr>
              <p:spPr>
                <a:xfrm flipV="1">
                  <a:off x="5889370" y="743371"/>
                  <a:ext cx="727595" cy="627237"/>
                </a:xfrm>
                <a:prstGeom prst="triangle">
                  <a:avLst/>
                </a:prstGeom>
                <a:solidFill>
                  <a:srgbClr val="F9EEE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53" name="이등변 삼각형 252"/>
                <p:cNvSpPr/>
                <p:nvPr/>
              </p:nvSpPr>
              <p:spPr>
                <a:xfrm>
                  <a:off x="6242007" y="743799"/>
                  <a:ext cx="727595" cy="627237"/>
                </a:xfrm>
                <a:prstGeom prst="triangl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</p:grpSp>
          <p:grpSp>
            <p:nvGrpSpPr>
              <p:cNvPr id="245" name="왼쪽 삼각형"/>
              <p:cNvGrpSpPr/>
              <p:nvPr/>
            </p:nvGrpSpPr>
            <p:grpSpPr>
              <a:xfrm>
                <a:off x="2172308" y="743702"/>
                <a:ext cx="1091392" cy="1255135"/>
                <a:chOff x="2172308" y="743702"/>
                <a:chExt cx="1091392" cy="1255135"/>
              </a:xfrm>
            </p:grpSpPr>
            <p:sp>
              <p:nvSpPr>
                <p:cNvPr id="246" name="이등변 삼각형 245"/>
                <p:cNvSpPr/>
                <p:nvPr/>
              </p:nvSpPr>
              <p:spPr>
                <a:xfrm flipH="1">
                  <a:off x="2536105" y="1371269"/>
                  <a:ext cx="727595" cy="627237"/>
                </a:xfrm>
                <a:prstGeom prst="triangl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47" name="이등변 삼각형 246"/>
                <p:cNvSpPr/>
                <p:nvPr/>
              </p:nvSpPr>
              <p:spPr>
                <a:xfrm flipH="1" flipV="1">
                  <a:off x="2174399" y="1371600"/>
                  <a:ext cx="727595" cy="627237"/>
                </a:xfrm>
                <a:prstGeom prst="triangl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48" name="이등변 삼각형 247"/>
                <p:cNvSpPr/>
                <p:nvPr/>
              </p:nvSpPr>
              <p:spPr>
                <a:xfrm flipH="1" flipV="1">
                  <a:off x="2529126" y="743702"/>
                  <a:ext cx="727595" cy="627237"/>
                </a:xfrm>
                <a:prstGeom prst="triangle">
                  <a:avLst/>
                </a:prstGeom>
                <a:solidFill>
                  <a:srgbClr val="F9EEE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49" name="이등변 삼각형 248"/>
                <p:cNvSpPr/>
                <p:nvPr/>
              </p:nvSpPr>
              <p:spPr>
                <a:xfrm flipH="1">
                  <a:off x="2172308" y="750021"/>
                  <a:ext cx="727595" cy="627237"/>
                </a:xfrm>
                <a:prstGeom prst="triangl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</p:grpSp>
        </p:grpSp>
        <p:sp>
          <p:nvSpPr>
            <p:cNvPr id="286" name="직사각형 285"/>
            <p:cNvSpPr/>
            <p:nvPr/>
          </p:nvSpPr>
          <p:spPr>
            <a:xfrm>
              <a:off x="4754486" y="4670583"/>
              <a:ext cx="1466850" cy="2187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b="1" kern="0" spc="-5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33.3</a:t>
              </a:r>
              <a:r>
                <a:rPr lang="ko-KR" altLang="en-US" sz="1400" b="1" kern="0" spc="-5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점</a:t>
              </a: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4611687" y="5038869"/>
            <a:ext cx="1779588" cy="404502"/>
            <a:chOff x="4611687" y="5120536"/>
            <a:chExt cx="1779588" cy="404502"/>
          </a:xfrm>
        </p:grpSpPr>
        <p:grpSp>
          <p:nvGrpSpPr>
            <p:cNvPr id="289" name="도형전체"/>
            <p:cNvGrpSpPr/>
            <p:nvPr/>
          </p:nvGrpSpPr>
          <p:grpSpPr>
            <a:xfrm>
              <a:off x="4611687" y="5120536"/>
              <a:ext cx="1779588" cy="404502"/>
              <a:chOff x="2172308" y="743371"/>
              <a:chExt cx="4799384" cy="1255466"/>
            </a:xfrm>
          </p:grpSpPr>
          <p:sp>
            <p:nvSpPr>
              <p:cNvPr id="290" name="직사각형 289"/>
              <p:cNvSpPr/>
              <p:nvPr/>
            </p:nvSpPr>
            <p:spPr>
              <a:xfrm>
                <a:off x="2899904" y="743703"/>
                <a:ext cx="3346285" cy="1255134"/>
              </a:xfrm>
              <a:prstGeom prst="rect">
                <a:avLst/>
              </a:prstGeom>
              <a:gradFill flip="none" rotWithShape="0">
                <a:gsLst>
                  <a:gs pos="3000">
                    <a:schemeClr val="bg1"/>
                  </a:gs>
                  <a:gs pos="2000">
                    <a:srgbClr val="EDCCCB"/>
                  </a:gs>
                  <a:gs pos="50000">
                    <a:schemeClr val="bg1"/>
                  </a:gs>
                  <a:gs pos="69000">
                    <a:srgbClr val="F8F8F8"/>
                  </a:gs>
                  <a:gs pos="51000">
                    <a:schemeClr val="bg1">
                      <a:lumMod val="88000"/>
                    </a:schemeClr>
                  </a:gs>
                  <a:gs pos="97000">
                    <a:schemeClr val="bg1"/>
                  </a:gs>
                  <a:gs pos="98000">
                    <a:srgbClr val="E2ADAC"/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endParaRPr>
              </a:p>
            </p:txBody>
          </p:sp>
          <p:grpSp>
            <p:nvGrpSpPr>
              <p:cNvPr id="293" name="오른쪽 삼각형"/>
              <p:cNvGrpSpPr/>
              <p:nvPr/>
            </p:nvGrpSpPr>
            <p:grpSpPr>
              <a:xfrm>
                <a:off x="5882390" y="743371"/>
                <a:ext cx="1089302" cy="1255135"/>
                <a:chOff x="5882390" y="743371"/>
                <a:chExt cx="1089302" cy="1255135"/>
              </a:xfrm>
            </p:grpSpPr>
            <p:sp>
              <p:nvSpPr>
                <p:cNvPr id="299" name="이등변 삼각형 298"/>
                <p:cNvSpPr/>
                <p:nvPr/>
              </p:nvSpPr>
              <p:spPr>
                <a:xfrm>
                  <a:off x="5882390" y="1371269"/>
                  <a:ext cx="727595" cy="627237"/>
                </a:xfrm>
                <a:prstGeom prst="triangl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300" name="이등변 삼각형 299"/>
                <p:cNvSpPr/>
                <p:nvPr/>
              </p:nvSpPr>
              <p:spPr>
                <a:xfrm flipV="1">
                  <a:off x="6244097" y="1371269"/>
                  <a:ext cx="727595" cy="627237"/>
                </a:xfrm>
                <a:prstGeom prst="triangl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301" name="이등변 삼각형 300"/>
                <p:cNvSpPr/>
                <p:nvPr/>
              </p:nvSpPr>
              <p:spPr>
                <a:xfrm flipV="1">
                  <a:off x="5889370" y="743371"/>
                  <a:ext cx="727595" cy="627237"/>
                </a:xfrm>
                <a:prstGeom prst="triangle">
                  <a:avLst/>
                </a:prstGeom>
                <a:solidFill>
                  <a:srgbClr val="F9EEE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302" name="이등변 삼각형 301"/>
                <p:cNvSpPr/>
                <p:nvPr/>
              </p:nvSpPr>
              <p:spPr>
                <a:xfrm>
                  <a:off x="6242007" y="743799"/>
                  <a:ext cx="727595" cy="627237"/>
                </a:xfrm>
                <a:prstGeom prst="triangl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</p:grpSp>
          <p:grpSp>
            <p:nvGrpSpPr>
              <p:cNvPr id="294" name="왼쪽 삼각형"/>
              <p:cNvGrpSpPr/>
              <p:nvPr/>
            </p:nvGrpSpPr>
            <p:grpSpPr>
              <a:xfrm>
                <a:off x="2172308" y="743702"/>
                <a:ext cx="1091392" cy="1255135"/>
                <a:chOff x="2172308" y="743702"/>
                <a:chExt cx="1091392" cy="1255135"/>
              </a:xfrm>
            </p:grpSpPr>
            <p:sp>
              <p:nvSpPr>
                <p:cNvPr id="295" name="이등변 삼각형 294"/>
                <p:cNvSpPr/>
                <p:nvPr/>
              </p:nvSpPr>
              <p:spPr>
                <a:xfrm flipH="1">
                  <a:off x="2536105" y="1371269"/>
                  <a:ext cx="727595" cy="627237"/>
                </a:xfrm>
                <a:prstGeom prst="triangl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96" name="이등변 삼각형 295"/>
                <p:cNvSpPr/>
                <p:nvPr/>
              </p:nvSpPr>
              <p:spPr>
                <a:xfrm flipH="1" flipV="1">
                  <a:off x="2174399" y="1371600"/>
                  <a:ext cx="727595" cy="627237"/>
                </a:xfrm>
                <a:prstGeom prst="triangl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97" name="이등변 삼각형 296"/>
                <p:cNvSpPr/>
                <p:nvPr/>
              </p:nvSpPr>
              <p:spPr>
                <a:xfrm flipH="1" flipV="1">
                  <a:off x="2529126" y="743702"/>
                  <a:ext cx="727595" cy="627237"/>
                </a:xfrm>
                <a:prstGeom prst="triangle">
                  <a:avLst/>
                </a:prstGeom>
                <a:solidFill>
                  <a:srgbClr val="F9EEE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98" name="이등변 삼각형 297"/>
                <p:cNvSpPr/>
                <p:nvPr/>
              </p:nvSpPr>
              <p:spPr>
                <a:xfrm flipH="1">
                  <a:off x="2172308" y="750021"/>
                  <a:ext cx="727595" cy="627237"/>
                </a:xfrm>
                <a:prstGeom prst="triangl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</p:grpSp>
        </p:grpSp>
        <p:sp>
          <p:nvSpPr>
            <p:cNvPr id="303" name="직사각형 302"/>
            <p:cNvSpPr/>
            <p:nvPr/>
          </p:nvSpPr>
          <p:spPr>
            <a:xfrm>
              <a:off x="4754486" y="5203244"/>
              <a:ext cx="1466850" cy="2187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b="1" kern="0" spc="-5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16.7</a:t>
              </a:r>
              <a:r>
                <a:rPr lang="ko-KR" altLang="en-US" sz="1400" b="1" kern="0" spc="-5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점</a:t>
              </a: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4611687" y="5555540"/>
            <a:ext cx="1779588" cy="404502"/>
            <a:chOff x="4611687" y="5608808"/>
            <a:chExt cx="1779588" cy="404502"/>
          </a:xfrm>
        </p:grpSpPr>
        <p:grpSp>
          <p:nvGrpSpPr>
            <p:cNvPr id="304" name="도형전체"/>
            <p:cNvGrpSpPr/>
            <p:nvPr/>
          </p:nvGrpSpPr>
          <p:grpSpPr>
            <a:xfrm>
              <a:off x="4611687" y="5608808"/>
              <a:ext cx="1779588" cy="404502"/>
              <a:chOff x="2172308" y="743371"/>
              <a:chExt cx="4799384" cy="1255466"/>
            </a:xfrm>
          </p:grpSpPr>
          <p:sp>
            <p:nvSpPr>
              <p:cNvPr id="305" name="직사각형 304"/>
              <p:cNvSpPr/>
              <p:nvPr/>
            </p:nvSpPr>
            <p:spPr>
              <a:xfrm>
                <a:off x="2899904" y="743703"/>
                <a:ext cx="3346285" cy="1255134"/>
              </a:xfrm>
              <a:prstGeom prst="rect">
                <a:avLst/>
              </a:prstGeom>
              <a:gradFill flip="none" rotWithShape="0">
                <a:gsLst>
                  <a:gs pos="3000">
                    <a:schemeClr val="bg1"/>
                  </a:gs>
                  <a:gs pos="2000">
                    <a:srgbClr val="EDCCCB"/>
                  </a:gs>
                  <a:gs pos="50000">
                    <a:schemeClr val="bg1"/>
                  </a:gs>
                  <a:gs pos="69000">
                    <a:srgbClr val="F8F8F8"/>
                  </a:gs>
                  <a:gs pos="51000">
                    <a:schemeClr val="bg1">
                      <a:lumMod val="88000"/>
                    </a:schemeClr>
                  </a:gs>
                  <a:gs pos="97000">
                    <a:schemeClr val="bg1"/>
                  </a:gs>
                  <a:gs pos="98000">
                    <a:srgbClr val="E2ADAC"/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endParaRPr>
              </a:p>
            </p:txBody>
          </p:sp>
          <p:grpSp>
            <p:nvGrpSpPr>
              <p:cNvPr id="308" name="오른쪽 삼각형"/>
              <p:cNvGrpSpPr/>
              <p:nvPr/>
            </p:nvGrpSpPr>
            <p:grpSpPr>
              <a:xfrm>
                <a:off x="5882390" y="743371"/>
                <a:ext cx="1089302" cy="1255135"/>
                <a:chOff x="5882390" y="743371"/>
                <a:chExt cx="1089302" cy="1255135"/>
              </a:xfrm>
            </p:grpSpPr>
            <p:sp>
              <p:nvSpPr>
                <p:cNvPr id="314" name="이등변 삼각형 313"/>
                <p:cNvSpPr/>
                <p:nvPr/>
              </p:nvSpPr>
              <p:spPr>
                <a:xfrm>
                  <a:off x="5882390" y="1371269"/>
                  <a:ext cx="727595" cy="627237"/>
                </a:xfrm>
                <a:prstGeom prst="triangl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315" name="이등변 삼각형 314"/>
                <p:cNvSpPr/>
                <p:nvPr/>
              </p:nvSpPr>
              <p:spPr>
                <a:xfrm flipV="1">
                  <a:off x="6244097" y="1371269"/>
                  <a:ext cx="727595" cy="627237"/>
                </a:xfrm>
                <a:prstGeom prst="triangl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316" name="이등변 삼각형 315"/>
                <p:cNvSpPr/>
                <p:nvPr/>
              </p:nvSpPr>
              <p:spPr>
                <a:xfrm flipV="1">
                  <a:off x="5889370" y="743371"/>
                  <a:ext cx="727595" cy="627237"/>
                </a:xfrm>
                <a:prstGeom prst="triangle">
                  <a:avLst/>
                </a:prstGeom>
                <a:solidFill>
                  <a:srgbClr val="F9EEE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317" name="이등변 삼각형 316"/>
                <p:cNvSpPr/>
                <p:nvPr/>
              </p:nvSpPr>
              <p:spPr>
                <a:xfrm>
                  <a:off x="6242007" y="743799"/>
                  <a:ext cx="727595" cy="627237"/>
                </a:xfrm>
                <a:prstGeom prst="triangl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</p:grpSp>
          <p:grpSp>
            <p:nvGrpSpPr>
              <p:cNvPr id="309" name="왼쪽 삼각형"/>
              <p:cNvGrpSpPr/>
              <p:nvPr/>
            </p:nvGrpSpPr>
            <p:grpSpPr>
              <a:xfrm>
                <a:off x="2172308" y="743702"/>
                <a:ext cx="1091392" cy="1255135"/>
                <a:chOff x="2172308" y="743702"/>
                <a:chExt cx="1091392" cy="1255135"/>
              </a:xfrm>
            </p:grpSpPr>
            <p:sp>
              <p:nvSpPr>
                <p:cNvPr id="310" name="이등변 삼각형 309"/>
                <p:cNvSpPr/>
                <p:nvPr/>
              </p:nvSpPr>
              <p:spPr>
                <a:xfrm flipH="1">
                  <a:off x="2536105" y="1371269"/>
                  <a:ext cx="727595" cy="627237"/>
                </a:xfrm>
                <a:prstGeom prst="triangl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311" name="이등변 삼각형 310"/>
                <p:cNvSpPr/>
                <p:nvPr/>
              </p:nvSpPr>
              <p:spPr>
                <a:xfrm flipH="1" flipV="1">
                  <a:off x="2174399" y="1371600"/>
                  <a:ext cx="727595" cy="627237"/>
                </a:xfrm>
                <a:prstGeom prst="triangl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312" name="이등변 삼각형 311"/>
                <p:cNvSpPr/>
                <p:nvPr/>
              </p:nvSpPr>
              <p:spPr>
                <a:xfrm flipH="1" flipV="1">
                  <a:off x="2529126" y="743702"/>
                  <a:ext cx="727595" cy="627237"/>
                </a:xfrm>
                <a:prstGeom prst="triangle">
                  <a:avLst/>
                </a:prstGeom>
                <a:solidFill>
                  <a:srgbClr val="F9EEE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313" name="이등변 삼각형 312"/>
                <p:cNvSpPr/>
                <p:nvPr/>
              </p:nvSpPr>
              <p:spPr>
                <a:xfrm flipH="1">
                  <a:off x="2172308" y="750021"/>
                  <a:ext cx="727595" cy="627237"/>
                </a:xfrm>
                <a:prstGeom prst="triangl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</p:grpSp>
        </p:grpSp>
        <p:sp>
          <p:nvSpPr>
            <p:cNvPr id="318" name="직사각형 317"/>
            <p:cNvSpPr/>
            <p:nvPr/>
          </p:nvSpPr>
          <p:spPr>
            <a:xfrm>
              <a:off x="4754486" y="5691516"/>
              <a:ext cx="1466850" cy="2187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b="1" kern="0" spc="-5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0.0</a:t>
              </a:r>
              <a:r>
                <a:rPr lang="ko-KR" altLang="en-US" sz="1400" b="1" kern="0" spc="-5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점</a:t>
              </a:r>
            </a:p>
          </p:txBody>
        </p:sp>
      </p:grpSp>
      <p:sp>
        <p:nvSpPr>
          <p:cNvPr id="14" name="오른쪽 중괄호 13"/>
          <p:cNvSpPr/>
          <p:nvPr/>
        </p:nvSpPr>
        <p:spPr>
          <a:xfrm>
            <a:off x="6491288" y="2636520"/>
            <a:ext cx="191452" cy="1059180"/>
          </a:xfrm>
          <a:prstGeom prst="rightBrace">
            <a:avLst>
              <a:gd name="adj1" fmla="val 28234"/>
              <a:gd name="adj2" fmla="val 50000"/>
            </a:avLst>
          </a:prstGeom>
          <a:ln w="22225" cmpd="sng">
            <a:solidFill>
              <a:srgbClr val="557FA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9" name="오른쪽 중괄호 318"/>
          <p:cNvSpPr/>
          <p:nvPr/>
        </p:nvSpPr>
        <p:spPr>
          <a:xfrm>
            <a:off x="6491288" y="4724400"/>
            <a:ext cx="191452" cy="1059180"/>
          </a:xfrm>
          <a:prstGeom prst="rightBrace">
            <a:avLst>
              <a:gd name="adj1" fmla="val 28234"/>
              <a:gd name="adj2" fmla="val 50000"/>
            </a:avLst>
          </a:prstGeom>
          <a:ln w="22225" cmpd="sng">
            <a:solidFill>
              <a:schemeClr val="accent2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2" name="직사각형 321"/>
          <p:cNvSpPr/>
          <p:nvPr/>
        </p:nvSpPr>
        <p:spPr bwMode="auto">
          <a:xfrm>
            <a:off x="6749441" y="5046633"/>
            <a:ext cx="1246233" cy="4000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05" tIns="45702" rIns="91405" bIns="45702" anchor="ctr" anchorCtr="0">
            <a:spAutoFit/>
            <a:scene3d>
              <a:camera prst="orthographicFront"/>
              <a:lightRig rig="threePt" dir="t"/>
            </a:scene3d>
            <a:sp3d contourW="31750">
              <a:bevelT w="1270" h="38100"/>
              <a:contourClr>
                <a:schemeClr val="bg1"/>
              </a:contourClr>
            </a:sp3d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kumimoji="1" lang="en-US" altLang="ko-KR" sz="2000" b="1" dirty="0">
                <a:solidFill>
                  <a:srgbClr val="A50021"/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charset="0"/>
              </a:rPr>
              <a:t>Bottom3</a:t>
            </a:r>
            <a:endParaRPr kumimoji="1" lang="ko-KR" altLang="en-US" sz="2000" b="1" dirty="0">
              <a:solidFill>
                <a:srgbClr val="A50021"/>
              </a:solidFill>
              <a:latin typeface="Trebuchet MS" panose="020B0603020202020204" pitchFamily="34" charset="0"/>
              <a:ea typeface="맑은 고딕" panose="020B0503020000020004" pitchFamily="50" charset="-127"/>
              <a:cs typeface="Arial" charset="0"/>
            </a:endParaRPr>
          </a:p>
        </p:txBody>
      </p:sp>
      <p:sp>
        <p:nvSpPr>
          <p:cNvPr id="323" name="직사각형 322"/>
          <p:cNvSpPr/>
          <p:nvPr/>
        </p:nvSpPr>
        <p:spPr bwMode="auto">
          <a:xfrm>
            <a:off x="6749441" y="2956576"/>
            <a:ext cx="754239" cy="4000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05" tIns="45702" rIns="91405" bIns="45702" anchor="ctr" anchorCtr="0">
            <a:spAutoFit/>
            <a:scene3d>
              <a:camera prst="orthographicFront"/>
              <a:lightRig rig="threePt" dir="t"/>
            </a:scene3d>
            <a:sp3d contourW="31750">
              <a:bevelT w="1270" h="38100"/>
              <a:contourClr>
                <a:schemeClr val="bg1"/>
              </a:contourClr>
            </a:sp3d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kumimoji="1" lang="en-US" altLang="ko-KR" sz="2000" b="1" dirty="0">
                <a:solidFill>
                  <a:srgbClr val="0070C0"/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charset="0"/>
              </a:rPr>
              <a:t>Top3</a:t>
            </a:r>
            <a:endParaRPr kumimoji="1" lang="ko-KR" altLang="en-US" sz="2000" b="1" dirty="0">
              <a:solidFill>
                <a:srgbClr val="0070C0"/>
              </a:solidFill>
              <a:latin typeface="Trebuchet MS" panose="020B0603020202020204" pitchFamily="34" charset="0"/>
              <a:ea typeface="맑은 고딕" panose="020B0503020000020004" pitchFamily="50" charset="-127"/>
              <a:cs typeface="Arial" charset="0"/>
            </a:endParaRPr>
          </a:p>
        </p:txBody>
      </p:sp>
      <p:sp>
        <p:nvSpPr>
          <p:cNvPr id="324" name="오른쪽 중괄호 323"/>
          <p:cNvSpPr/>
          <p:nvPr/>
        </p:nvSpPr>
        <p:spPr>
          <a:xfrm>
            <a:off x="6491288" y="4015376"/>
            <a:ext cx="191452" cy="396000"/>
          </a:xfrm>
          <a:prstGeom prst="rightBrace">
            <a:avLst>
              <a:gd name="adj1" fmla="val 28234"/>
              <a:gd name="adj2" fmla="val 50000"/>
            </a:avLst>
          </a:prstGeom>
          <a:ln w="22225" cmpd="sng">
            <a:solidFill>
              <a:schemeClr val="bg1">
                <a:lumMod val="50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5" name="직사각형 324"/>
          <p:cNvSpPr/>
          <p:nvPr/>
        </p:nvSpPr>
        <p:spPr bwMode="auto">
          <a:xfrm>
            <a:off x="6734927" y="4040076"/>
            <a:ext cx="2723752" cy="3231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05" tIns="45702" rIns="91405" bIns="45702" anchor="ctr" anchorCtr="0">
            <a:spAutoFit/>
            <a:scene3d>
              <a:camera prst="orthographicFront"/>
              <a:lightRig rig="threePt" dir="t"/>
            </a:scene3d>
            <a:sp3d contourW="31750">
              <a:bevelT w="1270" h="38100"/>
              <a:contourClr>
                <a:schemeClr val="bg1"/>
              </a:contourClr>
            </a:sp3d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kumimoji="1" lang="ko-KR" altLang="en-US" sz="1500" b="1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charset="0"/>
              </a:rPr>
              <a:t>긍정도 부정도 아닌 보통 비율</a:t>
            </a:r>
            <a:endParaRPr kumimoji="1" lang="ko-KR" altLang="en-US" sz="1500"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  <a:cs typeface="Arial" charset="0"/>
            </a:endParaRPr>
          </a:p>
        </p:txBody>
      </p:sp>
      <p:sp>
        <p:nvSpPr>
          <p:cNvPr id="326" name="TextBox 325"/>
          <p:cNvSpPr txBox="1"/>
          <p:nvPr/>
        </p:nvSpPr>
        <p:spPr>
          <a:xfrm>
            <a:off x="4730527" y="6164036"/>
            <a:ext cx="4252767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1200" b="1" spc="-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latin typeface="Trebuchet MS" panose="020B0603020202020204" pitchFamily="34" charset="0"/>
                <a:ea typeface="맑은 고딕" panose="020B0503020000020004" pitchFamily="50" charset="-127"/>
              </a:rPr>
              <a:t>* </a:t>
            </a:r>
            <a:r>
              <a:rPr lang="en-US" altLang="ko-KR" sz="1200" b="1" spc="-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latin typeface="Trebuchet MS" panose="020B0603020202020204" pitchFamily="34" charset="0"/>
                <a:ea typeface="맑은 고딕" panose="020B0503020000020004" pitchFamily="50" charset="-127"/>
              </a:rPr>
              <a:t>7</a:t>
            </a:r>
            <a:r>
              <a:rPr lang="ko-KR" altLang="en-US" sz="1200" b="1" spc="-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latin typeface="Trebuchet MS" panose="020B0603020202020204" pitchFamily="34" charset="0"/>
                <a:ea typeface="맑은 고딕" panose="020B0503020000020004" pitchFamily="50" charset="-127"/>
              </a:rPr>
              <a:t>점 척도를 </a:t>
            </a:r>
            <a:r>
              <a:rPr lang="en-US" altLang="ko-KR" sz="1200" b="1" spc="-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latin typeface="Trebuchet MS" panose="020B0603020202020204" pitchFamily="34" charset="0"/>
                <a:ea typeface="맑은 고딕" panose="020B0503020000020004" pitchFamily="50" charset="-127"/>
              </a:rPr>
              <a:t>100</a:t>
            </a:r>
            <a:r>
              <a:rPr lang="ko-KR" altLang="en-US" sz="1200" b="1" spc="-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latin typeface="Trebuchet MS" panose="020B0603020202020204" pitchFamily="34" charset="0"/>
                <a:ea typeface="맑은 고딕" panose="020B0503020000020004" pitchFamily="50" charset="-127"/>
              </a:rPr>
              <a:t>점 만점으로 환산하여 산출된 값을 지수로 사용함</a:t>
            </a:r>
          </a:p>
        </p:txBody>
      </p:sp>
      <p:grpSp>
        <p:nvGrpSpPr>
          <p:cNvPr id="333" name="그룹 332"/>
          <p:cNvGrpSpPr/>
          <p:nvPr/>
        </p:nvGrpSpPr>
        <p:grpSpPr>
          <a:xfrm>
            <a:off x="1192829" y="1945171"/>
            <a:ext cx="1934342" cy="325410"/>
            <a:chOff x="7125228" y="1679389"/>
            <a:chExt cx="1934342" cy="325410"/>
          </a:xfrm>
        </p:grpSpPr>
        <p:sp>
          <p:nvSpPr>
            <p:cNvPr id="334" name="TextBox 333"/>
            <p:cNvSpPr txBox="1"/>
            <p:nvPr/>
          </p:nvSpPr>
          <p:spPr>
            <a:xfrm>
              <a:off x="7342636" y="1679389"/>
              <a:ext cx="1716934" cy="325410"/>
            </a:xfrm>
            <a:prstGeom prst="rect">
              <a:avLst/>
            </a:prstGeom>
          </p:spPr>
          <p:txBody>
            <a:bodyPr wrap="none" lIns="91349" tIns="45674" rIns="91349" bIns="45674" anchor="ctr"/>
            <a:lstStyle>
              <a:defPPr>
                <a:defRPr lang="ko-KR"/>
              </a:defPPr>
              <a:lvl1pPr indent="0">
                <a:lnSpc>
                  <a:spcPct val="120000"/>
                </a:lnSpc>
                <a:spcBef>
                  <a:spcPts val="0"/>
                </a:spcBef>
                <a:spcAft>
                  <a:spcPts val="150"/>
                </a:spcAft>
                <a:buFont typeface="Arial" pitchFamily="34" charset="0"/>
                <a:buNone/>
                <a:defRPr sz="1400" b="1" baseline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456739" indent="0" algn="ctr">
                <a:spcBef>
                  <a:spcPct val="20000"/>
                </a:spcBef>
                <a:buFont typeface="Arial" pitchFamily="34" charset="0"/>
                <a:buNone/>
                <a:defRPr sz="1300" baseline="0">
                  <a:solidFill>
                    <a:schemeClr val="tx1">
                      <a:tint val="75000"/>
                    </a:schemeClr>
                  </a:solidFill>
                  <a:latin typeface="Arial" pitchFamily="34" charset="0"/>
                  <a:ea typeface="맑은 고딕" pitchFamily="50" charset="-127"/>
                </a:defRPr>
              </a:lvl2pPr>
              <a:lvl3pPr marL="913479" indent="0" algn="ctr">
                <a:spcBef>
                  <a:spcPct val="20000"/>
                </a:spcBef>
                <a:buFont typeface="Arial" pitchFamily="34" charset="0"/>
                <a:buNone/>
                <a:defRPr sz="1300" baseline="0">
                  <a:solidFill>
                    <a:schemeClr val="tx1">
                      <a:tint val="75000"/>
                    </a:schemeClr>
                  </a:solidFill>
                  <a:latin typeface="Arial" pitchFamily="34" charset="0"/>
                  <a:ea typeface="맑은 고딕" pitchFamily="50" charset="-127"/>
                </a:defRPr>
              </a:lvl3pPr>
              <a:lvl4pPr marL="1370220" indent="0" algn="ctr">
                <a:spcBef>
                  <a:spcPct val="20000"/>
                </a:spcBef>
                <a:buFont typeface="Arial" pitchFamily="34" charset="0"/>
                <a:buNone/>
                <a:defRPr sz="1300" baseline="0">
                  <a:solidFill>
                    <a:schemeClr val="tx1">
                      <a:tint val="75000"/>
                    </a:schemeClr>
                  </a:solidFill>
                  <a:latin typeface="Arial" pitchFamily="34" charset="0"/>
                  <a:ea typeface="맑은 고딕" pitchFamily="50" charset="-127"/>
                </a:defRPr>
              </a:lvl4pPr>
              <a:lvl5pPr marL="1826959" indent="0" algn="ctr">
                <a:spcBef>
                  <a:spcPct val="20000"/>
                </a:spcBef>
                <a:buFont typeface="Arial" pitchFamily="34" charset="0"/>
                <a:buNone/>
                <a:defRPr sz="1300" baseline="0">
                  <a:solidFill>
                    <a:schemeClr val="tx1">
                      <a:tint val="75000"/>
                    </a:schemeClr>
                  </a:solidFill>
                  <a:latin typeface="Arial" pitchFamily="34" charset="0"/>
                  <a:ea typeface="맑은 고딕" pitchFamily="50" charset="-127"/>
                </a:defRPr>
              </a:lvl5pPr>
              <a:lvl6pPr marL="2283699" indent="0" algn="ctr">
                <a:spcBef>
                  <a:spcPct val="20000"/>
                </a:spcBef>
                <a:buFont typeface="Arial" pitchFamily="34" charset="0"/>
                <a:buNone/>
                <a:defRPr sz="2000">
                  <a:solidFill>
                    <a:schemeClr val="tx1">
                      <a:tint val="75000"/>
                    </a:schemeClr>
                  </a:solidFill>
                </a:defRPr>
              </a:lvl6pPr>
              <a:lvl7pPr marL="2740439" indent="0" algn="ctr">
                <a:spcBef>
                  <a:spcPct val="20000"/>
                </a:spcBef>
                <a:buFont typeface="Arial" pitchFamily="34" charset="0"/>
                <a:buNone/>
                <a:defRPr sz="2000">
                  <a:solidFill>
                    <a:schemeClr val="tx1">
                      <a:tint val="75000"/>
                    </a:schemeClr>
                  </a:solidFill>
                </a:defRPr>
              </a:lvl7pPr>
              <a:lvl8pPr marL="3197180" indent="0" algn="ctr">
                <a:spcBef>
                  <a:spcPct val="20000"/>
                </a:spcBef>
                <a:buFont typeface="Arial" pitchFamily="34" charset="0"/>
                <a:buNone/>
                <a:defRPr sz="2000">
                  <a:solidFill>
                    <a:schemeClr val="tx1">
                      <a:tint val="75000"/>
                    </a:schemeClr>
                  </a:solidFill>
                </a:defRPr>
              </a:lvl8pPr>
              <a:lvl9pPr marL="3653919" indent="0" algn="ctr">
                <a:spcBef>
                  <a:spcPct val="20000"/>
                </a:spcBef>
                <a:buFont typeface="Arial" pitchFamily="34" charset="0"/>
                <a:buNone/>
                <a:defRPr sz="2000">
                  <a:solidFill>
                    <a:schemeClr val="tx1">
                      <a:tint val="75000"/>
                    </a:schemeClr>
                  </a:solidFill>
                </a:defRPr>
              </a:lvl9pPr>
            </a:lstStyle>
            <a:p>
              <a:r>
                <a:rPr lang="ko-KR" altLang="en-US" dirty="0"/>
                <a:t>측정 척도</a:t>
              </a:r>
            </a:p>
          </p:txBody>
        </p:sp>
        <p:pic>
          <p:nvPicPr>
            <p:cNvPr id="335" name="그림 3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5228" y="1727548"/>
              <a:ext cx="239252" cy="239252"/>
            </a:xfrm>
            <a:prstGeom prst="rect">
              <a:avLst/>
            </a:prstGeom>
          </p:spPr>
        </p:pic>
      </p:grpSp>
      <p:grpSp>
        <p:nvGrpSpPr>
          <p:cNvPr id="336" name="그룹 335"/>
          <p:cNvGrpSpPr/>
          <p:nvPr/>
        </p:nvGrpSpPr>
        <p:grpSpPr>
          <a:xfrm>
            <a:off x="4672629" y="1945171"/>
            <a:ext cx="1934342" cy="325410"/>
            <a:chOff x="7125228" y="1679389"/>
            <a:chExt cx="1934342" cy="325410"/>
          </a:xfrm>
        </p:grpSpPr>
        <p:sp>
          <p:nvSpPr>
            <p:cNvPr id="337" name="TextBox 336"/>
            <p:cNvSpPr txBox="1"/>
            <p:nvPr/>
          </p:nvSpPr>
          <p:spPr>
            <a:xfrm>
              <a:off x="7342636" y="1679389"/>
              <a:ext cx="1716934" cy="325410"/>
            </a:xfrm>
            <a:prstGeom prst="rect">
              <a:avLst/>
            </a:prstGeom>
          </p:spPr>
          <p:txBody>
            <a:bodyPr wrap="none" lIns="91349" tIns="45674" rIns="91349" bIns="45674" anchor="ctr"/>
            <a:lstStyle>
              <a:defPPr>
                <a:defRPr lang="ko-KR"/>
              </a:defPPr>
              <a:lvl1pPr indent="0">
                <a:lnSpc>
                  <a:spcPct val="120000"/>
                </a:lnSpc>
                <a:spcBef>
                  <a:spcPts val="0"/>
                </a:spcBef>
                <a:spcAft>
                  <a:spcPts val="150"/>
                </a:spcAft>
                <a:buFont typeface="Arial" pitchFamily="34" charset="0"/>
                <a:buNone/>
                <a:defRPr sz="1400" b="1" baseline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456739" indent="0" algn="ctr">
                <a:spcBef>
                  <a:spcPct val="20000"/>
                </a:spcBef>
                <a:buFont typeface="Arial" pitchFamily="34" charset="0"/>
                <a:buNone/>
                <a:defRPr sz="1300" baseline="0">
                  <a:solidFill>
                    <a:schemeClr val="tx1">
                      <a:tint val="75000"/>
                    </a:schemeClr>
                  </a:solidFill>
                  <a:latin typeface="Arial" pitchFamily="34" charset="0"/>
                  <a:ea typeface="맑은 고딕" pitchFamily="50" charset="-127"/>
                </a:defRPr>
              </a:lvl2pPr>
              <a:lvl3pPr marL="913479" indent="0" algn="ctr">
                <a:spcBef>
                  <a:spcPct val="20000"/>
                </a:spcBef>
                <a:buFont typeface="Arial" pitchFamily="34" charset="0"/>
                <a:buNone/>
                <a:defRPr sz="1300" baseline="0">
                  <a:solidFill>
                    <a:schemeClr val="tx1">
                      <a:tint val="75000"/>
                    </a:schemeClr>
                  </a:solidFill>
                  <a:latin typeface="Arial" pitchFamily="34" charset="0"/>
                  <a:ea typeface="맑은 고딕" pitchFamily="50" charset="-127"/>
                </a:defRPr>
              </a:lvl3pPr>
              <a:lvl4pPr marL="1370220" indent="0" algn="ctr">
                <a:spcBef>
                  <a:spcPct val="20000"/>
                </a:spcBef>
                <a:buFont typeface="Arial" pitchFamily="34" charset="0"/>
                <a:buNone/>
                <a:defRPr sz="1300" baseline="0">
                  <a:solidFill>
                    <a:schemeClr val="tx1">
                      <a:tint val="75000"/>
                    </a:schemeClr>
                  </a:solidFill>
                  <a:latin typeface="Arial" pitchFamily="34" charset="0"/>
                  <a:ea typeface="맑은 고딕" pitchFamily="50" charset="-127"/>
                </a:defRPr>
              </a:lvl4pPr>
              <a:lvl5pPr marL="1826959" indent="0" algn="ctr">
                <a:spcBef>
                  <a:spcPct val="20000"/>
                </a:spcBef>
                <a:buFont typeface="Arial" pitchFamily="34" charset="0"/>
                <a:buNone/>
                <a:defRPr sz="1300" baseline="0">
                  <a:solidFill>
                    <a:schemeClr val="tx1">
                      <a:tint val="75000"/>
                    </a:schemeClr>
                  </a:solidFill>
                  <a:latin typeface="Arial" pitchFamily="34" charset="0"/>
                  <a:ea typeface="맑은 고딕" pitchFamily="50" charset="-127"/>
                </a:defRPr>
              </a:lvl5pPr>
              <a:lvl6pPr marL="2283699" indent="0" algn="ctr">
                <a:spcBef>
                  <a:spcPct val="20000"/>
                </a:spcBef>
                <a:buFont typeface="Arial" pitchFamily="34" charset="0"/>
                <a:buNone/>
                <a:defRPr sz="2000">
                  <a:solidFill>
                    <a:schemeClr val="tx1">
                      <a:tint val="75000"/>
                    </a:schemeClr>
                  </a:solidFill>
                </a:defRPr>
              </a:lvl6pPr>
              <a:lvl7pPr marL="2740439" indent="0" algn="ctr">
                <a:spcBef>
                  <a:spcPct val="20000"/>
                </a:spcBef>
                <a:buFont typeface="Arial" pitchFamily="34" charset="0"/>
                <a:buNone/>
                <a:defRPr sz="2000">
                  <a:solidFill>
                    <a:schemeClr val="tx1">
                      <a:tint val="75000"/>
                    </a:schemeClr>
                  </a:solidFill>
                </a:defRPr>
              </a:lvl7pPr>
              <a:lvl8pPr marL="3197180" indent="0" algn="ctr">
                <a:spcBef>
                  <a:spcPct val="20000"/>
                </a:spcBef>
                <a:buFont typeface="Arial" pitchFamily="34" charset="0"/>
                <a:buNone/>
                <a:defRPr sz="2000">
                  <a:solidFill>
                    <a:schemeClr val="tx1">
                      <a:tint val="75000"/>
                    </a:schemeClr>
                  </a:solidFill>
                </a:defRPr>
              </a:lvl8pPr>
              <a:lvl9pPr marL="3653919" indent="0" algn="ctr">
                <a:spcBef>
                  <a:spcPct val="20000"/>
                </a:spcBef>
                <a:buFont typeface="Arial" pitchFamily="34" charset="0"/>
                <a:buNone/>
                <a:defRPr sz="2000">
                  <a:solidFill>
                    <a:schemeClr val="tx1">
                      <a:tint val="75000"/>
                    </a:schemeClr>
                  </a:solidFill>
                </a:defRPr>
              </a:lvl9pPr>
            </a:lstStyle>
            <a:p>
              <a:r>
                <a:rPr lang="ko-KR" altLang="en-US" dirty="0"/>
                <a:t>점수 환산 기준</a:t>
              </a:r>
            </a:p>
          </p:txBody>
        </p:sp>
        <p:pic>
          <p:nvPicPr>
            <p:cNvPr id="338" name="그림 3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5228" y="1727548"/>
              <a:ext cx="239252" cy="239252"/>
            </a:xfrm>
            <a:prstGeom prst="rect">
              <a:avLst/>
            </a:prstGeom>
          </p:spPr>
        </p:pic>
      </p:grpSp>
      <p:pic>
        <p:nvPicPr>
          <p:cNvPr id="339" name="그림 33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58200" y="4599919"/>
            <a:ext cx="1248262" cy="1676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6445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5. </a:t>
            </a:r>
            <a:r>
              <a:rPr lang="ko-KR" altLang="en-US"/>
              <a:t>지수 산출 </a:t>
            </a:r>
            <a:r>
              <a:rPr lang="en-US" altLang="ko-KR"/>
              <a:t>Process</a:t>
            </a:r>
          </a:p>
        </p:txBody>
      </p:sp>
      <p:sp>
        <p:nvSpPr>
          <p:cNvPr id="43" name="부제목 42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 dirty="0"/>
              <a:t>2) </a:t>
            </a:r>
            <a:r>
              <a:rPr lang="ko-KR" altLang="en-US" dirty="0"/>
              <a:t>지수 산출 방법</a:t>
            </a:r>
          </a:p>
        </p:txBody>
      </p:sp>
      <p:sp>
        <p:nvSpPr>
          <p:cNvPr id="44" name="내용 개체 틀 4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ko-KR" altLang="en-US" dirty="0"/>
              <a:t>설문의 만족도 점수는 각 측정항목을 </a:t>
            </a:r>
            <a:r>
              <a:rPr lang="en-US" altLang="ko-KR" dirty="0"/>
              <a:t>100</a:t>
            </a:r>
            <a:r>
              <a:rPr lang="ko-KR" altLang="en-US" dirty="0"/>
              <a:t>점으로 환산한 후</a:t>
            </a:r>
            <a:r>
              <a:rPr lang="en-US" altLang="ko-KR" dirty="0"/>
              <a:t>, </a:t>
            </a:r>
            <a:r>
              <a:rPr lang="ko-KR" altLang="en-US" dirty="0"/>
              <a:t>차원들의 평균을 통해 종합만족도를 산출함</a:t>
            </a:r>
            <a:r>
              <a:rPr lang="en-US" altLang="ko-KR" dirty="0"/>
              <a:t>.</a:t>
            </a:r>
          </a:p>
        </p:txBody>
      </p:sp>
      <p:pic>
        <p:nvPicPr>
          <p:cNvPr id="8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957" y="2519274"/>
            <a:ext cx="1103434" cy="1153258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17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1" name="그룹 90"/>
          <p:cNvGrpSpPr/>
          <p:nvPr/>
        </p:nvGrpSpPr>
        <p:grpSpPr>
          <a:xfrm>
            <a:off x="346543" y="4295779"/>
            <a:ext cx="1256304" cy="432000"/>
            <a:chOff x="544658" y="4954860"/>
            <a:chExt cx="808274" cy="808272"/>
          </a:xfrm>
        </p:grpSpPr>
        <p:sp>
          <p:nvSpPr>
            <p:cNvPr id="157" name="모서리가 둥근 직사각형 156"/>
            <p:cNvSpPr/>
            <p:nvPr/>
          </p:nvSpPr>
          <p:spPr>
            <a:xfrm>
              <a:off x="544658" y="4954860"/>
              <a:ext cx="808274" cy="808272"/>
            </a:xfrm>
            <a:prstGeom prst="roundRect">
              <a:avLst>
                <a:gd name="adj" fmla="val 11723"/>
              </a:avLst>
            </a:prstGeom>
            <a:solidFill>
              <a:schemeClr val="bg1"/>
            </a:solidFill>
            <a:ln w="50800" cap="flat" cmpd="sng" algn="ctr">
              <a:gradFill flip="none" rotWithShape="1">
                <a:gsLst>
                  <a:gs pos="50000">
                    <a:srgbClr val="82AFCE"/>
                  </a:gs>
                  <a:gs pos="51000">
                    <a:srgbClr val="2D83BD"/>
                  </a:gs>
                </a:gsLst>
                <a:lin ang="4200000" scaled="0"/>
                <a:tileRect/>
              </a:gradFill>
              <a:prstDash val="solid"/>
            </a:ln>
            <a:effectLst/>
          </p:spPr>
          <p:txBody>
            <a:bodyPr lIns="36000" rIns="36000" rtlCol="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buClr>
                  <a:prstClr val="white">
                    <a:lumMod val="50000"/>
                  </a:prstClr>
                </a:buClr>
                <a:buSzPct val="80000"/>
                <a:defRPr/>
              </a:pPr>
              <a:endParaRPr kumimoji="0" lang="ko-KR" altLang="en-US" sz="16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58" name="직사각형 157"/>
            <p:cNvSpPr/>
            <p:nvPr/>
          </p:nvSpPr>
          <p:spPr>
            <a:xfrm>
              <a:off x="574641" y="5084594"/>
              <a:ext cx="748308" cy="548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cene3d>
                <a:camera prst="orthographicFront"/>
                <a:lightRig rig="threePt" dir="t"/>
              </a:scene3d>
              <a:sp3d contourW="31750">
                <a:bevelT w="1270"/>
                <a:bevelB w="0" h="0"/>
                <a:contourClr>
                  <a:schemeClr val="bg1"/>
                </a:contourClr>
              </a:sp3d>
            </a:bodyPr>
            <a:lstStyle/>
            <a:p>
              <a:pPr algn="ctr" eaLnBrk="0" hangingPunct="0">
                <a:buClr>
                  <a:srgbClr val="808080"/>
                </a:buClr>
                <a:buSzPct val="140000"/>
                <a:tabLst>
                  <a:tab pos="5648325" algn="l"/>
                </a:tabLst>
              </a:pPr>
              <a:r>
                <a:rPr lang="ko-KR" altLang="en-US" sz="1100" b="1" kern="0" spc="-100" dirty="0">
                  <a:solidFill>
                    <a:prstClr val="black">
                      <a:lumMod val="95000"/>
                      <a:lumOff val="5000"/>
                    </a:prstClr>
                  </a:solidFill>
                  <a:ea typeface="맑은 고딕"/>
                  <a:cs typeface="Arial" pitchFamily="34" charset="0"/>
                </a:rPr>
                <a:t>대학 환경</a:t>
              </a:r>
              <a:endParaRPr lang="en-US" altLang="ko-KR" sz="1100" b="1" kern="0" spc="-100" dirty="0">
                <a:solidFill>
                  <a:prstClr val="black">
                    <a:lumMod val="95000"/>
                    <a:lumOff val="5000"/>
                  </a:prstClr>
                </a:solidFill>
                <a:ea typeface="맑은 고딕"/>
                <a:cs typeface="Arial" pitchFamily="34" charset="0"/>
              </a:endParaRPr>
            </a:p>
          </p:txBody>
        </p:sp>
      </p:grpSp>
      <p:grpSp>
        <p:nvGrpSpPr>
          <p:cNvPr id="92" name="그룹 91"/>
          <p:cNvGrpSpPr/>
          <p:nvPr/>
        </p:nvGrpSpPr>
        <p:grpSpPr>
          <a:xfrm>
            <a:off x="1870761" y="4273195"/>
            <a:ext cx="1256304" cy="432000"/>
            <a:chOff x="544658" y="4954860"/>
            <a:chExt cx="808274" cy="808272"/>
          </a:xfrm>
        </p:grpSpPr>
        <p:sp>
          <p:nvSpPr>
            <p:cNvPr id="155" name="모서리가 둥근 직사각형 154"/>
            <p:cNvSpPr/>
            <p:nvPr/>
          </p:nvSpPr>
          <p:spPr>
            <a:xfrm>
              <a:off x="544658" y="4954860"/>
              <a:ext cx="808274" cy="808272"/>
            </a:xfrm>
            <a:prstGeom prst="roundRect">
              <a:avLst>
                <a:gd name="adj" fmla="val 11723"/>
              </a:avLst>
            </a:prstGeom>
            <a:solidFill>
              <a:schemeClr val="bg1"/>
            </a:solidFill>
            <a:ln w="50800" cap="flat" cmpd="sng" algn="ctr">
              <a:gradFill flip="none" rotWithShape="1">
                <a:gsLst>
                  <a:gs pos="50000">
                    <a:srgbClr val="82AFCE"/>
                  </a:gs>
                  <a:gs pos="51000">
                    <a:srgbClr val="2D83BD"/>
                  </a:gs>
                </a:gsLst>
                <a:lin ang="4200000" scaled="0"/>
                <a:tileRect/>
              </a:gradFill>
              <a:prstDash val="solid"/>
            </a:ln>
            <a:effectLst/>
          </p:spPr>
          <p:txBody>
            <a:bodyPr lIns="36000" rIns="36000" rtlCol="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buClr>
                  <a:prstClr val="white">
                    <a:lumMod val="50000"/>
                  </a:prstClr>
                </a:buClr>
                <a:buSzPct val="80000"/>
                <a:defRPr/>
              </a:pPr>
              <a:endParaRPr kumimoji="0" lang="ko-KR" altLang="en-US" sz="16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56" name="직사각형 155"/>
            <p:cNvSpPr/>
            <p:nvPr/>
          </p:nvSpPr>
          <p:spPr>
            <a:xfrm>
              <a:off x="574641" y="5084594"/>
              <a:ext cx="748308" cy="548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cene3d>
                <a:camera prst="orthographicFront"/>
                <a:lightRig rig="threePt" dir="t"/>
              </a:scene3d>
              <a:sp3d contourW="31750">
                <a:bevelT w="1270"/>
                <a:bevelB w="0" h="0"/>
                <a:contourClr>
                  <a:schemeClr val="bg1"/>
                </a:contourClr>
              </a:sp3d>
            </a:bodyPr>
            <a:lstStyle/>
            <a:p>
              <a:pPr algn="ctr" eaLnBrk="0" hangingPunct="0">
                <a:buClr>
                  <a:srgbClr val="808080"/>
                </a:buClr>
                <a:buSzPct val="140000"/>
                <a:tabLst>
                  <a:tab pos="5648325" algn="l"/>
                </a:tabLst>
              </a:pPr>
              <a:r>
                <a:rPr lang="ko-KR" altLang="en-US" sz="1100" b="1" kern="0" spc="-100" dirty="0">
                  <a:solidFill>
                    <a:prstClr val="black">
                      <a:lumMod val="95000"/>
                      <a:lumOff val="5000"/>
                    </a:prstClr>
                  </a:solidFill>
                  <a:ea typeface="맑은 고딕"/>
                  <a:cs typeface="Arial" pitchFamily="34" charset="0"/>
                </a:rPr>
                <a:t>학교 행정</a:t>
              </a:r>
            </a:p>
          </p:txBody>
        </p:sp>
      </p:grpSp>
      <p:grpSp>
        <p:nvGrpSpPr>
          <p:cNvPr id="93" name="그룹 92"/>
          <p:cNvGrpSpPr/>
          <p:nvPr/>
        </p:nvGrpSpPr>
        <p:grpSpPr>
          <a:xfrm>
            <a:off x="3382942" y="4259475"/>
            <a:ext cx="1256304" cy="432000"/>
            <a:chOff x="544658" y="4954860"/>
            <a:chExt cx="808274" cy="808272"/>
          </a:xfrm>
        </p:grpSpPr>
        <p:sp>
          <p:nvSpPr>
            <p:cNvPr id="153" name="모서리가 둥근 직사각형 152"/>
            <p:cNvSpPr/>
            <p:nvPr/>
          </p:nvSpPr>
          <p:spPr>
            <a:xfrm>
              <a:off x="544658" y="4954860"/>
              <a:ext cx="808274" cy="808272"/>
            </a:xfrm>
            <a:prstGeom prst="roundRect">
              <a:avLst>
                <a:gd name="adj" fmla="val 11723"/>
              </a:avLst>
            </a:prstGeom>
            <a:solidFill>
              <a:schemeClr val="bg1"/>
            </a:solidFill>
            <a:ln w="50800" cap="flat" cmpd="sng" algn="ctr">
              <a:gradFill flip="none" rotWithShape="1">
                <a:gsLst>
                  <a:gs pos="50000">
                    <a:srgbClr val="82AFCE"/>
                  </a:gs>
                  <a:gs pos="51000">
                    <a:srgbClr val="2D83BD"/>
                  </a:gs>
                </a:gsLst>
                <a:lin ang="4200000" scaled="0"/>
                <a:tileRect/>
              </a:gradFill>
              <a:prstDash val="solid"/>
            </a:ln>
            <a:effectLst/>
          </p:spPr>
          <p:txBody>
            <a:bodyPr lIns="36000" rIns="36000" rtlCol="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buClr>
                  <a:prstClr val="white">
                    <a:lumMod val="50000"/>
                  </a:prstClr>
                </a:buClr>
                <a:buSzPct val="80000"/>
                <a:defRPr/>
              </a:pPr>
              <a:endParaRPr kumimoji="0" lang="ko-KR" altLang="en-US" sz="16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54" name="직사각형 153"/>
            <p:cNvSpPr/>
            <p:nvPr/>
          </p:nvSpPr>
          <p:spPr>
            <a:xfrm>
              <a:off x="574641" y="5084594"/>
              <a:ext cx="748308" cy="548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cene3d>
                <a:camera prst="orthographicFront"/>
                <a:lightRig rig="threePt" dir="t"/>
              </a:scene3d>
              <a:sp3d contourW="31750">
                <a:bevelT w="1270"/>
                <a:bevelB w="0" h="0"/>
                <a:contourClr>
                  <a:schemeClr val="bg1"/>
                </a:contourClr>
              </a:sp3d>
            </a:bodyPr>
            <a:lstStyle/>
            <a:p>
              <a:pPr algn="ctr" eaLnBrk="0" hangingPunct="0">
                <a:buClr>
                  <a:srgbClr val="808080"/>
                </a:buClr>
                <a:buSzPct val="140000"/>
                <a:tabLst>
                  <a:tab pos="5648325" algn="l"/>
                </a:tabLst>
              </a:pPr>
              <a:r>
                <a:rPr lang="ko-KR" altLang="en-US" sz="1100" b="1" kern="0" spc="-100" dirty="0">
                  <a:solidFill>
                    <a:prstClr val="black">
                      <a:lumMod val="95000"/>
                      <a:lumOff val="5000"/>
                    </a:prstClr>
                  </a:solidFill>
                  <a:ea typeface="맑은 고딕"/>
                  <a:cs typeface="Arial" pitchFamily="34" charset="0"/>
                </a:rPr>
                <a:t>학생</a:t>
              </a:r>
            </a:p>
          </p:txBody>
        </p:sp>
      </p:grpSp>
      <p:grpSp>
        <p:nvGrpSpPr>
          <p:cNvPr id="94" name="그룹 93"/>
          <p:cNvGrpSpPr/>
          <p:nvPr/>
        </p:nvGrpSpPr>
        <p:grpSpPr>
          <a:xfrm>
            <a:off x="4907582" y="4264318"/>
            <a:ext cx="1256304" cy="432000"/>
            <a:chOff x="544658" y="4954860"/>
            <a:chExt cx="808274" cy="808272"/>
          </a:xfrm>
        </p:grpSpPr>
        <p:sp>
          <p:nvSpPr>
            <p:cNvPr id="151" name="모서리가 둥근 직사각형 150"/>
            <p:cNvSpPr/>
            <p:nvPr/>
          </p:nvSpPr>
          <p:spPr>
            <a:xfrm>
              <a:off x="544658" y="4954860"/>
              <a:ext cx="808274" cy="808272"/>
            </a:xfrm>
            <a:prstGeom prst="roundRect">
              <a:avLst>
                <a:gd name="adj" fmla="val 11723"/>
              </a:avLst>
            </a:prstGeom>
            <a:solidFill>
              <a:schemeClr val="bg1"/>
            </a:solidFill>
            <a:ln w="50800" cap="flat" cmpd="sng" algn="ctr">
              <a:gradFill flip="none" rotWithShape="1">
                <a:gsLst>
                  <a:gs pos="50000">
                    <a:srgbClr val="82AFCE"/>
                  </a:gs>
                  <a:gs pos="51000">
                    <a:srgbClr val="2D83BD"/>
                  </a:gs>
                </a:gsLst>
                <a:lin ang="4200000" scaled="0"/>
                <a:tileRect/>
              </a:gradFill>
              <a:prstDash val="solid"/>
            </a:ln>
            <a:effectLst/>
          </p:spPr>
          <p:txBody>
            <a:bodyPr lIns="36000" rIns="36000" rtlCol="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buClr>
                  <a:prstClr val="white">
                    <a:lumMod val="50000"/>
                  </a:prstClr>
                </a:buClr>
                <a:buSzPct val="80000"/>
                <a:defRPr/>
              </a:pPr>
              <a:endParaRPr kumimoji="0" lang="ko-KR" altLang="en-US" sz="16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52" name="직사각형 151"/>
            <p:cNvSpPr/>
            <p:nvPr/>
          </p:nvSpPr>
          <p:spPr>
            <a:xfrm>
              <a:off x="574641" y="5084594"/>
              <a:ext cx="748308" cy="548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cene3d>
                <a:camera prst="orthographicFront"/>
                <a:lightRig rig="threePt" dir="t"/>
              </a:scene3d>
              <a:sp3d contourW="31750">
                <a:bevelT w="1270"/>
                <a:bevelB w="0" h="0"/>
                <a:contourClr>
                  <a:schemeClr val="bg1"/>
                </a:contourClr>
              </a:sp3d>
            </a:bodyPr>
            <a:lstStyle/>
            <a:p>
              <a:pPr algn="ctr" eaLnBrk="0" hangingPunct="0">
                <a:buClr>
                  <a:srgbClr val="808080"/>
                </a:buClr>
                <a:buSzPct val="140000"/>
                <a:tabLst>
                  <a:tab pos="5648325" algn="l"/>
                </a:tabLst>
              </a:pPr>
              <a:r>
                <a:rPr lang="ko-KR" altLang="en-US" sz="1100" b="1" kern="0" spc="-100" dirty="0">
                  <a:solidFill>
                    <a:prstClr val="black">
                      <a:lumMod val="95000"/>
                      <a:lumOff val="5000"/>
                    </a:prstClr>
                  </a:solidFill>
                  <a:ea typeface="맑은 고딕"/>
                  <a:cs typeface="Arial" pitchFamily="34" charset="0"/>
                </a:rPr>
                <a:t>이미지</a:t>
              </a:r>
            </a:p>
          </p:txBody>
        </p:sp>
      </p:grpSp>
      <p:grpSp>
        <p:nvGrpSpPr>
          <p:cNvPr id="95" name="그룹 94"/>
          <p:cNvGrpSpPr/>
          <p:nvPr/>
        </p:nvGrpSpPr>
        <p:grpSpPr>
          <a:xfrm>
            <a:off x="7915595" y="4255579"/>
            <a:ext cx="1357885" cy="432000"/>
            <a:chOff x="544658" y="4954860"/>
            <a:chExt cx="808274" cy="808272"/>
          </a:xfrm>
        </p:grpSpPr>
        <p:sp>
          <p:nvSpPr>
            <p:cNvPr id="149" name="모서리가 둥근 직사각형 148"/>
            <p:cNvSpPr/>
            <p:nvPr/>
          </p:nvSpPr>
          <p:spPr>
            <a:xfrm>
              <a:off x="544658" y="4954860"/>
              <a:ext cx="808274" cy="808272"/>
            </a:xfrm>
            <a:prstGeom prst="roundRect">
              <a:avLst>
                <a:gd name="adj" fmla="val 11723"/>
              </a:avLst>
            </a:prstGeom>
            <a:solidFill>
              <a:schemeClr val="bg1"/>
            </a:solidFill>
            <a:ln w="50800" cap="flat" cmpd="sng" algn="ctr">
              <a:solidFill>
                <a:schemeClr val="accent4">
                  <a:lumMod val="40000"/>
                  <a:lumOff val="60000"/>
                </a:schemeClr>
              </a:solidFill>
              <a:prstDash val="solid"/>
            </a:ln>
            <a:effectLst/>
          </p:spPr>
          <p:txBody>
            <a:bodyPr lIns="36000" rIns="36000" rtlCol="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buClr>
                  <a:prstClr val="white">
                    <a:lumMod val="50000"/>
                  </a:prstClr>
                </a:buClr>
                <a:buSzPct val="80000"/>
                <a:defRPr/>
              </a:pPr>
              <a:endParaRPr kumimoji="0" lang="ko-KR" altLang="en-US" sz="16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50" name="직사각형 149"/>
            <p:cNvSpPr/>
            <p:nvPr/>
          </p:nvSpPr>
          <p:spPr>
            <a:xfrm>
              <a:off x="574641" y="5084594"/>
              <a:ext cx="748308" cy="548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cene3d>
                <a:camera prst="orthographicFront"/>
                <a:lightRig rig="threePt" dir="t"/>
              </a:scene3d>
              <a:sp3d contourW="31750">
                <a:bevelT w="1270"/>
                <a:bevelB w="0" h="0"/>
                <a:contourClr>
                  <a:schemeClr val="bg1"/>
                </a:contourClr>
              </a:sp3d>
            </a:bodyPr>
            <a:lstStyle/>
            <a:p>
              <a:pPr algn="ctr" eaLnBrk="0" hangingPunct="0">
                <a:buClr>
                  <a:srgbClr val="808080"/>
                </a:buClr>
                <a:buSzPct val="140000"/>
                <a:tabLst>
                  <a:tab pos="5648325" algn="l"/>
                </a:tabLst>
              </a:pPr>
              <a:r>
                <a:rPr lang="en-US" altLang="ko-KR" sz="1100" b="1" kern="0" spc="-100" dirty="0">
                  <a:solidFill>
                    <a:prstClr val="black">
                      <a:lumMod val="95000"/>
                      <a:lumOff val="5000"/>
                    </a:prstClr>
                  </a:solidFill>
                  <a:ea typeface="맑은 고딕"/>
                  <a:cs typeface="Arial" pitchFamily="34" charset="0"/>
                </a:rPr>
                <a:t>NCS </a:t>
              </a:r>
              <a:r>
                <a:rPr lang="ko-KR" altLang="en-US" sz="1100" b="1" kern="0" spc="-100" dirty="0">
                  <a:solidFill>
                    <a:prstClr val="black">
                      <a:lumMod val="95000"/>
                      <a:lumOff val="5000"/>
                    </a:prstClr>
                  </a:solidFill>
                  <a:ea typeface="맑은 고딕"/>
                  <a:cs typeface="Arial" pitchFamily="34" charset="0"/>
                </a:rPr>
                <a:t>교육과정</a:t>
              </a:r>
            </a:p>
          </p:txBody>
        </p:sp>
      </p:grpSp>
      <p:cxnSp>
        <p:nvCxnSpPr>
          <p:cNvPr id="159" name="직선 연결선 158"/>
          <p:cNvCxnSpPr>
            <a:cxnSpLocks/>
            <a:stCxn id="171" idx="2"/>
            <a:endCxn id="157" idx="0"/>
          </p:cNvCxnSpPr>
          <p:nvPr/>
        </p:nvCxnSpPr>
        <p:spPr>
          <a:xfrm flipH="1">
            <a:off x="974695" y="3816289"/>
            <a:ext cx="3978306" cy="47949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직선 연결선 159"/>
          <p:cNvCxnSpPr>
            <a:cxnSpLocks/>
            <a:stCxn id="171" idx="2"/>
            <a:endCxn id="155" idx="0"/>
          </p:cNvCxnSpPr>
          <p:nvPr/>
        </p:nvCxnSpPr>
        <p:spPr>
          <a:xfrm flipH="1">
            <a:off x="2498913" y="3816289"/>
            <a:ext cx="2454088" cy="456906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직선 연결선 160"/>
          <p:cNvCxnSpPr>
            <a:cxnSpLocks/>
            <a:stCxn id="171" idx="2"/>
            <a:endCxn id="153" idx="0"/>
          </p:cNvCxnSpPr>
          <p:nvPr/>
        </p:nvCxnSpPr>
        <p:spPr>
          <a:xfrm flipH="1">
            <a:off x="4011094" y="3816289"/>
            <a:ext cx="941907" cy="443186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직선 연결선 164"/>
          <p:cNvCxnSpPr>
            <a:cxnSpLocks/>
            <a:stCxn id="171" idx="2"/>
            <a:endCxn id="57" idx="0"/>
          </p:cNvCxnSpPr>
          <p:nvPr/>
        </p:nvCxnSpPr>
        <p:spPr>
          <a:xfrm>
            <a:off x="4953001" y="3816289"/>
            <a:ext cx="2098906" cy="456906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직선 연결선 168"/>
          <p:cNvCxnSpPr>
            <a:cxnSpLocks/>
            <a:stCxn id="171" idx="2"/>
            <a:endCxn id="151" idx="0"/>
          </p:cNvCxnSpPr>
          <p:nvPr/>
        </p:nvCxnSpPr>
        <p:spPr>
          <a:xfrm>
            <a:off x="4953001" y="3816289"/>
            <a:ext cx="582733" cy="448029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0" name="그룹 169"/>
          <p:cNvGrpSpPr/>
          <p:nvPr/>
        </p:nvGrpSpPr>
        <p:grpSpPr>
          <a:xfrm>
            <a:off x="4280020" y="2470328"/>
            <a:ext cx="1345961" cy="1345961"/>
            <a:chOff x="-1898470" y="3137955"/>
            <a:chExt cx="1116000" cy="1116000"/>
          </a:xfrm>
        </p:grpSpPr>
        <p:sp>
          <p:nvSpPr>
            <p:cNvPr id="171" name="도넛 3"/>
            <p:cNvSpPr/>
            <p:nvPr/>
          </p:nvSpPr>
          <p:spPr>
            <a:xfrm rot="16200000">
              <a:off x="-1898470" y="3137955"/>
              <a:ext cx="1116000" cy="1116000"/>
            </a:xfrm>
            <a:prstGeom prst="ellipse">
              <a:avLst/>
            </a:prstGeom>
            <a:solidFill>
              <a:srgbClr val="5C7EA8"/>
            </a:solidFill>
            <a:ln w="19050" cap="flat" cmpd="sng" algn="ctr">
              <a:noFill/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578AD6"/>
                </a:buClr>
                <a:buFont typeface="Wingdings" pitchFamily="2" charset="2"/>
                <a:buNone/>
              </a:pPr>
              <a:endParaRPr kumimoji="1" lang="ko-KR" altLang="en-US" sz="1300" b="1" kern="600">
                <a:gradFill>
                  <a:gsLst>
                    <a:gs pos="100000">
                      <a:prstClr val="white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cs typeface="Adobe 명조 Std M"/>
              </a:endParaRPr>
            </a:p>
          </p:txBody>
        </p:sp>
        <p:sp>
          <p:nvSpPr>
            <p:cNvPr id="172" name="AutoShape 29"/>
            <p:cNvSpPr>
              <a:spLocks noChangeArrowheads="1"/>
            </p:cNvSpPr>
            <p:nvPr/>
          </p:nvSpPr>
          <p:spPr bwMode="auto">
            <a:xfrm>
              <a:off x="-1823652" y="3212773"/>
              <a:ext cx="966364" cy="966364"/>
            </a:xfrm>
            <a:prstGeom prst="ellipse">
              <a:avLst/>
            </a:prstGeom>
            <a:gradFill flip="none" rotWithShape="1">
              <a:gsLst>
                <a:gs pos="0">
                  <a:srgbClr val="EEEEEE"/>
                </a:gs>
                <a:gs pos="47000">
                  <a:sysClr val="window" lastClr="FFFFFF">
                    <a:lumMod val="95000"/>
                  </a:sysClr>
                </a:gs>
                <a:gs pos="50000">
                  <a:srgbClr val="D9D9D9"/>
                </a:gs>
                <a:gs pos="100000">
                  <a:sysClr val="window" lastClr="FFFFFF">
                    <a:lumMod val="95000"/>
                  </a:sysClr>
                </a:gs>
              </a:gsLst>
              <a:lin ang="5400000" scaled="1"/>
              <a:tileRect/>
            </a:gradFill>
            <a:ln w="6350" cap="flat" cmpd="sng" algn="ctr">
              <a:noFill/>
              <a:prstDash val="solid"/>
              <a:miter lim="800000"/>
            </a:ln>
            <a:effectLst>
              <a:outerShdw blurRad="50800" dist="25400" dir="5400000" algn="t" rotWithShape="0">
                <a:sysClr val="windowText" lastClr="000000">
                  <a:lumMod val="85000"/>
                  <a:lumOff val="15000"/>
                  <a:alpha val="40000"/>
                </a:sysClr>
              </a:outerShdw>
            </a:effectLst>
          </p:spPr>
          <p:txBody>
            <a:bodyPr lIns="0" tIns="0" rIns="0" bIns="0" rtlCol="0" anchor="ctr"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marL="0" marR="0" lvl="0" indent="0" algn="ctr" defTabSz="902977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578AD6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1" lang="ko-KR" altLang="en-US" sz="1600" b="1" kern="0" spc="-100">
                  <a:solidFill>
                    <a:prstClr val="black">
                      <a:lumMod val="95000"/>
                      <a:lumOff val="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종합 만족도</a:t>
              </a:r>
              <a:endParaRPr kumimoji="1" lang="ko-KR" altLang="en-US" sz="1600" b="1" i="0" u="none" strike="noStrike" kern="0" cap="none" spc="-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220" name="모서리가 둥근 직사각형 219"/>
          <p:cNvSpPr/>
          <p:nvPr/>
        </p:nvSpPr>
        <p:spPr>
          <a:xfrm>
            <a:off x="3382994" y="4794539"/>
            <a:ext cx="1256224" cy="369219"/>
          </a:xfrm>
          <a:prstGeom prst="roundRect">
            <a:avLst>
              <a:gd name="adj" fmla="val 10488"/>
            </a:avLst>
          </a:prstGeom>
          <a:solidFill>
            <a:srgbClr val="F5F7F9"/>
          </a:solidFill>
          <a:ln w="19050">
            <a:solidFill>
              <a:srgbClr val="D7DF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/>
          <a:lstStyle/>
          <a:p>
            <a:pPr algn="ctr"/>
            <a:r>
              <a:rPr lang="ko-KR" altLang="en-US" sz="1000" b="1" spc="-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학생</a:t>
            </a:r>
          </a:p>
        </p:txBody>
      </p:sp>
      <p:sp>
        <p:nvSpPr>
          <p:cNvPr id="221" name="모서리가 둥근 직사각형 220"/>
          <p:cNvSpPr/>
          <p:nvPr/>
        </p:nvSpPr>
        <p:spPr>
          <a:xfrm>
            <a:off x="4907634" y="4799382"/>
            <a:ext cx="1256224" cy="369219"/>
          </a:xfrm>
          <a:prstGeom prst="roundRect">
            <a:avLst>
              <a:gd name="adj" fmla="val 10488"/>
            </a:avLst>
          </a:prstGeom>
          <a:solidFill>
            <a:srgbClr val="F5F7F9"/>
          </a:solidFill>
          <a:ln w="19050">
            <a:solidFill>
              <a:srgbClr val="D7DF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/>
          <a:lstStyle/>
          <a:p>
            <a:pPr algn="ctr"/>
            <a:r>
              <a:rPr lang="ko-KR" altLang="en-US" sz="1000" b="1" spc="-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이미지</a:t>
            </a:r>
          </a:p>
        </p:txBody>
      </p:sp>
      <p:sp>
        <p:nvSpPr>
          <p:cNvPr id="222" name="모서리가 둥근 직사각형 221"/>
          <p:cNvSpPr/>
          <p:nvPr/>
        </p:nvSpPr>
        <p:spPr>
          <a:xfrm>
            <a:off x="7915647" y="4790643"/>
            <a:ext cx="1357799" cy="369219"/>
          </a:xfrm>
          <a:prstGeom prst="roundRect">
            <a:avLst>
              <a:gd name="adj" fmla="val 10488"/>
            </a:avLst>
          </a:prstGeom>
          <a:solidFill>
            <a:srgbClr val="F5F7F9"/>
          </a:solidFill>
          <a:ln w="19050">
            <a:solidFill>
              <a:srgbClr val="D7DF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/>
          <a:lstStyle/>
          <a:p>
            <a:pPr algn="ctr"/>
            <a:r>
              <a:rPr lang="en-US" altLang="ko-KR" sz="1000" b="1" spc="-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</a:rPr>
              <a:t>NCS </a:t>
            </a:r>
            <a:r>
              <a:rPr lang="ko-KR" altLang="en-US" sz="1000" b="1" spc="-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</a:rPr>
              <a:t>교육과정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346595" y="4830843"/>
            <a:ext cx="1268524" cy="1656000"/>
            <a:chOff x="371648" y="4739442"/>
            <a:chExt cx="1654038" cy="1656000"/>
          </a:xfrm>
        </p:grpSpPr>
        <p:sp>
          <p:nvSpPr>
            <p:cNvPr id="215" name="모서리가 둥근 직사각형 214"/>
            <p:cNvSpPr/>
            <p:nvPr/>
          </p:nvSpPr>
          <p:spPr>
            <a:xfrm>
              <a:off x="371648" y="4739442"/>
              <a:ext cx="1638000" cy="369219"/>
            </a:xfrm>
            <a:prstGeom prst="roundRect">
              <a:avLst>
                <a:gd name="adj" fmla="val 10488"/>
              </a:avLst>
            </a:prstGeom>
            <a:solidFill>
              <a:srgbClr val="F5F7F9"/>
            </a:solidFill>
            <a:ln w="19050">
              <a:solidFill>
                <a:srgbClr val="D7DF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rtlCol="0" anchor="ctr"/>
            <a:lstStyle/>
            <a:p>
              <a:pPr algn="ctr"/>
              <a:r>
                <a:rPr lang="ko-KR" altLang="en-US" sz="1000" b="1" spc="-50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캠퍼스 환경</a:t>
              </a:r>
            </a:p>
          </p:txBody>
        </p:sp>
        <p:sp>
          <p:nvSpPr>
            <p:cNvPr id="216" name="모서리가 둥근 직사각형 215"/>
            <p:cNvSpPr/>
            <p:nvPr/>
          </p:nvSpPr>
          <p:spPr>
            <a:xfrm>
              <a:off x="371648" y="5171137"/>
              <a:ext cx="1638000" cy="369219"/>
            </a:xfrm>
            <a:prstGeom prst="roundRect">
              <a:avLst>
                <a:gd name="adj" fmla="val 10488"/>
              </a:avLst>
            </a:prstGeom>
            <a:solidFill>
              <a:srgbClr val="F5F7F9"/>
            </a:solidFill>
            <a:ln w="19050">
              <a:solidFill>
                <a:srgbClr val="D7DF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rtlCol="0" anchor="ctr"/>
            <a:lstStyle/>
            <a:p>
              <a:pPr algn="ctr"/>
              <a:r>
                <a:rPr lang="ko-KR" altLang="en-US" sz="1000" b="1" spc="-50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이용 편리성</a:t>
              </a:r>
            </a:p>
          </p:txBody>
        </p:sp>
        <p:sp>
          <p:nvSpPr>
            <p:cNvPr id="229" name="모서리가 둥근 직사각형 228"/>
            <p:cNvSpPr/>
            <p:nvPr/>
          </p:nvSpPr>
          <p:spPr>
            <a:xfrm>
              <a:off x="371648" y="5602830"/>
              <a:ext cx="1638000" cy="369219"/>
            </a:xfrm>
            <a:prstGeom prst="roundRect">
              <a:avLst>
                <a:gd name="adj" fmla="val 10488"/>
              </a:avLst>
            </a:prstGeom>
            <a:solidFill>
              <a:srgbClr val="F5F7F9"/>
            </a:solidFill>
            <a:ln w="19050">
              <a:solidFill>
                <a:srgbClr val="D7DF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rtlCol="0" anchor="ctr"/>
            <a:lstStyle/>
            <a:p>
              <a:pPr algn="ctr"/>
              <a:r>
                <a:rPr lang="ko-KR" altLang="en-US" sz="1000" b="1" spc="-50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주 이용 건물시설</a:t>
              </a:r>
            </a:p>
          </p:txBody>
        </p:sp>
        <p:sp>
          <p:nvSpPr>
            <p:cNvPr id="232" name="모서리가 둥근 직사각형 231"/>
            <p:cNvSpPr/>
            <p:nvPr/>
          </p:nvSpPr>
          <p:spPr>
            <a:xfrm>
              <a:off x="371648" y="6026223"/>
              <a:ext cx="1638000" cy="369219"/>
            </a:xfrm>
            <a:prstGeom prst="roundRect">
              <a:avLst>
                <a:gd name="adj" fmla="val 10488"/>
              </a:avLst>
            </a:prstGeom>
            <a:solidFill>
              <a:srgbClr val="F5F7F9"/>
            </a:solidFill>
            <a:ln w="19050">
              <a:solidFill>
                <a:srgbClr val="D7DF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rtlCol="0" anchor="ctr"/>
            <a:lstStyle/>
            <a:p>
              <a:pPr algn="ctr"/>
              <a:r>
                <a:rPr lang="ko-KR" altLang="en-US" sz="1000" b="1" spc="-50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강의실</a:t>
              </a:r>
            </a:p>
          </p:txBody>
        </p:sp>
        <p:pic>
          <p:nvPicPr>
            <p:cNvPr id="238" name="Picture 68" descr="5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1531" b="-1954"/>
            <a:stretch>
              <a:fillRect/>
            </a:stretch>
          </p:blipFill>
          <p:spPr bwMode="auto">
            <a:xfrm>
              <a:off x="399550" y="5039428"/>
              <a:ext cx="133005" cy="20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9" name="Picture 68" descr="5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1531" b="-1954"/>
            <a:stretch>
              <a:fillRect/>
            </a:stretch>
          </p:blipFill>
          <p:spPr bwMode="auto">
            <a:xfrm>
              <a:off x="1892681" y="5039428"/>
              <a:ext cx="133005" cy="20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0" name="Picture 68" descr="5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1531" b="-1954"/>
            <a:stretch>
              <a:fillRect/>
            </a:stretch>
          </p:blipFill>
          <p:spPr bwMode="auto">
            <a:xfrm>
              <a:off x="399550" y="5468053"/>
              <a:ext cx="133005" cy="20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1" name="Picture 68" descr="5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1531" b="-1954"/>
            <a:stretch>
              <a:fillRect/>
            </a:stretch>
          </p:blipFill>
          <p:spPr bwMode="auto">
            <a:xfrm>
              <a:off x="1892681" y="5468053"/>
              <a:ext cx="133005" cy="20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2" name="Picture 68" descr="5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1531" b="-1954"/>
            <a:stretch>
              <a:fillRect/>
            </a:stretch>
          </p:blipFill>
          <p:spPr bwMode="auto">
            <a:xfrm>
              <a:off x="399550" y="5906203"/>
              <a:ext cx="133005" cy="20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3" name="Picture 68" descr="5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1531" b="-1954"/>
            <a:stretch>
              <a:fillRect/>
            </a:stretch>
          </p:blipFill>
          <p:spPr bwMode="auto">
            <a:xfrm>
              <a:off x="1892681" y="5906203"/>
              <a:ext cx="133005" cy="20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그룹 9"/>
          <p:cNvGrpSpPr/>
          <p:nvPr/>
        </p:nvGrpSpPr>
        <p:grpSpPr>
          <a:xfrm>
            <a:off x="1870813" y="4808259"/>
            <a:ext cx="1276170" cy="1656000"/>
            <a:chOff x="2257153" y="4739442"/>
            <a:chExt cx="1664008" cy="1656000"/>
          </a:xfrm>
        </p:grpSpPr>
        <p:sp>
          <p:nvSpPr>
            <p:cNvPr id="217" name="모서리가 둥근 직사각형 216"/>
            <p:cNvSpPr/>
            <p:nvPr/>
          </p:nvSpPr>
          <p:spPr>
            <a:xfrm>
              <a:off x="2257153" y="4739442"/>
              <a:ext cx="1638000" cy="369219"/>
            </a:xfrm>
            <a:prstGeom prst="roundRect">
              <a:avLst>
                <a:gd name="adj" fmla="val 10488"/>
              </a:avLst>
            </a:prstGeom>
            <a:solidFill>
              <a:srgbClr val="F5F7F9"/>
            </a:solidFill>
            <a:ln w="19050">
              <a:solidFill>
                <a:srgbClr val="D7DF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rtlCol="0" anchor="ctr"/>
            <a:lstStyle/>
            <a:p>
              <a:pPr algn="ctr"/>
              <a:r>
                <a:rPr lang="ko-KR" altLang="en-US" sz="1000" b="1" spc="-50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정보 이용</a:t>
              </a:r>
            </a:p>
          </p:txBody>
        </p:sp>
        <p:sp>
          <p:nvSpPr>
            <p:cNvPr id="218" name="모서리가 둥근 직사각형 217"/>
            <p:cNvSpPr/>
            <p:nvPr/>
          </p:nvSpPr>
          <p:spPr>
            <a:xfrm>
              <a:off x="2257153" y="5171137"/>
              <a:ext cx="1638000" cy="369219"/>
            </a:xfrm>
            <a:prstGeom prst="roundRect">
              <a:avLst>
                <a:gd name="adj" fmla="val 10488"/>
              </a:avLst>
            </a:prstGeom>
            <a:solidFill>
              <a:srgbClr val="F5F7F9"/>
            </a:solidFill>
            <a:ln w="19050">
              <a:solidFill>
                <a:srgbClr val="D7DF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rtlCol="0" anchor="ctr"/>
            <a:lstStyle/>
            <a:p>
              <a:pPr algn="ctr"/>
              <a:r>
                <a:rPr lang="ko-KR" altLang="en-US" sz="1000" b="1" spc="-50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학사 행정부서</a:t>
              </a:r>
            </a:p>
          </p:txBody>
        </p:sp>
        <p:sp>
          <p:nvSpPr>
            <p:cNvPr id="219" name="모서리가 둥근 직사각형 218"/>
            <p:cNvSpPr/>
            <p:nvPr/>
          </p:nvSpPr>
          <p:spPr>
            <a:xfrm>
              <a:off x="2257153" y="5602830"/>
              <a:ext cx="1638000" cy="369219"/>
            </a:xfrm>
            <a:prstGeom prst="roundRect">
              <a:avLst>
                <a:gd name="adj" fmla="val 10488"/>
              </a:avLst>
            </a:prstGeom>
            <a:solidFill>
              <a:srgbClr val="F5F7F9"/>
            </a:solidFill>
            <a:ln w="19050">
              <a:solidFill>
                <a:srgbClr val="D7DF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rtlCol="0" anchor="ctr"/>
            <a:lstStyle/>
            <a:p>
              <a:pPr algn="ctr"/>
              <a:r>
                <a:rPr lang="ko-KR" altLang="en-US" sz="1000" b="1" spc="-50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인사 제도</a:t>
              </a:r>
            </a:p>
          </p:txBody>
        </p:sp>
        <p:sp>
          <p:nvSpPr>
            <p:cNvPr id="235" name="모서리가 둥근 직사각형 234"/>
            <p:cNvSpPr/>
            <p:nvPr/>
          </p:nvSpPr>
          <p:spPr>
            <a:xfrm>
              <a:off x="2257153" y="6026223"/>
              <a:ext cx="1638000" cy="369219"/>
            </a:xfrm>
            <a:prstGeom prst="roundRect">
              <a:avLst>
                <a:gd name="adj" fmla="val 10488"/>
              </a:avLst>
            </a:prstGeom>
            <a:solidFill>
              <a:srgbClr val="F5F7F9"/>
            </a:solidFill>
            <a:ln w="19050">
              <a:solidFill>
                <a:srgbClr val="D7DF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rtlCol="0" anchor="ctr"/>
            <a:lstStyle/>
            <a:p>
              <a:pPr algn="ctr"/>
              <a:r>
                <a:rPr lang="ko-KR" altLang="en-US" sz="1000" b="1" spc="-50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강의실</a:t>
              </a:r>
            </a:p>
          </p:txBody>
        </p:sp>
        <p:pic>
          <p:nvPicPr>
            <p:cNvPr id="244" name="Picture 68" descr="5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1531" b="-1954"/>
            <a:stretch>
              <a:fillRect/>
            </a:stretch>
          </p:blipFill>
          <p:spPr bwMode="auto">
            <a:xfrm>
              <a:off x="2295025" y="5039428"/>
              <a:ext cx="133005" cy="20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" name="Picture 68" descr="5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1531" b="-1954"/>
            <a:stretch>
              <a:fillRect/>
            </a:stretch>
          </p:blipFill>
          <p:spPr bwMode="auto">
            <a:xfrm>
              <a:off x="3788156" y="5039428"/>
              <a:ext cx="133005" cy="20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" name="Picture 68" descr="5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1531" b="-1954"/>
            <a:stretch>
              <a:fillRect/>
            </a:stretch>
          </p:blipFill>
          <p:spPr bwMode="auto">
            <a:xfrm>
              <a:off x="2295025" y="5468053"/>
              <a:ext cx="133005" cy="20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7" name="Picture 68" descr="5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1531" b="-1954"/>
            <a:stretch>
              <a:fillRect/>
            </a:stretch>
          </p:blipFill>
          <p:spPr bwMode="auto">
            <a:xfrm>
              <a:off x="3788156" y="5468053"/>
              <a:ext cx="133005" cy="20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8" name="Picture 68" descr="5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1531" b="-1954"/>
            <a:stretch>
              <a:fillRect/>
            </a:stretch>
          </p:blipFill>
          <p:spPr bwMode="auto">
            <a:xfrm>
              <a:off x="2295025" y="5906203"/>
              <a:ext cx="133005" cy="20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9" name="Picture 68" descr="5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1531" b="-1954"/>
            <a:stretch>
              <a:fillRect/>
            </a:stretch>
          </p:blipFill>
          <p:spPr bwMode="auto">
            <a:xfrm>
              <a:off x="3788156" y="5906203"/>
              <a:ext cx="133005" cy="20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직사각형 2"/>
          <p:cNvSpPr/>
          <p:nvPr/>
        </p:nvSpPr>
        <p:spPr>
          <a:xfrm>
            <a:off x="368871" y="6484671"/>
            <a:ext cx="263726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>
                <a:solidFill>
                  <a:prstClr val="black">
                    <a:lumMod val="75000"/>
                    <a:lumOff val="25000"/>
                  </a:prstClr>
                </a:solidFill>
                <a:latin typeface="Trebuchet MS" pitchFamily="34" charset="0"/>
              </a:rPr>
              <a:t>** NCS </a:t>
            </a:r>
            <a:r>
              <a:rPr lang="ko-KR" altLang="en-US" sz="900">
                <a:solidFill>
                  <a:prstClr val="black">
                    <a:lumMod val="75000"/>
                    <a:lumOff val="25000"/>
                  </a:prstClr>
                </a:solidFill>
                <a:latin typeface="Trebuchet MS" pitchFamily="34" charset="0"/>
              </a:rPr>
              <a:t>교육 과정은 종합 만족도 산출 시</a:t>
            </a:r>
            <a:r>
              <a:rPr lang="en-US" altLang="ko-KR" sz="900">
                <a:solidFill>
                  <a:prstClr val="black">
                    <a:lumMod val="75000"/>
                    <a:lumOff val="25000"/>
                  </a:prstClr>
                </a:solidFill>
                <a:latin typeface="Trebuchet MS" pitchFamily="34" charset="0"/>
              </a:rPr>
              <a:t>, </a:t>
            </a:r>
            <a:r>
              <a:rPr lang="ko-KR" altLang="en-US" sz="900">
                <a:solidFill>
                  <a:prstClr val="black">
                    <a:lumMod val="75000"/>
                    <a:lumOff val="25000"/>
                  </a:prstClr>
                </a:solidFill>
                <a:latin typeface="Trebuchet MS" pitchFamily="34" charset="0"/>
              </a:rPr>
              <a:t>미포함</a:t>
            </a:r>
            <a:endParaRPr lang="ko-KR" altLang="en-US"/>
          </a:p>
        </p:txBody>
      </p:sp>
      <p:grpSp>
        <p:nvGrpSpPr>
          <p:cNvPr id="56" name="그룹 55">
            <a:extLst>
              <a:ext uri="{FF2B5EF4-FFF2-40B4-BE49-F238E27FC236}">
                <a16:creationId xmlns:a16="http://schemas.microsoft.com/office/drawing/2014/main" xmlns="" id="{E29E564A-3671-4421-B225-521464D774CE}"/>
              </a:ext>
            </a:extLst>
          </p:cNvPr>
          <p:cNvGrpSpPr/>
          <p:nvPr/>
        </p:nvGrpSpPr>
        <p:grpSpPr>
          <a:xfrm>
            <a:off x="6423755" y="4273195"/>
            <a:ext cx="1256304" cy="432000"/>
            <a:chOff x="544658" y="4954860"/>
            <a:chExt cx="808274" cy="808272"/>
          </a:xfrm>
        </p:grpSpPr>
        <p:sp>
          <p:nvSpPr>
            <p:cNvPr id="57" name="모서리가 둥근 직사각형 150">
              <a:extLst>
                <a:ext uri="{FF2B5EF4-FFF2-40B4-BE49-F238E27FC236}">
                  <a16:creationId xmlns:a16="http://schemas.microsoft.com/office/drawing/2014/main" xmlns="" id="{3EEA7AA0-594D-4F0B-8E0E-B9D051858B9A}"/>
                </a:ext>
              </a:extLst>
            </p:cNvPr>
            <p:cNvSpPr/>
            <p:nvPr/>
          </p:nvSpPr>
          <p:spPr>
            <a:xfrm>
              <a:off x="544658" y="4954860"/>
              <a:ext cx="808274" cy="808272"/>
            </a:xfrm>
            <a:prstGeom prst="roundRect">
              <a:avLst>
                <a:gd name="adj" fmla="val 11723"/>
              </a:avLst>
            </a:prstGeom>
            <a:solidFill>
              <a:schemeClr val="bg1"/>
            </a:solidFill>
            <a:ln w="50800" cap="flat" cmpd="sng" algn="ctr">
              <a:gradFill flip="none" rotWithShape="1">
                <a:gsLst>
                  <a:gs pos="50000">
                    <a:srgbClr val="82AFCE"/>
                  </a:gs>
                  <a:gs pos="51000">
                    <a:srgbClr val="2D83BD"/>
                  </a:gs>
                </a:gsLst>
                <a:lin ang="4200000" scaled="0"/>
                <a:tileRect/>
              </a:gradFill>
              <a:prstDash val="solid"/>
            </a:ln>
            <a:effectLst/>
          </p:spPr>
          <p:txBody>
            <a:bodyPr lIns="36000" rIns="36000" rtlCol="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buClr>
                  <a:prstClr val="white">
                    <a:lumMod val="50000"/>
                  </a:prstClr>
                </a:buClr>
                <a:buSzPct val="80000"/>
                <a:defRPr/>
              </a:pPr>
              <a:endParaRPr kumimoji="0" lang="ko-KR" altLang="en-US" sz="16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8" name="직사각형 57">
              <a:extLst>
                <a:ext uri="{FF2B5EF4-FFF2-40B4-BE49-F238E27FC236}">
                  <a16:creationId xmlns:a16="http://schemas.microsoft.com/office/drawing/2014/main" xmlns="" id="{CDC1A32C-D369-465D-9EB0-3A89A8B1ACD8}"/>
                </a:ext>
              </a:extLst>
            </p:cNvPr>
            <p:cNvSpPr/>
            <p:nvPr/>
          </p:nvSpPr>
          <p:spPr>
            <a:xfrm>
              <a:off x="574641" y="5084594"/>
              <a:ext cx="748308" cy="548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cene3d>
                <a:camera prst="orthographicFront"/>
                <a:lightRig rig="threePt" dir="t"/>
              </a:scene3d>
              <a:sp3d contourW="31750">
                <a:bevelT w="1270"/>
                <a:bevelB w="0" h="0"/>
                <a:contourClr>
                  <a:schemeClr val="bg1"/>
                </a:contourClr>
              </a:sp3d>
            </a:bodyPr>
            <a:lstStyle/>
            <a:p>
              <a:pPr algn="ctr" eaLnBrk="0" hangingPunct="0">
                <a:buClr>
                  <a:srgbClr val="808080"/>
                </a:buClr>
                <a:buSzPct val="140000"/>
                <a:tabLst>
                  <a:tab pos="5648325" algn="l"/>
                </a:tabLst>
              </a:pPr>
              <a:r>
                <a:rPr lang="ko-KR" altLang="en-US" sz="1100" b="1" kern="0" spc="-100" dirty="0">
                  <a:solidFill>
                    <a:prstClr val="black">
                      <a:lumMod val="95000"/>
                      <a:lumOff val="5000"/>
                    </a:prstClr>
                  </a:solidFill>
                  <a:ea typeface="맑은 고딕"/>
                  <a:cs typeface="Arial" pitchFamily="34" charset="0"/>
                </a:rPr>
                <a:t>전공</a:t>
              </a:r>
              <a:r>
                <a:rPr lang="en-US" altLang="ko-KR" sz="1100" b="1" kern="0" spc="-100" dirty="0">
                  <a:solidFill>
                    <a:prstClr val="black">
                      <a:lumMod val="95000"/>
                      <a:lumOff val="5000"/>
                    </a:prstClr>
                  </a:solidFill>
                  <a:ea typeface="맑은 고딕"/>
                  <a:cs typeface="Arial" pitchFamily="34" charset="0"/>
                </a:rPr>
                <a:t>/</a:t>
              </a:r>
              <a:r>
                <a:rPr lang="ko-KR" altLang="en-US" sz="1100" b="1" kern="0" spc="-100" dirty="0">
                  <a:solidFill>
                    <a:prstClr val="black">
                      <a:lumMod val="95000"/>
                      <a:lumOff val="5000"/>
                    </a:prstClr>
                  </a:solidFill>
                  <a:ea typeface="맑은 고딕"/>
                  <a:cs typeface="Arial" pitchFamily="34" charset="0"/>
                </a:rPr>
                <a:t>교양 교육과정</a:t>
              </a:r>
            </a:p>
          </p:txBody>
        </p:sp>
      </p:grpSp>
      <p:sp>
        <p:nvSpPr>
          <p:cNvPr id="59" name="모서리가 둥근 직사각형 220">
            <a:extLst>
              <a:ext uri="{FF2B5EF4-FFF2-40B4-BE49-F238E27FC236}">
                <a16:creationId xmlns:a16="http://schemas.microsoft.com/office/drawing/2014/main" xmlns="" id="{8DBC8508-7670-4A80-A5E0-8E6434405A57}"/>
              </a:ext>
            </a:extLst>
          </p:cNvPr>
          <p:cNvSpPr/>
          <p:nvPr/>
        </p:nvSpPr>
        <p:spPr>
          <a:xfrm>
            <a:off x="6423807" y="4808259"/>
            <a:ext cx="1256224" cy="369219"/>
          </a:xfrm>
          <a:prstGeom prst="roundRect">
            <a:avLst>
              <a:gd name="adj" fmla="val 10488"/>
            </a:avLst>
          </a:prstGeom>
          <a:solidFill>
            <a:srgbClr val="F5F7F9"/>
          </a:solidFill>
          <a:ln w="19050">
            <a:solidFill>
              <a:srgbClr val="D7DF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/>
          <a:lstStyle/>
          <a:p>
            <a:pPr algn="ctr"/>
            <a:r>
              <a:rPr lang="ko-KR" altLang="en-US" sz="1000" b="1" spc="-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전공 교육과정</a:t>
            </a:r>
          </a:p>
        </p:txBody>
      </p:sp>
      <p:sp>
        <p:nvSpPr>
          <p:cNvPr id="60" name="모서리가 둥근 직사각형 217">
            <a:extLst>
              <a:ext uri="{FF2B5EF4-FFF2-40B4-BE49-F238E27FC236}">
                <a16:creationId xmlns:a16="http://schemas.microsoft.com/office/drawing/2014/main" xmlns="" id="{06282EE6-6EBF-4A7D-9FE2-5607555B5A4C}"/>
              </a:ext>
            </a:extLst>
          </p:cNvPr>
          <p:cNvSpPr/>
          <p:nvPr/>
        </p:nvSpPr>
        <p:spPr>
          <a:xfrm>
            <a:off x="6423807" y="5241668"/>
            <a:ext cx="1256224" cy="369219"/>
          </a:xfrm>
          <a:prstGeom prst="roundRect">
            <a:avLst>
              <a:gd name="adj" fmla="val 10488"/>
            </a:avLst>
          </a:prstGeom>
          <a:solidFill>
            <a:srgbClr val="F5F7F9"/>
          </a:solidFill>
          <a:ln w="19050">
            <a:solidFill>
              <a:srgbClr val="D7DF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/>
          <a:lstStyle/>
          <a:p>
            <a:pPr algn="ctr"/>
            <a:r>
              <a:rPr lang="ko-KR" altLang="en-US" sz="1000" b="1" spc="-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교양 교육과정</a:t>
            </a:r>
          </a:p>
        </p:txBody>
      </p:sp>
      <p:pic>
        <p:nvPicPr>
          <p:cNvPr id="61" name="Picture 68" descr="54">
            <a:extLst>
              <a:ext uri="{FF2B5EF4-FFF2-40B4-BE49-F238E27FC236}">
                <a16:creationId xmlns:a16="http://schemas.microsoft.com/office/drawing/2014/main" xmlns="" id="{D496C02D-36A0-490D-A1E4-66EB15483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531" b="-1954"/>
          <a:stretch>
            <a:fillRect/>
          </a:stretch>
        </p:blipFill>
        <p:spPr bwMode="auto">
          <a:xfrm>
            <a:off x="6452852" y="5142077"/>
            <a:ext cx="102005" cy="20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68" descr="54">
            <a:extLst>
              <a:ext uri="{FF2B5EF4-FFF2-40B4-BE49-F238E27FC236}">
                <a16:creationId xmlns:a16="http://schemas.microsoft.com/office/drawing/2014/main" xmlns="" id="{EBF00C9D-6B29-4C32-9DDB-23E4664EF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531" b="-1954"/>
          <a:stretch>
            <a:fillRect/>
          </a:stretch>
        </p:blipFill>
        <p:spPr bwMode="auto">
          <a:xfrm>
            <a:off x="7600002" y="5129812"/>
            <a:ext cx="84556" cy="20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231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r>
              <a:rPr lang="ko-KR" altLang="en-US" dirty="0"/>
              <a:t>주요 결과 요약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종합 만족도</a:t>
            </a:r>
            <a:r>
              <a:rPr lang="en-US" altLang="ko-KR" dirty="0" smtClean="0"/>
              <a:t>		13</a:t>
            </a:r>
          </a:p>
          <a:p>
            <a:r>
              <a:rPr lang="en-US" altLang="ko-KR" dirty="0" smtClean="0"/>
              <a:t>2. </a:t>
            </a:r>
            <a:r>
              <a:rPr lang="ko-KR" altLang="en-US" dirty="0" smtClean="0"/>
              <a:t>주요 만족도</a:t>
            </a:r>
            <a:r>
              <a:rPr lang="en-US" altLang="ko-KR" dirty="0" smtClean="0"/>
              <a:t>		16</a:t>
            </a:r>
          </a:p>
          <a:p>
            <a:r>
              <a:rPr lang="en-US" altLang="ko-KR" dirty="0" smtClean="0"/>
              <a:t>3. </a:t>
            </a:r>
            <a:r>
              <a:rPr lang="ko-KR" altLang="en-US" dirty="0" smtClean="0"/>
              <a:t>차원 만족도</a:t>
            </a:r>
            <a:r>
              <a:rPr lang="en-US" altLang="ko-KR" dirty="0" smtClean="0"/>
              <a:t>		19</a:t>
            </a:r>
          </a:p>
          <a:p>
            <a:r>
              <a:rPr lang="en-US" altLang="ko-KR" sz="1100" dirty="0" smtClean="0"/>
              <a:t>    - </a:t>
            </a:r>
            <a:r>
              <a:rPr lang="ko-KR" altLang="en-US" sz="1100" dirty="0" smtClean="0"/>
              <a:t>대학 환경</a:t>
            </a:r>
            <a:r>
              <a:rPr lang="en-US" altLang="ko-KR" sz="1100" dirty="0" smtClean="0"/>
              <a:t>			19</a:t>
            </a:r>
          </a:p>
          <a:p>
            <a:r>
              <a:rPr lang="en-US" altLang="ko-KR" sz="1100" dirty="0"/>
              <a:t> </a:t>
            </a:r>
            <a:r>
              <a:rPr lang="en-US" altLang="ko-KR" sz="1100" dirty="0" smtClean="0"/>
              <a:t>   - </a:t>
            </a:r>
            <a:r>
              <a:rPr lang="ko-KR" altLang="en-US" sz="1100" dirty="0" smtClean="0"/>
              <a:t>학교 행정</a:t>
            </a:r>
            <a:r>
              <a:rPr lang="en-US" altLang="ko-KR" sz="1100" dirty="0" smtClean="0"/>
              <a:t>			22</a:t>
            </a:r>
          </a:p>
          <a:p>
            <a:r>
              <a:rPr lang="en-US" altLang="ko-KR" sz="1100" dirty="0"/>
              <a:t> </a:t>
            </a:r>
            <a:r>
              <a:rPr lang="en-US" altLang="ko-KR" sz="1100" dirty="0" smtClean="0"/>
              <a:t>   - </a:t>
            </a:r>
            <a:r>
              <a:rPr lang="ko-KR" altLang="en-US" sz="1100" dirty="0" smtClean="0"/>
              <a:t>학생</a:t>
            </a:r>
            <a:r>
              <a:rPr lang="en-US" altLang="ko-KR" sz="1100" dirty="0" smtClean="0"/>
              <a:t>			25</a:t>
            </a:r>
          </a:p>
          <a:p>
            <a:r>
              <a:rPr lang="en-US" altLang="ko-KR" sz="1100" dirty="0"/>
              <a:t> </a:t>
            </a:r>
            <a:r>
              <a:rPr lang="en-US" altLang="ko-KR" sz="1100" dirty="0" smtClean="0"/>
              <a:t>   - </a:t>
            </a:r>
            <a:r>
              <a:rPr lang="ko-KR" altLang="en-US" sz="1100" dirty="0" smtClean="0"/>
              <a:t>이미지</a:t>
            </a:r>
            <a:r>
              <a:rPr lang="en-US" altLang="ko-KR" sz="1100" dirty="0" smtClean="0"/>
              <a:t>			28</a:t>
            </a:r>
          </a:p>
          <a:p>
            <a:r>
              <a:rPr lang="en-US" altLang="ko-KR" sz="1100" dirty="0" smtClean="0"/>
              <a:t>    - </a:t>
            </a:r>
            <a:r>
              <a:rPr lang="ko-KR" altLang="en-US" sz="1100" dirty="0" smtClean="0"/>
              <a:t>전공</a:t>
            </a:r>
            <a:r>
              <a:rPr lang="en-US" altLang="ko-KR" sz="1100" dirty="0" smtClean="0"/>
              <a:t>/</a:t>
            </a:r>
            <a:r>
              <a:rPr lang="ko-KR" altLang="en-US" sz="1100" dirty="0" smtClean="0"/>
              <a:t>교양 교육과정</a:t>
            </a:r>
            <a:r>
              <a:rPr lang="en-US" altLang="ko-KR" sz="1100" dirty="0" smtClean="0"/>
              <a:t>		30</a:t>
            </a:r>
          </a:p>
          <a:p>
            <a:r>
              <a:rPr lang="en-US" altLang="ko-KR" sz="1100" dirty="0"/>
              <a:t> </a:t>
            </a:r>
            <a:r>
              <a:rPr lang="en-US" altLang="ko-KR" sz="1100" dirty="0" smtClean="0"/>
              <a:t>   - NCS </a:t>
            </a:r>
            <a:r>
              <a:rPr lang="ko-KR" altLang="en-US" sz="1100" dirty="0" smtClean="0"/>
              <a:t>교육과정</a:t>
            </a:r>
            <a:r>
              <a:rPr lang="en-US" altLang="ko-KR" sz="1100" dirty="0" smtClean="0"/>
              <a:t>		33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부제목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 dirty="0"/>
              <a:t>Part B</a:t>
            </a:r>
          </a:p>
        </p:txBody>
      </p:sp>
    </p:spTree>
    <p:extLst>
      <p:ext uri="{BB962C8B-B14F-4D97-AF65-F5344CB8AC3E}">
        <p14:creationId xmlns:p14="http://schemas.microsoft.com/office/powerpoint/2010/main" val="3048464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차트 18"/>
          <p:cNvGraphicFramePr/>
          <p:nvPr>
            <p:extLst/>
          </p:nvPr>
        </p:nvGraphicFramePr>
        <p:xfrm>
          <a:off x="266700" y="2625725"/>
          <a:ext cx="9372600" cy="294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종합만족도</a:t>
            </a:r>
          </a:p>
        </p:txBody>
      </p:sp>
      <p:sp>
        <p:nvSpPr>
          <p:cNvPr id="9" name="텍스트 개체 틀 8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/>
              <a:t>1) </a:t>
            </a:r>
            <a:r>
              <a:rPr lang="ko-KR" altLang="en-US"/>
              <a:t>시계열 분석</a:t>
            </a:r>
          </a:p>
        </p:txBody>
      </p:sp>
      <p:sp>
        <p:nvSpPr>
          <p:cNvPr id="13" name="내용 개체 틀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en-US" altLang="ko-KR" dirty="0" smtClean="0"/>
              <a:t>2018</a:t>
            </a:r>
            <a:r>
              <a:rPr lang="ko-KR" altLang="en-US" dirty="0" smtClean="0"/>
              <a:t>년 </a:t>
            </a:r>
            <a:r>
              <a:rPr lang="ko-KR" altLang="en-US" dirty="0"/>
              <a:t>국제대학교</a:t>
            </a:r>
            <a:r>
              <a:rPr lang="en-US" altLang="ko-KR" dirty="0"/>
              <a:t> </a:t>
            </a:r>
            <a:r>
              <a:rPr lang="ko-KR" altLang="en-US" dirty="0" smtClean="0"/>
              <a:t>교원 </a:t>
            </a:r>
            <a:r>
              <a:rPr lang="ko-KR" altLang="en-US" dirty="0"/>
              <a:t>종합만족도는 </a:t>
            </a:r>
            <a:r>
              <a:rPr lang="en-US" altLang="ko-KR" dirty="0" smtClean="0"/>
              <a:t>62.7</a:t>
            </a:r>
            <a:r>
              <a:rPr lang="ko-KR" altLang="en-US" dirty="0" smtClean="0"/>
              <a:t>점으로</a:t>
            </a:r>
            <a:r>
              <a:rPr lang="en-US" altLang="ko-KR" dirty="0"/>
              <a:t>, </a:t>
            </a:r>
            <a:r>
              <a:rPr lang="ko-KR" altLang="en-US" dirty="0"/>
              <a:t>전년 대비 </a:t>
            </a:r>
            <a:r>
              <a:rPr lang="en-US" altLang="ko-KR" dirty="0" smtClean="0"/>
              <a:t>+5.8</a:t>
            </a:r>
            <a:r>
              <a:rPr lang="ko-KR" altLang="en-US" dirty="0" smtClean="0"/>
              <a:t>점 상승함</a:t>
            </a:r>
            <a:r>
              <a:rPr lang="en-US" altLang="ko-KR" dirty="0"/>
              <a:t>.</a:t>
            </a:r>
          </a:p>
        </p:txBody>
      </p:sp>
      <p:cxnSp>
        <p:nvCxnSpPr>
          <p:cNvPr id="29" name="직선 화살표 연결선 28"/>
          <p:cNvCxnSpPr/>
          <p:nvPr/>
        </p:nvCxnSpPr>
        <p:spPr>
          <a:xfrm rot="-1500000">
            <a:off x="4441881" y="3687272"/>
            <a:ext cx="1140823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그룹 14"/>
          <p:cNvGrpSpPr/>
          <p:nvPr/>
        </p:nvGrpSpPr>
        <p:grpSpPr>
          <a:xfrm>
            <a:off x="338573" y="2421273"/>
            <a:ext cx="9216000" cy="215565"/>
            <a:chOff x="329780" y="1103179"/>
            <a:chExt cx="19296159" cy="215565"/>
          </a:xfrm>
        </p:grpSpPr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16330035" y="1169890"/>
              <a:ext cx="3295904" cy="13849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 anchor="b" anchorCtr="0">
              <a:spAutoFit/>
            </a:bodyPr>
            <a:lstStyle/>
            <a:p>
              <a:pPr algn="r">
                <a:defRPr/>
              </a:pPr>
              <a:r>
                <a:rPr lang="en-US" altLang="ko-KR" sz="900" dirty="0">
                  <a:latin typeface="Trebuchet MS" panose="020B0603020202020204" pitchFamily="34" charset="0"/>
                </a:rPr>
                <a:t>(Base=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전체</a:t>
              </a:r>
              <a:r>
                <a:rPr lang="en-US" altLang="ko-KR" sz="900" dirty="0">
                  <a:latin typeface="Trebuchet MS" panose="020B0603020202020204" pitchFamily="34" charset="0"/>
                </a:rPr>
                <a:t>, </a:t>
              </a:r>
              <a:r>
                <a:rPr lang="en-US" altLang="ko-KR" sz="900" dirty="0" smtClean="0">
                  <a:latin typeface="Trebuchet MS" panose="020B0603020202020204" pitchFamily="34" charset="0"/>
                </a:rPr>
                <a:t>n=57, </a:t>
              </a:r>
              <a:r>
                <a:rPr lang="en-US" altLang="ko-KR" sz="900" dirty="0">
                  <a:latin typeface="Trebuchet MS" panose="020B0603020202020204" pitchFamily="34" charset="0"/>
                </a:rPr>
                <a:t>100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점 만점</a:t>
              </a:r>
              <a:r>
                <a:rPr lang="en-US" altLang="ko-KR" sz="900" dirty="0">
                  <a:latin typeface="Trebuchet MS" panose="020B0603020202020204" pitchFamily="34" charset="0"/>
                </a:rPr>
                <a:t>)</a:t>
              </a:r>
            </a:p>
          </p:txBody>
        </p:sp>
        <p:cxnSp>
          <p:nvCxnSpPr>
            <p:cNvPr id="17" name="직선 연결선 16"/>
            <p:cNvCxnSpPr/>
            <p:nvPr/>
          </p:nvCxnSpPr>
          <p:spPr>
            <a:xfrm>
              <a:off x="329780" y="1317156"/>
              <a:ext cx="19296159" cy="158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직사각형 17"/>
            <p:cNvSpPr/>
            <p:nvPr/>
          </p:nvSpPr>
          <p:spPr bwMode="auto">
            <a:xfrm>
              <a:off x="362732" y="1103179"/>
              <a:ext cx="3189172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연도별 종합만족도</a:t>
              </a:r>
            </a:p>
          </p:txBody>
        </p:sp>
      </p:grpSp>
      <p:graphicFrame>
        <p:nvGraphicFramePr>
          <p:cNvPr id="20" name="Group 3"/>
          <p:cNvGraphicFramePr>
            <a:graphicFrameLocks noGrp="1"/>
          </p:cNvGraphicFramePr>
          <p:nvPr>
            <p:extLst/>
          </p:nvPr>
        </p:nvGraphicFramePr>
        <p:xfrm>
          <a:off x="411438" y="5568478"/>
          <a:ext cx="9150074" cy="177165"/>
        </p:xfrm>
        <a:graphic>
          <a:graphicData uri="http://schemas.openxmlformats.org/drawingml/2006/table">
            <a:tbl>
              <a:tblPr/>
              <a:tblGrid>
                <a:gridCol w="45750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5750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2017</a:t>
                      </a:r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2018</a:t>
                      </a:r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" name="타원 25"/>
          <p:cNvSpPr/>
          <p:nvPr/>
        </p:nvSpPr>
        <p:spPr>
          <a:xfrm>
            <a:off x="4736976" y="3526514"/>
            <a:ext cx="407690" cy="407690"/>
          </a:xfrm>
          <a:prstGeom prst="ellipse">
            <a:avLst/>
          </a:prstGeom>
          <a:solidFill>
            <a:srgbClr val="F2F2F2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ko-KR" altLang="en-US" sz="1000" dirty="0" smtClean="0">
                <a:solidFill>
                  <a:srgbClr val="0070C0"/>
                </a:solidFill>
                <a:latin typeface="Trebuchet MS" pitchFamily="34" charset="0"/>
              </a:rPr>
              <a:t>▲</a:t>
            </a:r>
            <a:r>
              <a:rPr kumimoji="1" lang="en-US" altLang="ko-KR" sz="1000" dirty="0" smtClean="0">
                <a:solidFill>
                  <a:schemeClr val="tx1"/>
                </a:solidFill>
                <a:latin typeface="Trebuchet MS" pitchFamily="34" charset="0"/>
              </a:rPr>
              <a:t>5.8</a:t>
            </a:r>
            <a:endParaRPr kumimoji="1" lang="en-US" altLang="ko-KR" sz="1000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3584" y="6381750"/>
            <a:ext cx="3585918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전년 대비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GAP (2018-2017)</a:t>
            </a:r>
          </a:p>
          <a:p>
            <a:pPr marL="288925" indent="-288925">
              <a:defRPr/>
            </a:pP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※ GAP :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소수점 둘째 자리 반올림으로 인한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0.1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의 오차가 있을 수 있음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118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종합만족도</a:t>
            </a:r>
          </a:p>
        </p:txBody>
      </p:sp>
      <p:sp>
        <p:nvSpPr>
          <p:cNvPr id="9" name="텍스트 개체 틀 8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 dirty="0"/>
              <a:t>2) </a:t>
            </a:r>
            <a:r>
              <a:rPr lang="ko-KR" altLang="en-US" dirty="0" smtClean="0"/>
              <a:t>계열별</a:t>
            </a:r>
            <a:endParaRPr lang="ko-KR" altLang="en-US" dirty="0"/>
          </a:p>
        </p:txBody>
      </p:sp>
      <p:sp>
        <p:nvSpPr>
          <p:cNvPr id="13" name="내용 개체 틀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ko-KR" altLang="en-US" dirty="0"/>
              <a:t>계열별로 살펴보면</a:t>
            </a:r>
            <a:r>
              <a:rPr lang="en-US" altLang="ko-KR" dirty="0"/>
              <a:t>,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인문사회계열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이 </a:t>
            </a:r>
            <a:r>
              <a:rPr lang="en-US" altLang="ko-KR" dirty="0" smtClean="0"/>
              <a:t>70.1</a:t>
            </a:r>
            <a:r>
              <a:rPr lang="ko-KR" altLang="en-US" dirty="0" smtClean="0"/>
              <a:t>점으로 </a:t>
            </a:r>
            <a:r>
              <a:rPr lang="ko-KR" altLang="en-US" dirty="0"/>
              <a:t>가장 높고</a:t>
            </a:r>
            <a:r>
              <a:rPr lang="en-US" altLang="ko-KR" dirty="0"/>
              <a:t>, </a:t>
            </a:r>
            <a:r>
              <a:rPr lang="ko-KR" altLang="en-US" dirty="0" smtClean="0"/>
              <a:t>이어서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예체능계열</a:t>
            </a:r>
            <a:r>
              <a:rPr lang="en-US" altLang="ko-KR" dirty="0" smtClean="0"/>
              <a:t>’(</a:t>
            </a:r>
            <a:r>
              <a:rPr lang="en-US" altLang="ko-KR" dirty="0" smtClean="0"/>
              <a:t>61.0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 &gt;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자연계열</a:t>
            </a:r>
            <a:r>
              <a:rPr lang="en-US" altLang="ko-KR" dirty="0" smtClean="0"/>
              <a:t>’(52.6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 &gt;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공학계열</a:t>
            </a:r>
            <a:r>
              <a:rPr lang="en-US" altLang="ko-KR" dirty="0" smtClean="0"/>
              <a:t>’(</a:t>
            </a:r>
            <a:r>
              <a:rPr lang="en-US" altLang="ko-KR" dirty="0" smtClean="0"/>
              <a:t>48.3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r>
              <a:rPr lang="ko-KR" altLang="en-US" dirty="0"/>
              <a:t>순임</a:t>
            </a:r>
            <a:r>
              <a:rPr lang="en-US" altLang="ko-KR" dirty="0"/>
              <a:t>.</a:t>
            </a:r>
          </a:p>
          <a:p>
            <a:pPr lvl="0"/>
            <a:r>
              <a:rPr lang="ko-KR" altLang="en-US" dirty="0" smtClean="0"/>
              <a:t>공학계열을 제외한 전 계열의 만족도가 전년 대비 상승한 가운데</a:t>
            </a:r>
            <a:r>
              <a:rPr lang="en-US" altLang="ko-KR" dirty="0" smtClean="0"/>
              <a:t>, </a:t>
            </a:r>
            <a:r>
              <a:rPr lang="ko-KR" altLang="en-US" dirty="0" smtClean="0"/>
              <a:t>특히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인문사회계열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의 상승폭</a:t>
            </a:r>
            <a:r>
              <a:rPr lang="en-US" altLang="ko-KR" dirty="0" smtClean="0"/>
              <a:t>(+10.2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</a:t>
            </a:r>
            <a:r>
              <a:rPr lang="ko-KR" altLang="en-US" dirty="0" smtClean="0"/>
              <a:t>이 가장 크게 나타남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grpSp>
        <p:nvGrpSpPr>
          <p:cNvPr id="21" name="그룹 20"/>
          <p:cNvGrpSpPr/>
          <p:nvPr/>
        </p:nvGrpSpPr>
        <p:grpSpPr>
          <a:xfrm>
            <a:off x="338573" y="2421273"/>
            <a:ext cx="9216000" cy="215565"/>
            <a:chOff x="329780" y="1103179"/>
            <a:chExt cx="19296159" cy="215565"/>
          </a:xfrm>
        </p:grpSpPr>
        <p:sp>
          <p:nvSpPr>
            <p:cNvPr id="26" name="Text Box 5"/>
            <p:cNvSpPr txBox="1">
              <a:spLocks noChangeArrowheads="1"/>
            </p:cNvSpPr>
            <p:nvPr/>
          </p:nvSpPr>
          <p:spPr bwMode="auto">
            <a:xfrm>
              <a:off x="16330035" y="1169890"/>
              <a:ext cx="3295904" cy="13849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 anchor="b" anchorCtr="0">
              <a:spAutoFit/>
            </a:bodyPr>
            <a:lstStyle/>
            <a:p>
              <a:pPr algn="r">
                <a:defRPr/>
              </a:pPr>
              <a:r>
                <a:rPr lang="en-US" altLang="ko-KR" sz="900" dirty="0">
                  <a:latin typeface="Trebuchet MS" panose="020B0603020202020204" pitchFamily="34" charset="0"/>
                </a:rPr>
                <a:t>(Base=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전체</a:t>
              </a:r>
              <a:r>
                <a:rPr lang="en-US" altLang="ko-KR" sz="900" dirty="0">
                  <a:latin typeface="Trebuchet MS" panose="020B0603020202020204" pitchFamily="34" charset="0"/>
                </a:rPr>
                <a:t>, </a:t>
              </a:r>
              <a:r>
                <a:rPr lang="en-US" altLang="ko-KR" sz="900" dirty="0" smtClean="0">
                  <a:latin typeface="Trebuchet MS" panose="020B0603020202020204" pitchFamily="34" charset="0"/>
                </a:rPr>
                <a:t>n=57, </a:t>
              </a:r>
              <a:r>
                <a:rPr lang="en-US" altLang="ko-KR" sz="900" dirty="0">
                  <a:latin typeface="Trebuchet MS" panose="020B0603020202020204" pitchFamily="34" charset="0"/>
                </a:rPr>
                <a:t>100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점 만점</a:t>
              </a:r>
              <a:r>
                <a:rPr lang="en-US" altLang="ko-KR" sz="900" dirty="0">
                  <a:latin typeface="Trebuchet MS" panose="020B0603020202020204" pitchFamily="34" charset="0"/>
                </a:rPr>
                <a:t>)</a:t>
              </a:r>
              <a:endParaRPr lang="en-US" altLang="ko-KR" sz="900" dirty="0"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cxnSp>
          <p:nvCxnSpPr>
            <p:cNvPr id="27" name="직선 연결선 26"/>
            <p:cNvCxnSpPr/>
            <p:nvPr/>
          </p:nvCxnSpPr>
          <p:spPr>
            <a:xfrm>
              <a:off x="329780" y="1317156"/>
              <a:ext cx="19296159" cy="158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직사각형 27"/>
            <p:cNvSpPr/>
            <p:nvPr/>
          </p:nvSpPr>
          <p:spPr bwMode="auto">
            <a:xfrm>
              <a:off x="362732" y="1103179"/>
              <a:ext cx="3189172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ko-KR" altLang="en-US" sz="1200" b="1" i="1" dirty="0" smtClean="0">
                  <a:solidFill>
                    <a:schemeClr val="tx1"/>
                  </a:solidFill>
                  <a:latin typeface="Trebuchet MS" panose="020B0603020202020204" pitchFamily="34" charset="0"/>
                </a:rPr>
                <a:t>계열별 </a:t>
              </a: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종합만족도</a:t>
              </a:r>
            </a:p>
          </p:txBody>
        </p:sp>
      </p:grpSp>
      <p:graphicFrame>
        <p:nvGraphicFramePr>
          <p:cNvPr id="29" name="차트 28"/>
          <p:cNvGraphicFramePr/>
          <p:nvPr>
            <p:extLst/>
          </p:nvPr>
        </p:nvGraphicFramePr>
        <p:xfrm>
          <a:off x="341470" y="2625725"/>
          <a:ext cx="9295469" cy="294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0" name="Group 3"/>
          <p:cNvGraphicFramePr>
            <a:graphicFrameLocks noGrp="1"/>
          </p:cNvGraphicFramePr>
          <p:nvPr>
            <p:extLst/>
          </p:nvPr>
        </p:nvGraphicFramePr>
        <p:xfrm>
          <a:off x="1253489" y="5568478"/>
          <a:ext cx="8330400" cy="365565"/>
        </p:xfrm>
        <a:graphic>
          <a:graphicData uri="http://schemas.openxmlformats.org/drawingml/2006/table">
            <a:tbl>
              <a:tblPr/>
              <a:tblGrid>
                <a:gridCol w="1666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6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6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66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660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auto" latinLnBrk="0"/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종합 만족도</a:t>
                      </a:r>
                    </a:p>
                  </a:txBody>
                  <a:tcPr marL="0" marR="0" marT="0" marB="3600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예체능계열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인문사회계열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자연계열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공학계열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kumimoji="1" lang="en-US" altLang="ko-KR" sz="1000" b="0" i="0" u="none" strike="noStrike" kern="1200" cap="none" spc="-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n=57)</a:t>
                      </a:r>
                      <a:endParaRPr kumimoji="1" lang="en-US" altLang="ko-KR" sz="100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(14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)*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(28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)*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(7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)*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(8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)*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31" name="직선 연결선 30"/>
          <p:cNvCxnSpPr/>
          <p:nvPr/>
        </p:nvCxnSpPr>
        <p:spPr>
          <a:xfrm>
            <a:off x="1243780" y="4335328"/>
            <a:ext cx="8316000" cy="0"/>
          </a:xfrm>
          <a:prstGeom prst="line">
            <a:avLst/>
          </a:prstGeom>
          <a:ln w="15875" cmpd="sng">
            <a:solidFill>
              <a:srgbClr val="C0000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43584" y="6381750"/>
            <a:ext cx="3585918" cy="41549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Base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가 작아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(n&lt;30)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해석에 유의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전년 대비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GAP (2018-2017) /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전체 대비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GAP (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세부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-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종합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)</a:t>
            </a:r>
          </a:p>
          <a:p>
            <a:pPr marL="288925" indent="-288925">
              <a:defRPr/>
            </a:pP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※ GAP :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소수점 둘째 자리 반올림으로 인한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0.1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의 오차가 있을 수 있음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graphicFrame>
        <p:nvGraphicFramePr>
          <p:cNvPr id="33" name="Group 3"/>
          <p:cNvGraphicFramePr>
            <a:graphicFrameLocks noGrp="1"/>
          </p:cNvGraphicFramePr>
          <p:nvPr>
            <p:extLst/>
          </p:nvPr>
        </p:nvGraphicFramePr>
        <p:xfrm>
          <a:off x="1253489" y="2987952"/>
          <a:ext cx="8331595" cy="417600"/>
        </p:xfrm>
        <a:graphic>
          <a:graphicData uri="http://schemas.openxmlformats.org/drawingml/2006/table">
            <a:tbl>
              <a:tblPr/>
              <a:tblGrid>
                <a:gridCol w="16663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63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63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663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663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088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5.8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0.9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10.2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7.8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5.6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1.7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7.4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10.1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14.4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4" name="직사각형 33"/>
          <p:cNvSpPr/>
          <p:nvPr/>
        </p:nvSpPr>
        <p:spPr>
          <a:xfrm>
            <a:off x="349250" y="3004332"/>
            <a:ext cx="848810" cy="1764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</a:pP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전년 </a:t>
            </a:r>
            <a:r>
              <a:rPr lang="ko-KR" altLang="en-US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대비 </a:t>
            </a:r>
            <a:r>
              <a:rPr lang="en-US" altLang="ko-KR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GAP </a:t>
            </a: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▶</a:t>
            </a:r>
            <a:endParaRPr lang="en-US" altLang="ko-KR" sz="8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349250" y="3195921"/>
            <a:ext cx="848810" cy="1764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</a:pP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전체 </a:t>
            </a:r>
            <a:r>
              <a:rPr lang="ko-KR" altLang="en-US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대비 </a:t>
            </a:r>
            <a:r>
              <a:rPr lang="en-US" altLang="ko-KR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GAP </a:t>
            </a: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▶</a:t>
            </a:r>
            <a:endParaRPr lang="en-US" altLang="ko-KR" sz="8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cxnSp>
        <p:nvCxnSpPr>
          <p:cNvPr id="36" name="직선 연결선 35"/>
          <p:cNvCxnSpPr/>
          <p:nvPr/>
        </p:nvCxnSpPr>
        <p:spPr>
          <a:xfrm>
            <a:off x="2913289" y="3462203"/>
            <a:ext cx="0" cy="270000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표 36"/>
          <p:cNvGraphicFramePr>
            <a:graphicFrameLocks noGrp="1"/>
          </p:cNvGraphicFramePr>
          <p:nvPr>
            <p:extLst/>
          </p:nvPr>
        </p:nvGraphicFramePr>
        <p:xfrm>
          <a:off x="3028950" y="6181422"/>
          <a:ext cx="6503987" cy="238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39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387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>
                          <a:solidFill>
                            <a:schemeClr val="tx1"/>
                          </a:solidFill>
                          <a:latin typeface="Trebuchet MS" pitchFamily="34" charset="0"/>
                          <a:ea typeface="맑은 고딕" pitchFamily="50" charset="-127"/>
                        </a:rPr>
                        <a:t>계열</a:t>
                      </a:r>
                    </a:p>
                  </a:txBody>
                  <a:tcPr marL="0" marR="0" marT="3600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8" name="Freeform 101"/>
          <p:cNvSpPr>
            <a:spLocks/>
          </p:cNvSpPr>
          <p:nvPr/>
        </p:nvSpPr>
        <p:spPr bwMode="auto">
          <a:xfrm>
            <a:off x="8913440" y="4015496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9" name="Freeform 101"/>
          <p:cNvSpPr>
            <a:spLocks/>
          </p:cNvSpPr>
          <p:nvPr/>
        </p:nvSpPr>
        <p:spPr bwMode="auto">
          <a:xfrm>
            <a:off x="5601072" y="3675340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0420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종합만족도</a:t>
            </a:r>
          </a:p>
        </p:txBody>
      </p:sp>
      <p:sp>
        <p:nvSpPr>
          <p:cNvPr id="9" name="텍스트 개체 틀 8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 dirty="0"/>
              <a:t>3</a:t>
            </a:r>
            <a:r>
              <a:rPr lang="en-US" altLang="ko-KR" dirty="0" smtClean="0"/>
              <a:t>) </a:t>
            </a:r>
            <a:r>
              <a:rPr lang="ko-KR" altLang="en-US" dirty="0" smtClean="0"/>
              <a:t>응답자 </a:t>
            </a:r>
            <a:r>
              <a:rPr lang="ko-KR" altLang="en-US" dirty="0" err="1" smtClean="0"/>
              <a:t>특성별</a:t>
            </a:r>
            <a:endParaRPr lang="ko-KR" altLang="en-US" dirty="0"/>
          </a:p>
        </p:txBody>
      </p:sp>
      <p:sp>
        <p:nvSpPr>
          <p:cNvPr id="13" name="내용 개체 틀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성별로는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여성</a:t>
            </a:r>
            <a:r>
              <a:rPr lang="en-US" altLang="ko-KR" dirty="0" smtClean="0"/>
              <a:t>’(</a:t>
            </a:r>
            <a:r>
              <a:rPr lang="en-US" altLang="ko-KR" dirty="0" smtClean="0"/>
              <a:t>71.7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), </a:t>
            </a:r>
            <a:r>
              <a:rPr lang="ko-KR" altLang="en-US" dirty="0" err="1" smtClean="0"/>
              <a:t>재직구분별로</a:t>
            </a:r>
            <a:r>
              <a:rPr lang="ko-KR" altLang="en-US" dirty="0" smtClean="0"/>
              <a:t>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교수</a:t>
            </a:r>
            <a:r>
              <a:rPr lang="en-US" altLang="ko-KR" dirty="0" smtClean="0"/>
              <a:t>’(</a:t>
            </a:r>
            <a:r>
              <a:rPr lang="en-US" altLang="ko-KR" dirty="0" smtClean="0"/>
              <a:t>65.8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), </a:t>
            </a:r>
            <a:r>
              <a:rPr lang="ko-KR" altLang="en-US" dirty="0" smtClean="0"/>
              <a:t>재직기간 </a:t>
            </a:r>
            <a:r>
              <a:rPr lang="en-US" altLang="ko-KR" dirty="0" smtClean="0"/>
              <a:t>‘1</a:t>
            </a:r>
            <a:r>
              <a:rPr lang="ko-KR" altLang="en-US" dirty="0" smtClean="0"/>
              <a:t>년 </a:t>
            </a:r>
            <a:r>
              <a:rPr lang="ko-KR" altLang="en-US" dirty="0" smtClean="0"/>
              <a:t>미만</a:t>
            </a:r>
            <a:r>
              <a:rPr lang="en-US" altLang="ko-KR" dirty="0" smtClean="0"/>
              <a:t>’(</a:t>
            </a:r>
            <a:r>
              <a:rPr lang="en-US" altLang="ko-KR" dirty="0" smtClean="0"/>
              <a:t>85.0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 </a:t>
            </a:r>
            <a:r>
              <a:rPr lang="ko-KR" altLang="en-US" dirty="0" smtClean="0"/>
              <a:t>만족도가 가장 높게 나타남</a:t>
            </a:r>
            <a:r>
              <a:rPr lang="en-US" altLang="ko-KR" dirty="0" smtClean="0"/>
              <a:t>.</a:t>
            </a:r>
          </a:p>
          <a:p>
            <a:pPr lvl="0"/>
            <a:r>
              <a:rPr lang="ko-KR" altLang="en-US" dirty="0" smtClean="0"/>
              <a:t>응답자 </a:t>
            </a:r>
            <a:r>
              <a:rPr lang="ko-KR" altLang="en-US" dirty="0" err="1" smtClean="0"/>
              <a:t>특성별</a:t>
            </a:r>
            <a:r>
              <a:rPr lang="ko-KR" altLang="en-US" dirty="0" smtClean="0"/>
              <a:t> 전년 대비 만족도는 연령별로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여성</a:t>
            </a:r>
            <a:r>
              <a:rPr lang="en-US" altLang="ko-KR" dirty="0" smtClean="0"/>
              <a:t>’(+</a:t>
            </a:r>
            <a:r>
              <a:rPr lang="en-US" altLang="ko-KR" dirty="0" smtClean="0"/>
              <a:t>8.4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), </a:t>
            </a:r>
            <a:r>
              <a:rPr lang="ko-KR" altLang="en-US" dirty="0" err="1" smtClean="0"/>
              <a:t>재직구분별로</a:t>
            </a:r>
            <a:r>
              <a:rPr lang="ko-KR" altLang="en-US" dirty="0"/>
              <a:t>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조교수</a:t>
            </a:r>
            <a:r>
              <a:rPr lang="en-US" altLang="ko-KR" dirty="0" smtClean="0"/>
              <a:t>’(+</a:t>
            </a:r>
            <a:r>
              <a:rPr lang="en-US" altLang="ko-KR" dirty="0" smtClean="0"/>
              <a:t>6.9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), </a:t>
            </a:r>
            <a:r>
              <a:rPr lang="ko-KR" altLang="en-US" dirty="0" smtClean="0"/>
              <a:t>재직기간 </a:t>
            </a:r>
            <a:r>
              <a:rPr lang="en-US" altLang="ko-KR" dirty="0" smtClean="0"/>
              <a:t>‘1~5</a:t>
            </a:r>
            <a:r>
              <a:rPr lang="ko-KR" altLang="en-US" dirty="0" smtClean="0"/>
              <a:t>년</a:t>
            </a:r>
            <a:r>
              <a:rPr lang="en-US" altLang="ko-KR" dirty="0" smtClean="0"/>
              <a:t>’(+</a:t>
            </a:r>
            <a:r>
              <a:rPr lang="en-US" altLang="ko-KR" dirty="0" smtClean="0"/>
              <a:t>8.8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에서 가장 높게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나타남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grpSp>
        <p:nvGrpSpPr>
          <p:cNvPr id="20" name="그룹 19"/>
          <p:cNvGrpSpPr/>
          <p:nvPr/>
        </p:nvGrpSpPr>
        <p:grpSpPr>
          <a:xfrm>
            <a:off x="338573" y="2421273"/>
            <a:ext cx="9216000" cy="215565"/>
            <a:chOff x="329780" y="1103179"/>
            <a:chExt cx="19296159" cy="215565"/>
          </a:xfrm>
        </p:grpSpPr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16330035" y="1169890"/>
              <a:ext cx="3295904" cy="13849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 anchor="b" anchorCtr="0">
              <a:spAutoFit/>
            </a:bodyPr>
            <a:lstStyle/>
            <a:p>
              <a:pPr algn="r">
                <a:defRPr/>
              </a:pPr>
              <a:r>
                <a:rPr lang="en-US" altLang="ko-KR" sz="900" dirty="0">
                  <a:latin typeface="Trebuchet MS" panose="020B0603020202020204" pitchFamily="34" charset="0"/>
                </a:rPr>
                <a:t>(Base=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전체</a:t>
              </a:r>
              <a:r>
                <a:rPr lang="en-US" altLang="ko-KR" sz="900" dirty="0">
                  <a:latin typeface="Trebuchet MS" panose="020B0603020202020204" pitchFamily="34" charset="0"/>
                </a:rPr>
                <a:t>, </a:t>
              </a:r>
              <a:r>
                <a:rPr lang="en-US" altLang="ko-KR" sz="900" dirty="0" smtClean="0">
                  <a:latin typeface="Trebuchet MS" panose="020B0603020202020204" pitchFamily="34" charset="0"/>
                </a:rPr>
                <a:t>n=57, </a:t>
              </a:r>
              <a:r>
                <a:rPr lang="en-US" altLang="ko-KR" sz="900" dirty="0">
                  <a:latin typeface="Trebuchet MS" panose="020B0603020202020204" pitchFamily="34" charset="0"/>
                </a:rPr>
                <a:t>100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점 만점</a:t>
              </a:r>
              <a:r>
                <a:rPr lang="en-US" altLang="ko-KR" sz="900" dirty="0">
                  <a:latin typeface="Trebuchet MS" panose="020B0603020202020204" pitchFamily="34" charset="0"/>
                </a:rPr>
                <a:t>)</a:t>
              </a:r>
              <a:endParaRPr lang="en-US" altLang="ko-KR" sz="900" dirty="0"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cxnSp>
          <p:nvCxnSpPr>
            <p:cNvPr id="23" name="직선 연결선 22"/>
            <p:cNvCxnSpPr/>
            <p:nvPr/>
          </p:nvCxnSpPr>
          <p:spPr>
            <a:xfrm>
              <a:off x="329780" y="1317156"/>
              <a:ext cx="19296159" cy="158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직사각형 23"/>
            <p:cNvSpPr/>
            <p:nvPr/>
          </p:nvSpPr>
          <p:spPr bwMode="auto">
            <a:xfrm>
              <a:off x="362732" y="1103179"/>
              <a:ext cx="4253122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응답자 </a:t>
              </a:r>
              <a:r>
                <a:rPr lang="ko-KR" altLang="en-US" sz="1200" b="1" i="1" dirty="0" err="1">
                  <a:solidFill>
                    <a:schemeClr val="tx1"/>
                  </a:solidFill>
                  <a:latin typeface="Trebuchet MS" panose="020B0603020202020204" pitchFamily="34" charset="0"/>
                </a:rPr>
                <a:t>특성별</a:t>
              </a: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 종합만족도</a:t>
              </a:r>
            </a:p>
          </p:txBody>
        </p:sp>
      </p:grpSp>
      <p:graphicFrame>
        <p:nvGraphicFramePr>
          <p:cNvPr id="25" name="차트 24"/>
          <p:cNvGraphicFramePr/>
          <p:nvPr>
            <p:extLst/>
          </p:nvPr>
        </p:nvGraphicFramePr>
        <p:xfrm>
          <a:off x="341470" y="2625725"/>
          <a:ext cx="9295469" cy="294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8" name="Group 3"/>
          <p:cNvGraphicFramePr>
            <a:graphicFrameLocks noGrp="1"/>
          </p:cNvGraphicFramePr>
          <p:nvPr>
            <p:extLst/>
          </p:nvPr>
        </p:nvGraphicFramePr>
        <p:xfrm>
          <a:off x="1250270" y="5568478"/>
          <a:ext cx="8304296" cy="502725"/>
        </p:xfrm>
        <a:graphic>
          <a:graphicData uri="http://schemas.openxmlformats.org/drawingml/2006/table">
            <a:tbl>
              <a:tblPr/>
              <a:tblGrid>
                <a:gridCol w="7549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49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49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549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549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54936"/>
                <a:gridCol w="75493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5493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5493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5493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5493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auto" latinLnBrk="0"/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종합</a:t>
                      </a:r>
                      <a:endParaRPr kumimoji="1" lang="en-US" altLang="ko-KR" sz="100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auto" latinLnBrk="0"/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만족도</a:t>
                      </a:r>
                    </a:p>
                  </a:txBody>
                  <a:tcPr marL="0" marR="0" marT="0" marB="3600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남성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여성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교수</a:t>
                      </a:r>
                      <a:endParaRPr kumimoji="1" lang="ko-KR" altLang="en-US" sz="100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부교수</a:t>
                      </a:r>
                      <a:endParaRPr kumimoji="1" lang="ko-KR" altLang="en-US" sz="100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조교수</a:t>
                      </a:r>
                      <a:endParaRPr kumimoji="1" lang="ko-KR" altLang="en-US" sz="100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1000" b="0" i="0" u="none" strike="noStrike" kern="1200" cap="none" spc="-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1</a:t>
                      </a:r>
                      <a:r>
                        <a:rPr kumimoji="1" lang="ko-KR" altLang="en-US" sz="1000" b="0" i="0" u="none" strike="noStrike" kern="1200" cap="none" spc="-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년 미만</a:t>
                      </a:r>
                      <a:endParaRPr kumimoji="1" lang="ko-KR" altLang="en-US" sz="100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1000" b="0" i="0" u="none" strike="noStrike" kern="1200" cap="none" spc="-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1~5</a:t>
                      </a:r>
                      <a:r>
                        <a:rPr kumimoji="1" lang="ko-KR" altLang="en-US" sz="1000" b="0" i="0" u="none" strike="noStrike" kern="1200" cap="none" spc="-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년</a:t>
                      </a:r>
                      <a:endParaRPr kumimoji="1" lang="ko-KR" altLang="en-US" sz="100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1000" b="0" i="0" u="none" strike="noStrike" kern="1200" cap="none" spc="-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6~10</a:t>
                      </a:r>
                      <a:r>
                        <a:rPr kumimoji="1" lang="ko-KR" altLang="en-US" sz="1000" b="0" i="0" u="none" strike="noStrike" kern="1200" cap="none" spc="-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년</a:t>
                      </a:r>
                      <a:endParaRPr kumimoji="1" lang="ko-KR" altLang="en-US" sz="100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1000" b="0" i="0" u="none" strike="noStrike" kern="1200" cap="none" spc="-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11</a:t>
                      </a:r>
                      <a:r>
                        <a:rPr kumimoji="1" lang="ko-KR" altLang="en-US" sz="1000" b="0" i="0" u="none" strike="noStrike" kern="1200" cap="none" spc="-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년</a:t>
                      </a:r>
                      <a:r>
                        <a:rPr kumimoji="1" lang="en-US" altLang="ko-KR" sz="1000" b="0" i="0" u="none" strike="noStrike" kern="1200" cap="none" spc="-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~15</a:t>
                      </a:r>
                      <a:r>
                        <a:rPr kumimoji="1" lang="ko-KR" altLang="en-US" sz="1000" b="0" i="0" u="none" strike="noStrike" kern="1200" cap="none" spc="-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년</a:t>
                      </a:r>
                      <a:endParaRPr kumimoji="1" lang="ko-KR" altLang="en-US" sz="100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1000" b="0" i="0" u="none" strike="noStrike" kern="1200" cap="none" spc="-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16</a:t>
                      </a:r>
                      <a:r>
                        <a:rPr kumimoji="1" lang="ko-KR" altLang="en-US" sz="1000" b="0" i="0" u="none" strike="noStrike" kern="1200" cap="none" spc="-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년 이상</a:t>
                      </a:r>
                      <a:endParaRPr kumimoji="1" lang="ko-KR" altLang="en-US" sz="100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kumimoji="1" lang="en-US" altLang="ko-KR" sz="1000" b="0" i="0" u="none" strike="noStrike" kern="1200" cap="none" spc="-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n=57)</a:t>
                      </a:r>
                      <a:endParaRPr kumimoji="1" lang="en-US" altLang="ko-KR" sz="100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(37)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(20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)*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(10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)*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(27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)*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(20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)*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)*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(13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)*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(15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)*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)*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(22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)*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343584" y="6381750"/>
            <a:ext cx="3585918" cy="41549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Base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가 작아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(n&lt;30)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해석에 유의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전년 대비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GAP (2018-2017) /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전체 대비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GAP (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세부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-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종합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)</a:t>
            </a:r>
          </a:p>
          <a:p>
            <a:pPr marL="288925" indent="-288925">
              <a:defRPr/>
            </a:pP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※ GAP :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소수점 둘째 자리 반올림으로 인한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0.1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의 오차가 있을 수 있음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graphicFrame>
        <p:nvGraphicFramePr>
          <p:cNvPr id="40" name="Group 3"/>
          <p:cNvGraphicFramePr>
            <a:graphicFrameLocks noGrp="1"/>
          </p:cNvGraphicFramePr>
          <p:nvPr>
            <p:extLst/>
          </p:nvPr>
        </p:nvGraphicFramePr>
        <p:xfrm>
          <a:off x="1249681" y="2987952"/>
          <a:ext cx="8304890" cy="417600"/>
        </p:xfrm>
        <a:graphic>
          <a:graphicData uri="http://schemas.openxmlformats.org/drawingml/2006/table">
            <a:tbl>
              <a:tblPr/>
              <a:tblGrid>
                <a:gridCol w="7549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499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75499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7549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49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549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5499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5499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5499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5499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54990"/>
              </a:tblGrid>
              <a:tr h="208800"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0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▲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5.8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0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3.7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0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8.4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▼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11.0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0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5.2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0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6.9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0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8.8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0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2.9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0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0.9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0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5.6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9.0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3.1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2.9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2.2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22.3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5.9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1.9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11.7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1.7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1" name="직사각형 40"/>
          <p:cNvSpPr/>
          <p:nvPr/>
        </p:nvSpPr>
        <p:spPr>
          <a:xfrm>
            <a:off x="349250" y="3004332"/>
            <a:ext cx="848810" cy="1764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</a:pP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전년 </a:t>
            </a:r>
            <a:r>
              <a:rPr lang="ko-KR" altLang="en-US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대비 </a:t>
            </a:r>
            <a:r>
              <a:rPr lang="en-US" altLang="ko-KR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GAP </a:t>
            </a: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▶</a:t>
            </a:r>
            <a:endParaRPr lang="en-US" altLang="ko-KR" sz="8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349250" y="3195921"/>
            <a:ext cx="848810" cy="1764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</a:pP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전체 </a:t>
            </a:r>
            <a:r>
              <a:rPr lang="ko-KR" altLang="en-US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대비 </a:t>
            </a:r>
            <a:r>
              <a:rPr lang="en-US" altLang="ko-KR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GAP </a:t>
            </a: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▶</a:t>
            </a:r>
            <a:endParaRPr lang="en-US" altLang="ko-KR" sz="8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cxnSp>
        <p:nvCxnSpPr>
          <p:cNvPr id="43" name="직선 연결선 42"/>
          <p:cNvCxnSpPr/>
          <p:nvPr/>
        </p:nvCxnSpPr>
        <p:spPr>
          <a:xfrm>
            <a:off x="1243780" y="4424920"/>
            <a:ext cx="8316000" cy="0"/>
          </a:xfrm>
          <a:prstGeom prst="line">
            <a:avLst/>
          </a:prstGeom>
          <a:ln w="15875" cmpd="sng">
            <a:solidFill>
              <a:srgbClr val="C0000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표 43"/>
          <p:cNvGraphicFramePr>
            <a:graphicFrameLocks noGrp="1"/>
          </p:cNvGraphicFramePr>
          <p:nvPr>
            <p:extLst/>
          </p:nvPr>
        </p:nvGraphicFramePr>
        <p:xfrm>
          <a:off x="2035840" y="6172505"/>
          <a:ext cx="1457358" cy="238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73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387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>
                          <a:solidFill>
                            <a:schemeClr val="tx1"/>
                          </a:solidFill>
                          <a:latin typeface="Trebuchet MS" pitchFamily="34" charset="0"/>
                          <a:ea typeface="맑은 고딕" pitchFamily="50" charset="-127"/>
                        </a:rPr>
                        <a:t>성별</a:t>
                      </a:r>
                    </a:p>
                  </a:txBody>
                  <a:tcPr marL="0" marR="0" marT="3600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5" name="표 44"/>
          <p:cNvGraphicFramePr>
            <a:graphicFrameLocks noGrp="1"/>
          </p:cNvGraphicFramePr>
          <p:nvPr>
            <p:extLst/>
          </p:nvPr>
        </p:nvGraphicFramePr>
        <p:xfrm>
          <a:off x="3588884" y="6181422"/>
          <a:ext cx="2155817" cy="238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58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387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맑은 고딕" pitchFamily="50" charset="-127"/>
                        </a:rPr>
                        <a:t>재직구분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Trebuchet MS" pitchFamily="34" charset="0"/>
                        <a:ea typeface="맑은 고딕" pitchFamily="50" charset="-127"/>
                      </a:endParaRPr>
                    </a:p>
                  </a:txBody>
                  <a:tcPr marL="0" marR="0" marT="3600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6" name="표 45"/>
          <p:cNvGraphicFramePr>
            <a:graphicFrameLocks noGrp="1"/>
          </p:cNvGraphicFramePr>
          <p:nvPr>
            <p:extLst/>
          </p:nvPr>
        </p:nvGraphicFramePr>
        <p:xfrm>
          <a:off x="5819155" y="6181422"/>
          <a:ext cx="3735417" cy="238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54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387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맑은 고딕" pitchFamily="50" charset="-127"/>
                        </a:rPr>
                        <a:t>재직기간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Trebuchet MS" pitchFamily="34" charset="0"/>
                        <a:ea typeface="맑은 고딕" pitchFamily="50" charset="-127"/>
                      </a:endParaRPr>
                    </a:p>
                  </a:txBody>
                  <a:tcPr marL="0" marR="0" marT="3600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47" name="직선 연결선 46"/>
          <p:cNvCxnSpPr/>
          <p:nvPr/>
        </p:nvCxnSpPr>
        <p:spPr>
          <a:xfrm>
            <a:off x="3512840" y="3461387"/>
            <a:ext cx="0" cy="271800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연결선 47"/>
          <p:cNvCxnSpPr/>
          <p:nvPr/>
        </p:nvCxnSpPr>
        <p:spPr>
          <a:xfrm>
            <a:off x="2000672" y="3461387"/>
            <a:ext cx="0" cy="271800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>
            <a:off x="5781928" y="3461387"/>
            <a:ext cx="0" cy="271800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reeform 101"/>
          <p:cNvSpPr>
            <a:spLocks/>
          </p:cNvSpPr>
          <p:nvPr/>
        </p:nvSpPr>
        <p:spPr bwMode="auto">
          <a:xfrm>
            <a:off x="2476487" y="4055552"/>
            <a:ext cx="226690" cy="264262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1" name="Freeform 101"/>
          <p:cNvSpPr>
            <a:spLocks/>
          </p:cNvSpPr>
          <p:nvPr/>
        </p:nvSpPr>
        <p:spPr bwMode="auto">
          <a:xfrm>
            <a:off x="3209997" y="3752487"/>
            <a:ext cx="226800" cy="262800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/>
          <a:lstStyle/>
          <a:p>
            <a:endParaRPr lang="ko-KR" altLang="en-US"/>
          </a:p>
        </p:txBody>
      </p:sp>
      <p:sp>
        <p:nvSpPr>
          <p:cNvPr id="52" name="Freeform 101"/>
          <p:cNvSpPr>
            <a:spLocks/>
          </p:cNvSpPr>
          <p:nvPr/>
        </p:nvSpPr>
        <p:spPr bwMode="auto">
          <a:xfrm>
            <a:off x="4745575" y="3988947"/>
            <a:ext cx="226690" cy="264262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3" name="Freeform 101"/>
          <p:cNvSpPr>
            <a:spLocks/>
          </p:cNvSpPr>
          <p:nvPr/>
        </p:nvSpPr>
        <p:spPr bwMode="auto">
          <a:xfrm>
            <a:off x="8540808" y="4157999"/>
            <a:ext cx="226690" cy="264262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4" name="Freeform 101"/>
          <p:cNvSpPr>
            <a:spLocks/>
          </p:cNvSpPr>
          <p:nvPr/>
        </p:nvSpPr>
        <p:spPr bwMode="auto">
          <a:xfrm>
            <a:off x="4002856" y="3883887"/>
            <a:ext cx="226800" cy="262800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/>
          <a:lstStyle/>
          <a:p>
            <a:endParaRPr lang="ko-KR" altLang="en-US"/>
          </a:p>
        </p:txBody>
      </p:sp>
      <p:sp>
        <p:nvSpPr>
          <p:cNvPr id="55" name="Freeform 101"/>
          <p:cNvSpPr>
            <a:spLocks/>
          </p:cNvSpPr>
          <p:nvPr/>
        </p:nvSpPr>
        <p:spPr bwMode="auto">
          <a:xfrm>
            <a:off x="6224465" y="3551537"/>
            <a:ext cx="226800" cy="262800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7497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차트 37"/>
          <p:cNvGraphicFramePr/>
          <p:nvPr>
            <p:extLst/>
          </p:nvPr>
        </p:nvGraphicFramePr>
        <p:xfrm>
          <a:off x="341470" y="2625725"/>
          <a:ext cx="9295469" cy="294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9" name="Group 3"/>
          <p:cNvGraphicFramePr>
            <a:graphicFrameLocks noGrp="1"/>
          </p:cNvGraphicFramePr>
          <p:nvPr>
            <p:extLst/>
          </p:nvPr>
        </p:nvGraphicFramePr>
        <p:xfrm>
          <a:off x="1250274" y="5568478"/>
          <a:ext cx="8330400" cy="304800"/>
        </p:xfrm>
        <a:graphic>
          <a:graphicData uri="http://schemas.openxmlformats.org/drawingml/2006/table">
            <a:tbl>
              <a:tblPr/>
              <a:tblGrid>
                <a:gridCol w="1041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1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13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413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413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413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413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413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종합</a:t>
                      </a:r>
                      <a:endParaRPr kumimoji="1" lang="en-US" altLang="ko-KR" sz="10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만족도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대학 환경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학교 행정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학생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이미지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전공</a:t>
                      </a:r>
                      <a:r>
                        <a:rPr kumimoji="1" lang="en-US" altLang="ko-KR" sz="10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/</a:t>
                      </a:r>
                      <a:r>
                        <a:rPr kumimoji="1" lang="ko-KR" altLang="en-US" sz="10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교양</a:t>
                      </a:r>
                      <a:endParaRPr kumimoji="1" lang="en-US" altLang="ko-KR" sz="10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교육과정</a:t>
                      </a:r>
                      <a:r>
                        <a:rPr kumimoji="1" lang="en-US" altLang="ko-KR" sz="1000" b="0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***</a:t>
                      </a:r>
                      <a:endParaRPr kumimoji="1" lang="ko-KR" altLang="en-US" sz="10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sz="10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NCS </a:t>
                      </a: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교육 과정 </a:t>
                      </a:r>
                      <a:r>
                        <a:rPr kumimoji="1" lang="en-US" altLang="ko-KR" sz="10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**</a:t>
                      </a:r>
                      <a:endParaRPr kumimoji="1" lang="ko-KR" altLang="en-US" sz="10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전반적</a:t>
                      </a:r>
                      <a:endParaRPr kumimoji="1" lang="en-US" altLang="ko-KR" sz="10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만족도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/>
              <a:t>주요 만족도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/>
              <a:t>1) </a:t>
            </a:r>
            <a:r>
              <a:rPr lang="ko-KR" altLang="en-US"/>
              <a:t>전체</a:t>
            </a:r>
          </a:p>
        </p:txBody>
      </p:sp>
      <p:sp>
        <p:nvSpPr>
          <p:cNvPr id="13" name="내용 개체 틀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ko-KR" altLang="en-US" dirty="0" err="1" smtClean="0"/>
              <a:t>차원별로</a:t>
            </a:r>
            <a:r>
              <a:rPr lang="ko-KR" altLang="en-US" dirty="0" smtClean="0"/>
              <a:t> </a:t>
            </a:r>
            <a:r>
              <a:rPr lang="ko-KR" altLang="en-US" dirty="0"/>
              <a:t>살펴보면</a:t>
            </a:r>
            <a:r>
              <a:rPr lang="en-US" altLang="ko-KR" dirty="0"/>
              <a:t>, 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전공</a:t>
            </a:r>
            <a:r>
              <a:rPr lang="en-US" altLang="ko-KR" dirty="0" smtClean="0"/>
              <a:t>/</a:t>
            </a:r>
            <a:r>
              <a:rPr lang="ko-KR" altLang="en-US" dirty="0" smtClean="0"/>
              <a:t>교양 교육과정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이 </a:t>
            </a:r>
            <a:r>
              <a:rPr lang="en-US" altLang="ko-KR" dirty="0" smtClean="0"/>
              <a:t>69.6</a:t>
            </a:r>
            <a:r>
              <a:rPr lang="ko-KR" altLang="en-US" dirty="0" smtClean="0"/>
              <a:t>점으로 </a:t>
            </a:r>
            <a:r>
              <a:rPr lang="ko-KR" altLang="en-US" dirty="0"/>
              <a:t>가장 높고</a:t>
            </a:r>
            <a:r>
              <a:rPr lang="en-US" altLang="ko-KR" dirty="0"/>
              <a:t>, </a:t>
            </a:r>
            <a:r>
              <a:rPr lang="ko-KR" altLang="en-US" dirty="0" smtClean="0"/>
              <a:t>이어서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대학 환경</a:t>
            </a:r>
            <a:r>
              <a:rPr lang="en-US" altLang="ko-KR" dirty="0" smtClean="0"/>
              <a:t>’(67.1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 &gt; ‘NCS </a:t>
            </a:r>
            <a:r>
              <a:rPr lang="ko-KR" altLang="en-US" dirty="0" smtClean="0"/>
              <a:t>교육 과정</a:t>
            </a:r>
            <a:r>
              <a:rPr lang="en-US" altLang="ko-KR" dirty="0" smtClean="0"/>
              <a:t>’(62.8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 </a:t>
            </a:r>
            <a:r>
              <a:rPr lang="ko-KR" altLang="en-US" dirty="0" smtClean="0"/>
              <a:t>순인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반면</a:t>
            </a:r>
            <a:r>
              <a:rPr lang="en-US" altLang="ko-KR" dirty="0" smtClean="0"/>
              <a:t>, ‘</a:t>
            </a:r>
            <a:r>
              <a:rPr lang="ko-KR" altLang="en-US" dirty="0" smtClean="0"/>
              <a:t>학교 행정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은 </a:t>
            </a:r>
            <a:r>
              <a:rPr lang="en-US" altLang="ko-KR" dirty="0" smtClean="0"/>
              <a:t>57.1</a:t>
            </a:r>
            <a:r>
              <a:rPr lang="ko-KR" altLang="en-US" dirty="0" smtClean="0"/>
              <a:t>점으로 가장 낮음</a:t>
            </a:r>
            <a:r>
              <a:rPr lang="en-US" altLang="ko-KR" dirty="0" smtClean="0"/>
              <a:t>.</a:t>
            </a:r>
          </a:p>
          <a:p>
            <a:pPr lvl="0"/>
            <a:r>
              <a:rPr lang="ko-KR" altLang="en-US" dirty="0" smtClean="0"/>
              <a:t>대부분 차원의 만족도가 전년 대비 상승한 가운데</a:t>
            </a:r>
            <a:r>
              <a:rPr lang="en-US" altLang="ko-KR" dirty="0" smtClean="0"/>
              <a:t>, </a:t>
            </a:r>
            <a:r>
              <a:rPr lang="ko-KR" altLang="en-US" dirty="0" smtClean="0"/>
              <a:t>특히 </a:t>
            </a:r>
            <a:r>
              <a:rPr lang="en-US" altLang="ko-KR" dirty="0" smtClean="0"/>
              <a:t>‘NCS </a:t>
            </a:r>
            <a:r>
              <a:rPr lang="ko-KR" altLang="en-US" dirty="0" smtClean="0"/>
              <a:t>교육과정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의 만족도가 가장 큰 폭</a:t>
            </a:r>
            <a:r>
              <a:rPr lang="en-US" altLang="ko-KR" dirty="0" smtClean="0"/>
              <a:t>(+16.6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</a:t>
            </a:r>
            <a:r>
              <a:rPr lang="ko-KR" altLang="en-US" dirty="0" smtClean="0"/>
              <a:t>으로 상승함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grpSp>
        <p:nvGrpSpPr>
          <p:cNvPr id="30" name="그룹 29"/>
          <p:cNvGrpSpPr/>
          <p:nvPr/>
        </p:nvGrpSpPr>
        <p:grpSpPr>
          <a:xfrm>
            <a:off x="338573" y="2421273"/>
            <a:ext cx="9216000" cy="215565"/>
            <a:chOff x="329780" y="1103179"/>
            <a:chExt cx="19296159" cy="215565"/>
          </a:xfrm>
        </p:grpSpPr>
        <p:sp>
          <p:nvSpPr>
            <p:cNvPr id="31" name="Text Box 5"/>
            <p:cNvSpPr txBox="1">
              <a:spLocks noChangeArrowheads="1"/>
            </p:cNvSpPr>
            <p:nvPr/>
          </p:nvSpPr>
          <p:spPr bwMode="auto">
            <a:xfrm>
              <a:off x="16330037" y="1169890"/>
              <a:ext cx="3295902" cy="13849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 anchor="b" anchorCtr="0">
              <a:spAutoFit/>
            </a:bodyPr>
            <a:lstStyle/>
            <a:p>
              <a:pPr algn="r">
                <a:defRPr/>
              </a:pPr>
              <a:r>
                <a:rPr lang="en-US" altLang="ko-KR" sz="900" dirty="0">
                  <a:latin typeface="Trebuchet MS" panose="020B0603020202020204" pitchFamily="34" charset="0"/>
                </a:rPr>
                <a:t>(Base=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전체</a:t>
              </a:r>
              <a:r>
                <a:rPr lang="en-US" altLang="ko-KR" sz="900" dirty="0">
                  <a:latin typeface="Trebuchet MS" panose="020B0603020202020204" pitchFamily="34" charset="0"/>
                </a:rPr>
                <a:t>, n=57, 100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점 만점</a:t>
              </a:r>
              <a:r>
                <a:rPr lang="en-US" altLang="ko-KR" sz="900" dirty="0">
                  <a:latin typeface="Trebuchet MS" panose="020B0603020202020204" pitchFamily="34" charset="0"/>
                </a:rPr>
                <a:t>)</a:t>
              </a:r>
              <a:endParaRPr lang="en-US" altLang="ko-KR" sz="900" dirty="0"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cxnSp>
          <p:nvCxnSpPr>
            <p:cNvPr id="33" name="직선 연결선 32"/>
            <p:cNvCxnSpPr/>
            <p:nvPr/>
          </p:nvCxnSpPr>
          <p:spPr>
            <a:xfrm>
              <a:off x="329780" y="1317156"/>
              <a:ext cx="19296159" cy="158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직사각형 33"/>
            <p:cNvSpPr/>
            <p:nvPr/>
          </p:nvSpPr>
          <p:spPr bwMode="auto">
            <a:xfrm>
              <a:off x="362732" y="1103179"/>
              <a:ext cx="2222553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주요 만족도</a:t>
              </a:r>
            </a:p>
          </p:txBody>
        </p:sp>
      </p:grpSp>
      <p:cxnSp>
        <p:nvCxnSpPr>
          <p:cNvPr id="26" name="직선 연결선 25"/>
          <p:cNvCxnSpPr/>
          <p:nvPr/>
        </p:nvCxnSpPr>
        <p:spPr>
          <a:xfrm>
            <a:off x="1243780" y="4424920"/>
            <a:ext cx="8316000" cy="0"/>
          </a:xfrm>
          <a:prstGeom prst="line">
            <a:avLst/>
          </a:prstGeom>
          <a:ln w="15875" cmpd="sng">
            <a:solidFill>
              <a:srgbClr val="C0000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43584" y="6381750"/>
            <a:ext cx="3901709" cy="41549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전년 대비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GAP (2018-2017) /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전체 대비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GAP (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차원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-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종합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) </a:t>
            </a:r>
          </a:p>
          <a:p>
            <a:pPr marL="288925" indent="-288925">
              <a:defRPr/>
            </a:pP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** NCS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교육 과정은 종합 만족도 산출 시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, 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미포함 </a:t>
            </a: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/ *** 2018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년 신규 조사 차원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 marL="288925" indent="-288925">
              <a:defRPr/>
            </a:pP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※ GAP :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소수점 둘째 자리 반올림으로 인한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0.1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의 오차가 있을 수 있음 </a:t>
            </a:r>
          </a:p>
        </p:txBody>
      </p:sp>
      <p:cxnSp>
        <p:nvCxnSpPr>
          <p:cNvPr id="64" name="직선 연결선 63"/>
          <p:cNvCxnSpPr/>
          <p:nvPr/>
        </p:nvCxnSpPr>
        <p:spPr>
          <a:xfrm>
            <a:off x="2288704" y="3284984"/>
            <a:ext cx="0" cy="2903928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8528686" y="3284984"/>
            <a:ext cx="0" cy="2903928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101"/>
          <p:cNvSpPr>
            <a:spLocks/>
          </p:cNvSpPr>
          <p:nvPr/>
        </p:nvSpPr>
        <p:spPr bwMode="auto">
          <a:xfrm>
            <a:off x="3942402" y="4007339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18" name="Freeform 101"/>
          <p:cNvSpPr>
            <a:spLocks/>
          </p:cNvSpPr>
          <p:nvPr/>
        </p:nvSpPr>
        <p:spPr bwMode="auto">
          <a:xfrm>
            <a:off x="7048878" y="3773689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graphicFrame>
        <p:nvGraphicFramePr>
          <p:cNvPr id="23" name="Group 3"/>
          <p:cNvGraphicFramePr>
            <a:graphicFrameLocks noGrp="1"/>
          </p:cNvGraphicFramePr>
          <p:nvPr>
            <p:extLst/>
          </p:nvPr>
        </p:nvGraphicFramePr>
        <p:xfrm>
          <a:off x="1249679" y="3220200"/>
          <a:ext cx="8331603" cy="208800"/>
        </p:xfrm>
        <a:graphic>
          <a:graphicData uri="http://schemas.openxmlformats.org/drawingml/2006/table">
            <a:tbl>
              <a:tblPr/>
              <a:tblGrid>
                <a:gridCol w="11902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902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902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902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902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902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9022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08800">
                <a:tc>
                  <a:txBody>
                    <a:bodyPr/>
                    <a:lstStyle/>
                    <a:p>
                      <a:pPr algn="ctr" fontAlgn="t"/>
                      <a:r>
                        <a:rPr kumimoji="1" lang="en-US" altLang="ko-KR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1" lang="ko-KR" alt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▲</a:t>
                      </a:r>
                      <a:r>
                        <a:rPr kumimoji="1" lang="en-US" altLang="ko-KR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8.7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1" lang="ko-KR" alt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▼</a:t>
                      </a:r>
                      <a:r>
                        <a:rPr kumimoji="1" lang="en-US" altLang="ko-KR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4.5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1" lang="ko-KR" alt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▼</a:t>
                      </a:r>
                      <a:r>
                        <a:rPr kumimoji="1" lang="en-US" altLang="ko-KR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4.1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1" lang="en-US" altLang="ko-KR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1" lang="ko-KR" alt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▼</a:t>
                      </a:r>
                      <a:r>
                        <a:rPr kumimoji="1" lang="en-US" altLang="ko-KR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10.8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1" lang="ko-KR" alt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▼</a:t>
                      </a:r>
                      <a:r>
                        <a:rPr kumimoji="1" lang="en-US" altLang="ko-KR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1.5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4" name="직사각형 23"/>
          <p:cNvSpPr/>
          <p:nvPr/>
        </p:nvSpPr>
        <p:spPr>
          <a:xfrm>
            <a:off x="349250" y="3236580"/>
            <a:ext cx="848810" cy="1764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</a:pP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전체 대비 </a:t>
            </a:r>
            <a:r>
              <a:rPr lang="en-US" altLang="ko-KR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GAP </a:t>
            </a: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▶</a:t>
            </a:r>
            <a:endParaRPr lang="en-US" altLang="ko-KR" sz="8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25" name="Group 3"/>
          <p:cNvGraphicFramePr>
            <a:graphicFrameLocks noGrp="1"/>
          </p:cNvGraphicFramePr>
          <p:nvPr>
            <p:extLst/>
          </p:nvPr>
        </p:nvGraphicFramePr>
        <p:xfrm>
          <a:off x="1250274" y="3009722"/>
          <a:ext cx="8331600" cy="417600"/>
        </p:xfrm>
        <a:graphic>
          <a:graphicData uri="http://schemas.openxmlformats.org/drawingml/2006/table">
            <a:tbl>
              <a:tblPr/>
              <a:tblGrid>
                <a:gridCol w="1041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145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414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14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414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414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414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4145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088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16.6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6.5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6.9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7" name="직사각형 26"/>
          <p:cNvSpPr/>
          <p:nvPr/>
        </p:nvSpPr>
        <p:spPr>
          <a:xfrm>
            <a:off x="349845" y="3026102"/>
            <a:ext cx="848810" cy="1764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</a:pP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전년 대비 </a:t>
            </a:r>
            <a:r>
              <a:rPr lang="en-US" altLang="ko-KR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GAP </a:t>
            </a: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▶</a:t>
            </a:r>
            <a:endParaRPr lang="en-US" altLang="ko-KR" sz="8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590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/>
              <a:t>주요 만족도</a:t>
            </a:r>
          </a:p>
        </p:txBody>
      </p:sp>
      <p:sp>
        <p:nvSpPr>
          <p:cNvPr id="14" name="텍스트 개체 틀 1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pPr lvl="0"/>
            <a:r>
              <a:rPr lang="en-US" altLang="ko-KR"/>
              <a:t>2) </a:t>
            </a:r>
            <a:r>
              <a:rPr lang="ko-KR" altLang="en-US" dirty="0"/>
              <a:t>응답자 </a:t>
            </a:r>
            <a:r>
              <a:rPr lang="ko-KR" altLang="en-US" dirty="0" err="1"/>
              <a:t>특성별</a:t>
            </a:r>
            <a:endParaRPr lang="ko-KR" altLang="en-US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980424" y="1037658"/>
            <a:ext cx="1574149" cy="1384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 anchor="b" anchorCtr="0">
            <a:spAutoFit/>
          </a:bodyPr>
          <a:lstStyle/>
          <a:p>
            <a:pPr algn="r">
              <a:defRPr/>
            </a:pPr>
            <a:r>
              <a:rPr lang="en-US" altLang="ko-KR" sz="900" dirty="0">
                <a:latin typeface="Trebuchet MS" panose="020B0603020202020204" pitchFamily="34" charset="0"/>
              </a:rPr>
              <a:t>(Base=</a:t>
            </a:r>
            <a:r>
              <a:rPr lang="ko-KR" altLang="en-US" sz="900" dirty="0">
                <a:latin typeface="Trebuchet MS" panose="020B0603020202020204" pitchFamily="34" charset="0"/>
              </a:rPr>
              <a:t>전체</a:t>
            </a:r>
            <a:r>
              <a:rPr lang="en-US" altLang="ko-KR" sz="900" dirty="0">
                <a:latin typeface="Trebuchet MS" panose="020B0603020202020204" pitchFamily="34" charset="0"/>
              </a:rPr>
              <a:t>, n=57, 100</a:t>
            </a:r>
            <a:r>
              <a:rPr lang="ko-KR" altLang="en-US" sz="900" dirty="0">
                <a:latin typeface="Trebuchet MS" panose="020B0603020202020204" pitchFamily="34" charset="0"/>
              </a:rPr>
              <a:t>점 만점</a:t>
            </a:r>
            <a:r>
              <a:rPr lang="en-US" altLang="ko-KR" sz="900" dirty="0">
                <a:latin typeface="Trebuchet MS" panose="020B0603020202020204" pitchFamily="34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3584" y="6381750"/>
            <a:ext cx="1670329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Base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가 작아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(n&lt;30)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해석에 유의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/>
          </p:nvPr>
        </p:nvGraphicFramePr>
        <p:xfrm>
          <a:off x="344100" y="1196966"/>
          <a:ext cx="9218326" cy="51847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1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22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101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34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34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3346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3346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3346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3346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3346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833467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574931">
                <a:tc grid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10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2018</a:t>
                      </a:r>
                      <a:r>
                        <a:rPr lang="ko-KR" altLang="en-US" sz="10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  <a:endParaRPr lang="en-US" altLang="ko-KR" sz="10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10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000" b="1" u="none" strike="noStrike" kern="1200" spc="-100" baseline="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사례수</a:t>
                      </a:r>
                      <a:r>
                        <a:rPr lang="en-US" altLang="ko-KR" sz="10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lang="ko-KR" altLang="en-US" sz="10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10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종합만족도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10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대학 환경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10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학교 행정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10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학생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10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이미지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10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전공</a:t>
                      </a:r>
                      <a:r>
                        <a:rPr lang="en-US" altLang="ko-KR" sz="10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10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교양</a:t>
                      </a:r>
                      <a:endParaRPr lang="en-US" altLang="ko-KR" sz="10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10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교육과정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en-US" sz="10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NCS </a:t>
                      </a:r>
                      <a:r>
                        <a:rPr lang="ko-KR" altLang="en-US" sz="10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교육 과정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10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전반적 만족도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291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spc="-10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전체</a:t>
                      </a:r>
                      <a:endParaRPr lang="ko-KR" altLang="en-US" sz="10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(57)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4781">
                <a:tc row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10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성별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10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남성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(37)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51.4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47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10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여성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(20)*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4781">
                <a:tc rowSpan="3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10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재직 구분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10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교수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(10)*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47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10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부교수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(27)*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54.9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47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10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조교수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(20)*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4781">
                <a:tc rowSpan="5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10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재직 기간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10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0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 미만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4781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10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10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1~5</a:t>
                      </a:r>
                      <a:r>
                        <a:rPr lang="ko-KR" altLang="en-US" sz="10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(13)*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47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10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6~10</a:t>
                      </a:r>
                      <a:r>
                        <a:rPr lang="ko-KR" altLang="en-US" sz="10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(15)*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53.4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47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10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11~15</a:t>
                      </a:r>
                      <a:r>
                        <a:rPr lang="ko-KR" altLang="en-US" sz="10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51.0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49.7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44.4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47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10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16</a:t>
                      </a:r>
                      <a:r>
                        <a:rPr lang="ko-KR" altLang="en-US" sz="10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 이상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(22)*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4781">
                <a:tc rowSpan="4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10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계열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10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예체능계열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(14)*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52.4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147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10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인문사회계열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(28)*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14781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8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10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자연계열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(7)*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52.6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54.4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54.8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147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10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공학계열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(8)*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45.9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34.4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46.5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48.7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47.9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6473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/>
              <a:t>주요 만족도</a:t>
            </a:r>
          </a:p>
        </p:txBody>
      </p:sp>
      <p:sp>
        <p:nvSpPr>
          <p:cNvPr id="4" name="부제목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/>
              <a:t>3) </a:t>
            </a:r>
            <a:r>
              <a:rPr lang="ko-KR" altLang="en-US"/>
              <a:t>개선 요구 사항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ko-KR" altLang="en-US" dirty="0"/>
              <a:t>학교 관련 전반적 개선사항으로는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객관적이고 합리적인 평가</a:t>
            </a:r>
            <a:r>
              <a:rPr lang="en-US" altLang="ko-KR" dirty="0" smtClean="0"/>
              <a:t>’, ‘</a:t>
            </a:r>
            <a:r>
              <a:rPr lang="ko-KR" altLang="en-US" dirty="0" smtClean="0"/>
              <a:t>불필요한 행정업무 감소를 위한 학내 전산화</a:t>
            </a:r>
            <a:r>
              <a:rPr lang="en-US" altLang="ko-KR" dirty="0" smtClean="0"/>
              <a:t>’</a:t>
            </a:r>
            <a:r>
              <a:rPr lang="ko-KR" altLang="en-US" dirty="0" smtClean="0"/>
              <a:t> 등 다양한 의견이 나타남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3584" y="6381750"/>
            <a:ext cx="1554913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없음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,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모름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/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무응답 표기 제외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/>
          </p:nvPr>
        </p:nvGraphicFramePr>
        <p:xfrm>
          <a:off x="338028" y="2636844"/>
          <a:ext cx="4536000" cy="37449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3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14561"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en-US" altLang="ko-KR" sz="1000" b="1" u="none" strike="noStrike" kern="1200" spc="-5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1000" b="1" u="none" strike="noStrike" kern="1200" spc="-5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전체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1000" b="1" u="none" strike="noStrike" kern="1200" spc="-5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1785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객관적이고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합리적인 평가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1785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불필요한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행정업무 감소를 위한 학내 전산화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178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대학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이미지 개선에 대한 구체적인 실행 방안 수립 필요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1785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학교식당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메뉴 다양화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1785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연봉제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교수들의 처우개선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1785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유능한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교직원 선발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1785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구성원의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대화합을 위해 모든 교직원 화합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1785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대외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홍보를 통한 학교 이미지 개선이 필요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1785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재단의 책임 있는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지원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&amp;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투자로 스스로의 망신을 극복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178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5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~10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장기적 대안의 마스터 플랜이 필요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1785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인터넷과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방송을 이용한 전국적인 홍보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1785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재단의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신뢰성 회복 할 수 있는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보직자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임용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1785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입학자원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부족에 대비해서 학생들의 통학버스 노선 확대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1785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편의시설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확충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1785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컨벤션센터에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편의점 설치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01785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학교식당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위생관리 필요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01785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컨벤션센터에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ATM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설치 필요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graphicFrame>
        <p:nvGraphicFramePr>
          <p:cNvPr id="7" name="표 6"/>
          <p:cNvGraphicFramePr>
            <a:graphicFrameLocks noGrp="1"/>
          </p:cNvGraphicFramePr>
          <p:nvPr>
            <p:extLst/>
          </p:nvPr>
        </p:nvGraphicFramePr>
        <p:xfrm>
          <a:off x="5025055" y="2632644"/>
          <a:ext cx="4536000" cy="3749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3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14914"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en-US" altLang="ko-KR" sz="1000" b="1" u="none" strike="noStrike" kern="1200" spc="-5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1000" b="1" u="none" strike="noStrike" kern="1200" spc="-5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전체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1000" b="1" u="none" strike="noStrike" kern="1200" spc="-5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201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교원인사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 명확한 월급체계 구축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201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교원들의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공식적인 연구일 및 휴무일 산정필요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201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전임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초빙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겸임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외래강사에 대한 업무분장 필요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201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학과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및 교수의 성과와 노력이 대우받는 제도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201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업적평가의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단순화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201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인사행정의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일관성이 없다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201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학생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및 교직원 만족을 위한 전략적 방안을 모색하여 실행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201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필요한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기자재도 예산 때문에 제공을 못한다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201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예산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절감 차원의 정책으로 학생들에게 불편함을 주고 있다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201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학과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평가를 위한 예산 배정 편성 필요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201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학과를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도와주는 곳이었으면 한다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201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보이기 위한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평가를 위한 교육이 아닌 학생을 위한 교육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201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외국어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교육 강화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201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공동체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의식 함양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201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형식보다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실질을 추구하자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0201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모든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프로그램이 학기 전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방학동안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결정되고 개강 전주에 공지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0201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학생과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교직원의 의견을 반영하는 학사행정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grpSp>
        <p:nvGrpSpPr>
          <p:cNvPr id="12" name="그룹 11"/>
          <p:cNvGrpSpPr/>
          <p:nvPr/>
        </p:nvGrpSpPr>
        <p:grpSpPr>
          <a:xfrm>
            <a:off x="354311" y="2421273"/>
            <a:ext cx="9200262" cy="205210"/>
            <a:chOff x="362732" y="1103179"/>
            <a:chExt cx="19263207" cy="205210"/>
          </a:xfrm>
        </p:grpSpPr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17367139" y="1169890"/>
              <a:ext cx="2258800" cy="13849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 anchor="b" anchorCtr="0">
              <a:spAutoFit/>
            </a:bodyPr>
            <a:lstStyle/>
            <a:p>
              <a:pPr algn="r">
                <a:defRPr/>
              </a:pPr>
              <a:r>
                <a:rPr lang="en-US" altLang="ko-KR" sz="900" dirty="0">
                  <a:latin typeface="Trebuchet MS" panose="020B0603020202020204" pitchFamily="34" charset="0"/>
                </a:rPr>
                <a:t>(Base=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전체</a:t>
              </a:r>
              <a:r>
                <a:rPr lang="en-US" altLang="ko-KR" sz="900" dirty="0">
                  <a:latin typeface="Trebuchet MS" panose="020B0603020202020204" pitchFamily="34" charset="0"/>
                </a:rPr>
                <a:t>, n=57, %)</a:t>
              </a:r>
              <a:endParaRPr lang="en-US" altLang="ko-KR" sz="900" dirty="0"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 bwMode="auto">
            <a:xfrm>
              <a:off x="362732" y="1103179"/>
              <a:ext cx="2642091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개선 요구 사항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064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차원 만족도 </a:t>
            </a:r>
            <a:r>
              <a:rPr lang="en-US" altLang="ko-KR" dirty="0"/>
              <a:t>[</a:t>
            </a:r>
            <a:r>
              <a:rPr lang="ko-KR" altLang="en-US" dirty="0"/>
              <a:t>대학 환경</a:t>
            </a:r>
            <a:r>
              <a:rPr lang="en-US" altLang="ko-KR" dirty="0"/>
              <a:t>]</a:t>
            </a:r>
          </a:p>
        </p:txBody>
      </p:sp>
      <p:sp>
        <p:nvSpPr>
          <p:cNvPr id="9" name="텍스트 개체 틀 8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/>
              <a:t>1) </a:t>
            </a:r>
            <a:r>
              <a:rPr lang="ko-KR" altLang="en-US"/>
              <a:t>전체</a:t>
            </a:r>
          </a:p>
        </p:txBody>
      </p:sp>
      <p:sp>
        <p:nvSpPr>
          <p:cNvPr id="13" name="내용 개체 틀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대학환경 차원 만족도는 </a:t>
            </a:r>
            <a:r>
              <a:rPr lang="en-US" altLang="ko-KR" dirty="0" smtClean="0"/>
              <a:t>67.1</a:t>
            </a:r>
            <a:r>
              <a:rPr lang="ko-KR" altLang="en-US" dirty="0" smtClean="0"/>
              <a:t>점으로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전년 대비 </a:t>
            </a:r>
            <a:r>
              <a:rPr lang="en-US" altLang="ko-KR" dirty="0" smtClean="0"/>
              <a:t>+1.4</a:t>
            </a:r>
            <a:r>
              <a:rPr lang="ko-KR" altLang="en-US" dirty="0" smtClean="0"/>
              <a:t>점 상승함</a:t>
            </a:r>
            <a:r>
              <a:rPr lang="en-US" altLang="ko-KR" dirty="0" smtClean="0"/>
              <a:t>.</a:t>
            </a:r>
          </a:p>
          <a:p>
            <a:pPr lvl="0"/>
            <a:r>
              <a:rPr lang="ko-KR" altLang="en-US" dirty="0" smtClean="0"/>
              <a:t>대학환경 </a:t>
            </a:r>
            <a:r>
              <a:rPr lang="ko-KR" altLang="en-US" dirty="0"/>
              <a:t>차원 내 만족도는 </a:t>
            </a:r>
            <a:r>
              <a:rPr lang="en-US" altLang="ko-KR" dirty="0" smtClean="0"/>
              <a:t>‘</a:t>
            </a:r>
            <a:r>
              <a:rPr lang="ko-KR" altLang="en-US" dirty="0" err="1" smtClean="0"/>
              <a:t>주이용</a:t>
            </a:r>
            <a:r>
              <a:rPr lang="ko-KR" altLang="en-US" dirty="0" smtClean="0"/>
              <a:t> 건물 시설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이 </a:t>
            </a:r>
            <a:r>
              <a:rPr lang="en-US" altLang="ko-KR" dirty="0" smtClean="0"/>
              <a:t>75.1</a:t>
            </a:r>
            <a:r>
              <a:rPr lang="ko-KR" altLang="en-US" dirty="0" smtClean="0"/>
              <a:t>점으로 </a:t>
            </a:r>
            <a:r>
              <a:rPr lang="ko-KR" altLang="en-US" dirty="0"/>
              <a:t>가장 </a:t>
            </a:r>
            <a:r>
              <a:rPr lang="ko-KR" altLang="en-US" dirty="0" smtClean="0"/>
              <a:t>높았으며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이어서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강의실</a:t>
            </a:r>
            <a:r>
              <a:rPr lang="en-US" altLang="ko-KR" dirty="0" smtClean="0"/>
              <a:t>’(66.8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 &gt; ‘</a:t>
            </a:r>
            <a:r>
              <a:rPr lang="ko-KR" altLang="en-US" dirty="0" smtClean="0"/>
              <a:t>이용 편리성</a:t>
            </a:r>
            <a:r>
              <a:rPr lang="en-US" altLang="ko-KR" dirty="0" smtClean="0"/>
              <a:t>’(64.2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 </a:t>
            </a:r>
            <a:r>
              <a:rPr lang="ko-KR" altLang="en-US" dirty="0" smtClean="0"/>
              <a:t>순임</a:t>
            </a:r>
            <a:r>
              <a:rPr lang="en-US" altLang="ko-KR" dirty="0" smtClean="0"/>
              <a:t>.</a:t>
            </a:r>
          </a:p>
          <a:p>
            <a:pPr lvl="0"/>
            <a:r>
              <a:rPr lang="ko-KR" altLang="en-US" dirty="0" smtClean="0"/>
              <a:t>평가항목별 만족도는 캠퍼스 환경 차원의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건물 외관 청결</a:t>
            </a:r>
            <a:r>
              <a:rPr lang="en-US" altLang="ko-KR" dirty="0" smtClean="0"/>
              <a:t>’(73.1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), </a:t>
            </a:r>
            <a:r>
              <a:rPr lang="ko-KR" altLang="en-US" dirty="0" smtClean="0"/>
              <a:t>이용 편리성 차원의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주차시설 이용 편리</a:t>
            </a:r>
            <a:r>
              <a:rPr lang="en-US" altLang="ko-KR" dirty="0" smtClean="0"/>
              <a:t>’(71.1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), </a:t>
            </a:r>
            <a:br>
              <a:rPr lang="en-US" altLang="ko-KR" dirty="0" smtClean="0"/>
            </a:br>
            <a:r>
              <a:rPr lang="ko-KR" altLang="en-US" dirty="0" err="1" smtClean="0"/>
              <a:t>주이용</a:t>
            </a:r>
            <a:r>
              <a:rPr lang="ko-KR" altLang="en-US" dirty="0" smtClean="0"/>
              <a:t> 건물 시설 차원의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건물 내 조명 유지</a:t>
            </a:r>
            <a:r>
              <a:rPr lang="en-US" altLang="ko-KR" dirty="0" smtClean="0"/>
              <a:t>’(76.6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), </a:t>
            </a:r>
            <a:r>
              <a:rPr lang="ko-KR" altLang="en-US" dirty="0" smtClean="0"/>
              <a:t>강의실 차원의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강의실 청결</a:t>
            </a:r>
            <a:r>
              <a:rPr lang="en-US" altLang="ko-KR" dirty="0" smtClean="0"/>
              <a:t>’(71.6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</a:t>
            </a:r>
            <a:r>
              <a:rPr lang="ko-KR" altLang="en-US" dirty="0" smtClean="0"/>
              <a:t>이 높게 나타남</a:t>
            </a:r>
            <a:r>
              <a:rPr lang="en-US" altLang="ko-KR" dirty="0" smtClean="0"/>
              <a:t>.</a:t>
            </a:r>
          </a:p>
          <a:p>
            <a:r>
              <a:rPr lang="ko-KR" altLang="en-US" dirty="0"/>
              <a:t>전년 대비 </a:t>
            </a:r>
            <a:r>
              <a:rPr lang="ko-KR" altLang="en-US" dirty="0" smtClean="0"/>
              <a:t>만족도는 특히 </a:t>
            </a:r>
            <a:r>
              <a:rPr lang="ko-KR" altLang="en-US" dirty="0" err="1" smtClean="0"/>
              <a:t>주이용</a:t>
            </a:r>
            <a:r>
              <a:rPr lang="ko-KR" altLang="en-US" dirty="0" smtClean="0"/>
              <a:t> 건물 시설 차원의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냉</a:t>
            </a:r>
            <a:r>
              <a:rPr lang="en-US" altLang="ko-KR" dirty="0" smtClean="0"/>
              <a:t>/</a:t>
            </a:r>
            <a:r>
              <a:rPr lang="ko-KR" altLang="en-US" dirty="0" smtClean="0"/>
              <a:t>난방 온도 유지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의 상승폭</a:t>
            </a:r>
            <a:r>
              <a:rPr lang="en-US" altLang="ko-KR" dirty="0" smtClean="0"/>
              <a:t>(+10.6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</a:t>
            </a:r>
            <a:r>
              <a:rPr lang="ko-KR" altLang="en-US" dirty="0" smtClean="0"/>
              <a:t>이 크게 나타남</a:t>
            </a:r>
            <a:r>
              <a:rPr lang="en-US" altLang="ko-KR" dirty="0" smtClean="0"/>
              <a:t>.</a:t>
            </a:r>
          </a:p>
        </p:txBody>
      </p:sp>
      <p:grpSp>
        <p:nvGrpSpPr>
          <p:cNvPr id="19" name="그룹 18"/>
          <p:cNvGrpSpPr/>
          <p:nvPr/>
        </p:nvGrpSpPr>
        <p:grpSpPr>
          <a:xfrm>
            <a:off x="338573" y="2421273"/>
            <a:ext cx="9216000" cy="215565"/>
            <a:chOff x="329780" y="1103179"/>
            <a:chExt cx="19296159" cy="215565"/>
          </a:xfrm>
        </p:grpSpPr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>
              <a:off x="16330037" y="1169890"/>
              <a:ext cx="3295902" cy="13849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 anchor="b" anchorCtr="0">
              <a:spAutoFit/>
            </a:bodyPr>
            <a:lstStyle/>
            <a:p>
              <a:pPr algn="r">
                <a:defRPr/>
              </a:pPr>
              <a:r>
                <a:rPr lang="en-US" altLang="ko-KR" sz="900" dirty="0">
                  <a:latin typeface="Trebuchet MS" panose="020B0603020202020204" pitchFamily="34" charset="0"/>
                </a:rPr>
                <a:t>(Base=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전체</a:t>
              </a:r>
              <a:r>
                <a:rPr lang="en-US" altLang="ko-KR" sz="900" dirty="0">
                  <a:latin typeface="Trebuchet MS" panose="020B0603020202020204" pitchFamily="34" charset="0"/>
                </a:rPr>
                <a:t>, n=57, 100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점 만점</a:t>
              </a:r>
              <a:r>
                <a:rPr lang="en-US" altLang="ko-KR" sz="900" dirty="0">
                  <a:latin typeface="Trebuchet MS" panose="020B0603020202020204" pitchFamily="34" charset="0"/>
                </a:rPr>
                <a:t>)</a:t>
              </a:r>
              <a:endParaRPr lang="en-US" altLang="ko-KR" sz="900" dirty="0"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cxnSp>
          <p:nvCxnSpPr>
            <p:cNvPr id="21" name="직선 연결선 20"/>
            <p:cNvCxnSpPr/>
            <p:nvPr/>
          </p:nvCxnSpPr>
          <p:spPr>
            <a:xfrm>
              <a:off x="329780" y="1317156"/>
              <a:ext cx="19296159" cy="158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직사각형 21"/>
            <p:cNvSpPr/>
            <p:nvPr/>
          </p:nvSpPr>
          <p:spPr bwMode="auto">
            <a:xfrm>
              <a:off x="362732" y="1103179"/>
              <a:ext cx="3706043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대학 환경 차원 만족도</a:t>
              </a:r>
            </a:p>
          </p:txBody>
        </p:sp>
      </p:grpSp>
      <p:graphicFrame>
        <p:nvGraphicFramePr>
          <p:cNvPr id="45" name="차트 44"/>
          <p:cNvGraphicFramePr/>
          <p:nvPr>
            <p:extLst/>
          </p:nvPr>
        </p:nvGraphicFramePr>
        <p:xfrm>
          <a:off x="341470" y="2625725"/>
          <a:ext cx="9295469" cy="294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6" name="Group 3"/>
          <p:cNvGraphicFramePr>
            <a:graphicFrameLocks noGrp="1"/>
          </p:cNvGraphicFramePr>
          <p:nvPr>
            <p:extLst/>
          </p:nvPr>
        </p:nvGraphicFramePr>
        <p:xfrm>
          <a:off x="1250274" y="5568478"/>
          <a:ext cx="8330400" cy="548640"/>
        </p:xfrm>
        <a:graphic>
          <a:graphicData uri="http://schemas.openxmlformats.org/drawingml/2006/table">
            <a:tbl>
              <a:tblPr/>
              <a:tblGrid>
                <a:gridCol w="347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71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471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34710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34710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34710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34710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347100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347100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347100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347100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347100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347100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347100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347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7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471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471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471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471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471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471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471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47100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대학 환경 차원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9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캠퍼스 환경 전체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휴식 내 공간 </a:t>
                      </a:r>
                      <a:r>
                        <a:rPr kumimoji="1" lang="ko-KR" altLang="en-US" sz="900" b="0" i="0" u="none" strike="noStrike" kern="1200" cap="none" spc="-10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충분성</a:t>
                      </a:r>
                      <a:endParaRPr kumimoji="1" lang="ko-KR" altLang="en-US" sz="9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녹지 조경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건물 외관 청결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외부 공간 청결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질서 유지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편의 시설 </a:t>
                      </a:r>
                      <a:r>
                        <a:rPr kumimoji="1" lang="ko-KR" altLang="en-US" sz="900" b="0" i="0" u="none" strike="noStrike" kern="1200" cap="none" spc="-10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충분성</a:t>
                      </a:r>
                      <a:endParaRPr kumimoji="1" lang="ko-KR" altLang="en-US" sz="9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편의</a:t>
                      </a:r>
                      <a:endParaRPr kumimoji="1" lang="en-US" altLang="ko-KR" sz="9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시설 운영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900" b="1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이용 편리성 전체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건물 내</a:t>
                      </a:r>
                      <a:r>
                        <a:rPr kumimoji="1" lang="en-US" altLang="ko-KR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/</a:t>
                      </a:r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외부 안내 표지판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건물 내</a:t>
                      </a:r>
                      <a:r>
                        <a:rPr kumimoji="1" lang="en-US" altLang="ko-KR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/</a:t>
                      </a:r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외부 편의</a:t>
                      </a:r>
                      <a:endParaRPr kumimoji="1" lang="en-US" altLang="ko-KR" sz="9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시설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주차</a:t>
                      </a:r>
                      <a:endParaRPr kumimoji="1" lang="en-US" altLang="ko-KR" sz="9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시설 이용 편리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900" b="1" i="0" u="none" strike="noStrike" kern="1200" cap="none" spc="-10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주이용</a:t>
                      </a:r>
                      <a:r>
                        <a:rPr kumimoji="1" lang="ko-KR" altLang="en-US" sz="9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 건물</a:t>
                      </a:r>
                      <a:endParaRPr kumimoji="1" lang="en-US" altLang="ko-KR" sz="9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9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시설 전체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건물 내 시설 관리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건물 내 조명 유지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냉</a:t>
                      </a:r>
                      <a:r>
                        <a:rPr kumimoji="1" lang="en-US" altLang="ko-KR" sz="9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/</a:t>
                      </a:r>
                      <a:r>
                        <a:rPr kumimoji="1" lang="ko-KR" altLang="en-US" sz="9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난방 온도 유지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건물 내부 청결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900" b="1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강의실 전체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학습</a:t>
                      </a:r>
                      <a:endParaRPr kumimoji="1" lang="en-US" altLang="ko-KR" sz="9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공간</a:t>
                      </a:r>
                      <a:endParaRPr kumimoji="1" lang="en-US" altLang="ko-KR" sz="9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시설</a:t>
                      </a:r>
                      <a:r>
                        <a:rPr kumimoji="1" lang="en-US" altLang="ko-KR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**</a:t>
                      </a:r>
                      <a:endParaRPr kumimoji="1" lang="ko-KR" altLang="en-US" sz="9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강의실 내 조명 유지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강의실 청결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외부 소음 유입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필요</a:t>
                      </a:r>
                      <a:endParaRPr kumimoji="1" lang="en-US" altLang="ko-KR" sz="9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물품</a:t>
                      </a:r>
                      <a:endParaRPr kumimoji="1" lang="en-US" altLang="ko-KR" sz="9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구비</a:t>
                      </a:r>
                      <a:r>
                        <a:rPr kumimoji="1" lang="en-US" altLang="ko-KR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**</a:t>
                      </a:r>
                      <a:endParaRPr kumimoji="1" lang="ko-KR" altLang="en-US" sz="9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343584" y="6381750"/>
            <a:ext cx="3621184" cy="41549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전년 대비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GAP (2018-2017) /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전체 대비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GAP (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세부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-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차원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)</a:t>
            </a:r>
          </a:p>
          <a:p>
            <a:pPr marL="288925" indent="-288925">
              <a:defRPr/>
            </a:pP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** 2018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년 신규 조사 부문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 marL="288925" indent="-288925">
              <a:defRPr/>
            </a:pP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※ GAP :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소수점 둘째 자리 반올림으로 인한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0.1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의 오차가 있을 수 있음 </a:t>
            </a:r>
          </a:p>
        </p:txBody>
      </p:sp>
      <p:cxnSp>
        <p:nvCxnSpPr>
          <p:cNvPr id="52" name="직선 연결선 51"/>
          <p:cNvCxnSpPr/>
          <p:nvPr/>
        </p:nvCxnSpPr>
        <p:spPr>
          <a:xfrm>
            <a:off x="1599569" y="3470912"/>
            <a:ext cx="0" cy="271800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/>
          <p:nvPr/>
        </p:nvCxnSpPr>
        <p:spPr>
          <a:xfrm>
            <a:off x="1243780" y="4347979"/>
            <a:ext cx="8316000" cy="0"/>
          </a:xfrm>
          <a:prstGeom prst="line">
            <a:avLst/>
          </a:prstGeom>
          <a:ln w="15875" cmpd="sng">
            <a:solidFill>
              <a:srgbClr val="C0000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표 16"/>
          <p:cNvGraphicFramePr>
            <a:graphicFrameLocks noGrp="1"/>
          </p:cNvGraphicFramePr>
          <p:nvPr>
            <p:extLst/>
          </p:nvPr>
        </p:nvGraphicFramePr>
        <p:xfrm>
          <a:off x="1644288" y="6181422"/>
          <a:ext cx="2669775" cy="238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97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387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>
                          <a:solidFill>
                            <a:schemeClr val="tx1"/>
                          </a:solidFill>
                          <a:latin typeface="Trebuchet MS" pitchFamily="34" charset="0"/>
                          <a:ea typeface="맑은 고딕" pitchFamily="50" charset="-127"/>
                        </a:rPr>
                        <a:t>캠퍼스 환경</a:t>
                      </a:r>
                    </a:p>
                  </a:txBody>
                  <a:tcPr marL="0" marR="0" marT="3600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18" name="직선 연결선 17"/>
          <p:cNvCxnSpPr/>
          <p:nvPr/>
        </p:nvCxnSpPr>
        <p:spPr>
          <a:xfrm>
            <a:off x="4376936" y="3470912"/>
            <a:ext cx="0" cy="271800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>
            <a:off x="5756183" y="3501008"/>
            <a:ext cx="0" cy="271800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표 23"/>
          <p:cNvGraphicFramePr>
            <a:graphicFrameLocks noGrp="1"/>
          </p:cNvGraphicFramePr>
          <p:nvPr>
            <p:extLst/>
          </p:nvPr>
        </p:nvGraphicFramePr>
        <p:xfrm>
          <a:off x="4412013" y="6181422"/>
          <a:ext cx="1290372" cy="238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03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387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>
                          <a:solidFill>
                            <a:schemeClr val="tx1"/>
                          </a:solidFill>
                          <a:latin typeface="Trebuchet MS" pitchFamily="34" charset="0"/>
                          <a:ea typeface="맑은 고딕" pitchFamily="50" charset="-127"/>
                        </a:rPr>
                        <a:t>이용 편리성</a:t>
                      </a:r>
                    </a:p>
                  </a:txBody>
                  <a:tcPr marL="0" marR="0" marT="3600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/>
          </p:nvPr>
        </p:nvGraphicFramePr>
        <p:xfrm>
          <a:off x="7575973" y="6181422"/>
          <a:ext cx="1968622" cy="238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86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387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>
                          <a:solidFill>
                            <a:schemeClr val="tx1"/>
                          </a:solidFill>
                          <a:latin typeface="Trebuchet MS" pitchFamily="34" charset="0"/>
                          <a:ea typeface="맑은 고딕" pitchFamily="50" charset="-127"/>
                        </a:rPr>
                        <a:t>강의실</a:t>
                      </a:r>
                    </a:p>
                  </a:txBody>
                  <a:tcPr marL="0" marR="0" marT="3600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26" name="직선 연결선 25"/>
          <p:cNvCxnSpPr/>
          <p:nvPr/>
        </p:nvCxnSpPr>
        <p:spPr>
          <a:xfrm>
            <a:off x="7483557" y="3463422"/>
            <a:ext cx="0" cy="271800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표 26"/>
          <p:cNvGraphicFramePr>
            <a:graphicFrameLocks noGrp="1"/>
          </p:cNvGraphicFramePr>
          <p:nvPr>
            <p:extLst/>
          </p:nvPr>
        </p:nvGraphicFramePr>
        <p:xfrm>
          <a:off x="5800336" y="6181422"/>
          <a:ext cx="1629422" cy="238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94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387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>
                          <a:solidFill>
                            <a:schemeClr val="tx1"/>
                          </a:solidFill>
                          <a:latin typeface="Trebuchet MS" pitchFamily="34" charset="0"/>
                          <a:ea typeface="+mn-ea"/>
                        </a:rPr>
                        <a:t>주 이용 건물시설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Trebuchet MS" pitchFamily="34" charset="0"/>
                        <a:ea typeface="맑은 고딕" pitchFamily="50" charset="-127"/>
                      </a:endParaRPr>
                    </a:p>
                  </a:txBody>
                  <a:tcPr marL="0" marR="0" marT="3600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8" name="Freeform 101"/>
          <p:cNvSpPr>
            <a:spLocks/>
          </p:cNvSpPr>
          <p:nvPr/>
        </p:nvSpPr>
        <p:spPr bwMode="auto">
          <a:xfrm>
            <a:off x="3867473" y="4206883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29" name="Freeform 101"/>
          <p:cNvSpPr>
            <a:spLocks/>
          </p:cNvSpPr>
          <p:nvPr/>
        </p:nvSpPr>
        <p:spPr bwMode="auto">
          <a:xfrm>
            <a:off x="2802430" y="3735817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30" name="Freeform 101"/>
          <p:cNvSpPr>
            <a:spLocks/>
          </p:cNvSpPr>
          <p:nvPr/>
        </p:nvSpPr>
        <p:spPr bwMode="auto">
          <a:xfrm>
            <a:off x="5199519" y="4038518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31" name="Freeform 101"/>
          <p:cNvSpPr>
            <a:spLocks/>
          </p:cNvSpPr>
          <p:nvPr/>
        </p:nvSpPr>
        <p:spPr bwMode="auto">
          <a:xfrm>
            <a:off x="5517187" y="3764593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32" name="Freeform 101"/>
          <p:cNvSpPr>
            <a:spLocks/>
          </p:cNvSpPr>
          <p:nvPr/>
        </p:nvSpPr>
        <p:spPr bwMode="auto">
          <a:xfrm>
            <a:off x="6224999" y="3763672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33" name="Freeform 101"/>
          <p:cNvSpPr>
            <a:spLocks/>
          </p:cNvSpPr>
          <p:nvPr/>
        </p:nvSpPr>
        <p:spPr bwMode="auto">
          <a:xfrm>
            <a:off x="6570380" y="3696420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34" name="Freeform 101"/>
          <p:cNvSpPr>
            <a:spLocks/>
          </p:cNvSpPr>
          <p:nvPr/>
        </p:nvSpPr>
        <p:spPr bwMode="auto">
          <a:xfrm>
            <a:off x="7974859" y="3930501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35" name="Freeform 101"/>
          <p:cNvSpPr>
            <a:spLocks/>
          </p:cNvSpPr>
          <p:nvPr/>
        </p:nvSpPr>
        <p:spPr bwMode="auto">
          <a:xfrm>
            <a:off x="8666901" y="3772621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5767873" y="3972126"/>
            <a:ext cx="373503" cy="217714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7" name="Group 3"/>
          <p:cNvGraphicFramePr>
            <a:graphicFrameLocks noGrp="1"/>
          </p:cNvGraphicFramePr>
          <p:nvPr>
            <p:extLst/>
          </p:nvPr>
        </p:nvGraphicFramePr>
        <p:xfrm>
          <a:off x="1250274" y="2946616"/>
          <a:ext cx="8311238" cy="417600"/>
        </p:xfrm>
        <a:graphic>
          <a:graphicData uri="http://schemas.openxmlformats.org/drawingml/2006/table">
            <a:tbl>
              <a:tblPr/>
              <a:tblGrid>
                <a:gridCol w="345596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45596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345596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345596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345596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345596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345596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345596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345596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345596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345596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345596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345596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345596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  <a:gridCol w="345596">
                  <a:extLst>
                    <a:ext uri="{9D8B030D-6E8A-4147-A177-3AD203B41FA5}">
                      <a16:colId xmlns:a16="http://schemas.microsoft.com/office/drawing/2014/main" xmlns="" val="20024"/>
                    </a:ext>
                  </a:extLst>
                </a:gridCol>
                <a:gridCol w="3455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55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455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455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455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4559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4559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4559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6253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2088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1.4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spc="-100" baseline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▼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10.6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spc="-100" baseline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▼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spc="-100" baseline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▼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-</a:t>
                      </a:r>
                      <a:endParaRPr lang="en-US" altLang="ko-KR" sz="8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spc="-100" baseline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▼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spc="-100" baseline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▼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8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spc="-100" baseline="0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▼</a:t>
                      </a:r>
                      <a:r>
                        <a:rPr lang="en-US" altLang="ko-KR" sz="8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4.8</a:t>
                      </a:r>
                      <a:endParaRPr lang="en-US" altLang="ko-KR" sz="8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spc="-100" baseline="0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▼</a:t>
                      </a:r>
                      <a:r>
                        <a:rPr lang="en-US" altLang="ko-KR" sz="8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17.7</a:t>
                      </a:r>
                      <a:endParaRPr lang="en-US" altLang="ko-KR" sz="8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4.5</a:t>
                      </a:r>
                      <a:endParaRPr lang="en-US" altLang="ko-KR" sz="8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6.0</a:t>
                      </a:r>
                      <a:endParaRPr lang="en-US" altLang="ko-KR" sz="8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1.6</a:t>
                      </a:r>
                      <a:endParaRPr lang="en-US" altLang="ko-KR" sz="8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0.4</a:t>
                      </a:r>
                      <a:endParaRPr lang="en-US" altLang="ko-KR" sz="8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spc="-100" baseline="0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▼</a:t>
                      </a:r>
                      <a:r>
                        <a:rPr lang="en-US" altLang="ko-KR" sz="8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19.4</a:t>
                      </a:r>
                      <a:endParaRPr lang="en-US" altLang="ko-KR" sz="8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spc="-100" baseline="0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▼</a:t>
                      </a:r>
                      <a:r>
                        <a:rPr lang="en-US" altLang="ko-KR" sz="8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8.9</a:t>
                      </a:r>
                      <a:endParaRPr lang="en-US" altLang="ko-KR" sz="8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spc="-100" baseline="0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▼</a:t>
                      </a:r>
                      <a:r>
                        <a:rPr lang="en-US" altLang="ko-KR" sz="8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2.9</a:t>
                      </a:r>
                      <a:endParaRPr lang="en-US" altLang="ko-KR" sz="8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spc="-100" baseline="0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▼</a:t>
                      </a:r>
                      <a:r>
                        <a:rPr lang="en-US" altLang="ko-KR" sz="8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1.6</a:t>
                      </a:r>
                      <a:endParaRPr lang="en-US" altLang="ko-KR" sz="8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spc="-100" baseline="0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▼</a:t>
                      </a:r>
                      <a:r>
                        <a:rPr lang="en-US" altLang="ko-KR" sz="8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11.0</a:t>
                      </a:r>
                      <a:endParaRPr lang="en-US" altLang="ko-KR" sz="8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4.0</a:t>
                      </a:r>
                      <a:endParaRPr lang="en-US" altLang="ko-KR" sz="8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8.0</a:t>
                      </a:r>
                      <a:endParaRPr lang="en-US" altLang="ko-KR" sz="8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5.1</a:t>
                      </a:r>
                      <a:endParaRPr lang="en-US" altLang="ko-KR" sz="8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9.5</a:t>
                      </a:r>
                      <a:endParaRPr lang="en-US" altLang="ko-KR" sz="8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9.2</a:t>
                      </a:r>
                      <a:endParaRPr lang="en-US" altLang="ko-KR" sz="8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8.0</a:t>
                      </a:r>
                      <a:endParaRPr lang="en-US" altLang="ko-KR" sz="8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spc="-100" baseline="0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▼</a:t>
                      </a:r>
                      <a:r>
                        <a:rPr lang="en-US" altLang="ko-KR" sz="8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0.3</a:t>
                      </a:r>
                      <a:endParaRPr lang="en-US" altLang="ko-KR" sz="8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spc="-100" baseline="0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▼</a:t>
                      </a:r>
                      <a:r>
                        <a:rPr lang="en-US" altLang="ko-KR" sz="8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4.2</a:t>
                      </a:r>
                      <a:endParaRPr lang="en-US" altLang="ko-KR" sz="8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1.9</a:t>
                      </a:r>
                      <a:endParaRPr lang="en-US" altLang="ko-KR" sz="8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4.5</a:t>
                      </a:r>
                      <a:endParaRPr lang="en-US" altLang="ko-KR" sz="8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spc="-100" baseline="0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▼</a:t>
                      </a:r>
                      <a:r>
                        <a:rPr lang="en-US" altLang="ko-KR" sz="8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2.2</a:t>
                      </a:r>
                      <a:endParaRPr lang="en-US" altLang="ko-KR" sz="8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spc="-100" baseline="0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▼</a:t>
                      </a:r>
                      <a:r>
                        <a:rPr lang="en-US" altLang="ko-KR" sz="8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1.3</a:t>
                      </a:r>
                      <a:endParaRPr lang="en-US" altLang="ko-KR" sz="8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0" name="직사각형 39"/>
          <p:cNvSpPr/>
          <p:nvPr/>
        </p:nvSpPr>
        <p:spPr>
          <a:xfrm>
            <a:off x="359774" y="3140968"/>
            <a:ext cx="848810" cy="1764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</a:pP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전체 대비 </a:t>
            </a:r>
            <a:r>
              <a:rPr lang="en-US" altLang="ko-KR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GAP </a:t>
            </a: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▶</a:t>
            </a:r>
            <a:endParaRPr lang="en-US" altLang="ko-KR" sz="8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359774" y="2980186"/>
            <a:ext cx="848810" cy="1764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</a:pP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전년 대비 </a:t>
            </a:r>
            <a:r>
              <a:rPr lang="en-US" altLang="ko-KR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GAP </a:t>
            </a: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▶</a:t>
            </a:r>
            <a:endParaRPr lang="en-US" altLang="ko-KR" sz="8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1598090" y="4004278"/>
            <a:ext cx="390144" cy="217714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58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4665000" y="1332761"/>
            <a:ext cx="3451594" cy="2062104"/>
            <a:chOff x="3613285" y="5421560"/>
            <a:chExt cx="3451043" cy="2142298"/>
          </a:xfrm>
          <a:noFill/>
        </p:grpSpPr>
        <p:sp>
          <p:nvSpPr>
            <p:cNvPr id="9" name="TextBox 8"/>
            <p:cNvSpPr txBox="1"/>
            <p:nvPr/>
          </p:nvSpPr>
          <p:spPr>
            <a:xfrm>
              <a:off x="3613285" y="5421561"/>
              <a:ext cx="1532226" cy="2142297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pPr marL="342900" indent="-342900">
                <a:lnSpc>
                  <a:spcPct val="150000"/>
                </a:lnSpc>
                <a:spcAft>
                  <a:spcPts val="2000"/>
                </a:spcAft>
                <a:tabLst>
                  <a:tab pos="809625" algn="l"/>
                </a:tabLst>
              </a:pPr>
              <a:r>
                <a:rPr lang="ko-KR" altLang="en-US" sz="1400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조사 </a:t>
              </a:r>
              <a:r>
                <a:rPr lang="ko-KR" altLang="en-US" sz="14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개요</a:t>
              </a:r>
              <a:endParaRPr lang="en-US" altLang="ko-KR" sz="1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  <a:p>
              <a:pPr marL="342900" indent="-342900">
                <a:lnSpc>
                  <a:spcPct val="150000"/>
                </a:lnSpc>
                <a:spcAft>
                  <a:spcPts val="2000"/>
                </a:spcAft>
                <a:tabLst>
                  <a:tab pos="809625" algn="l"/>
                </a:tabLst>
              </a:pPr>
              <a:r>
                <a:rPr lang="ko-KR" altLang="en-US" sz="1400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주요 </a:t>
              </a:r>
              <a:r>
                <a:rPr lang="ko-KR" altLang="en-US" sz="14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결과 요약</a:t>
              </a:r>
              <a:endParaRPr lang="en-US" altLang="ko-KR" sz="1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  <a:p>
              <a:pPr marL="342900" indent="-342900">
                <a:lnSpc>
                  <a:spcPct val="150000"/>
                </a:lnSpc>
                <a:spcAft>
                  <a:spcPts val="2000"/>
                </a:spcAft>
                <a:tabLst>
                  <a:tab pos="809625" algn="l"/>
                </a:tabLst>
              </a:pPr>
              <a:r>
                <a:rPr lang="en-US" altLang="ko-KR" sz="1400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Action </a:t>
              </a:r>
              <a:r>
                <a:rPr lang="en-US" altLang="ko-KR" sz="14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Matrix </a:t>
              </a:r>
              <a:r>
                <a:rPr lang="ko-KR" altLang="en-US" sz="14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분석</a:t>
              </a:r>
              <a:endParaRPr lang="en-US" altLang="ko-KR" sz="1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lnSpc>
                  <a:spcPct val="150000"/>
                </a:lnSpc>
                <a:spcAft>
                  <a:spcPts val="2000"/>
                </a:spcAft>
                <a:tabLst>
                  <a:tab pos="809625" algn="l"/>
                </a:tabLst>
              </a:pPr>
              <a:r>
                <a:rPr lang="ko-KR" altLang="en-US" sz="1400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결론 </a:t>
              </a:r>
              <a:r>
                <a:rPr lang="ko-KR" altLang="en-US" sz="1400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요약 및 </a:t>
              </a:r>
              <a:r>
                <a:rPr lang="ko-KR" altLang="en-US" sz="1400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제언</a:t>
              </a:r>
              <a:endParaRPr lang="ko-KR" altLang="en-US" sz="1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852766" y="5421560"/>
              <a:ext cx="211562" cy="2142297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pPr marL="342900" indent="-342900" algn="r">
                <a:lnSpc>
                  <a:spcPct val="150000"/>
                </a:lnSpc>
                <a:spcAft>
                  <a:spcPts val="2000"/>
                </a:spcAft>
              </a:pPr>
              <a:r>
                <a:rPr lang="en-US" altLang="ko-KR" sz="14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03</a:t>
              </a:r>
            </a:p>
            <a:p>
              <a:pPr marL="342900" indent="-342900" algn="r">
                <a:lnSpc>
                  <a:spcPct val="150000"/>
                </a:lnSpc>
                <a:spcAft>
                  <a:spcPts val="2000"/>
                </a:spcAft>
              </a:pPr>
              <a:r>
                <a:rPr lang="en-US" altLang="ko-KR" sz="1400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12</a:t>
              </a:r>
              <a:endParaRPr lang="en-US" altLang="ko-KR" sz="1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  <a:p>
              <a:pPr marL="342900" indent="-342900" algn="r">
                <a:lnSpc>
                  <a:spcPct val="150000"/>
                </a:lnSpc>
                <a:spcAft>
                  <a:spcPts val="2000"/>
                </a:spcAft>
              </a:pPr>
              <a:r>
                <a:rPr lang="en-US" altLang="ko-KR" sz="1400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36</a:t>
              </a:r>
              <a:endParaRPr lang="en-US" altLang="ko-KR" sz="1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  <a:p>
              <a:pPr marL="342900" indent="-342900" algn="r">
                <a:lnSpc>
                  <a:spcPct val="150000"/>
                </a:lnSpc>
                <a:spcAft>
                  <a:spcPts val="2000"/>
                </a:spcAft>
              </a:pPr>
              <a:r>
                <a:rPr lang="en-US" altLang="ko-KR" sz="1400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45</a:t>
              </a: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3727713" y="1352595"/>
            <a:ext cx="751918" cy="323165"/>
            <a:chOff x="2514520" y="2690242"/>
            <a:chExt cx="960444" cy="323165"/>
          </a:xfrm>
        </p:grpSpPr>
        <p:grpSp>
          <p:nvGrpSpPr>
            <p:cNvPr id="12" name="그룹 11"/>
            <p:cNvGrpSpPr/>
            <p:nvPr/>
          </p:nvGrpSpPr>
          <p:grpSpPr>
            <a:xfrm>
              <a:off x="2516163" y="2709292"/>
              <a:ext cx="958801" cy="300608"/>
              <a:chOff x="2144688" y="3356992"/>
              <a:chExt cx="958801" cy="300608"/>
            </a:xfrm>
          </p:grpSpPr>
          <p:sp>
            <p:nvSpPr>
              <p:cNvPr id="14" name="양쪽 모서리가 둥근 사각형 13"/>
              <p:cNvSpPr/>
              <p:nvPr/>
            </p:nvSpPr>
            <p:spPr>
              <a:xfrm>
                <a:off x="2144688" y="3356992"/>
                <a:ext cx="884262" cy="300608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45587F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ko-KR" altLang="en-US" sz="1600" smtClean="0">
                  <a:solidFill>
                    <a:prstClr val="white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15" name="직각 삼각형 14"/>
              <p:cNvSpPr/>
              <p:nvPr/>
            </p:nvSpPr>
            <p:spPr>
              <a:xfrm rot="5400000">
                <a:off x="2954411" y="3356992"/>
                <a:ext cx="149078" cy="149078"/>
              </a:xfrm>
              <a:prstGeom prst="rtTriangle">
                <a:avLst/>
              </a:prstGeom>
              <a:solidFill>
                <a:srgbClr val="45587F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ko-KR" altLang="en-US" sz="1600" smtClean="0">
                  <a:solidFill>
                    <a:prstClr val="white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sp>
          <p:nvSpPr>
            <p:cNvPr id="13" name="직사각형 12"/>
            <p:cNvSpPr/>
            <p:nvPr/>
          </p:nvSpPr>
          <p:spPr>
            <a:xfrm>
              <a:off x="2514520" y="2690242"/>
              <a:ext cx="870621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 latinLnBrk="0"/>
              <a:r>
                <a:rPr lang="en-US" altLang="ko-KR" sz="1500" b="1" kern="0" spc="-100" dirty="0" smtClea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/>
                </a:rPr>
                <a:t>Part A</a:t>
              </a:r>
              <a:endParaRPr lang="en-US" altLang="ko-KR" sz="1500" b="1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3729000" y="1917000"/>
            <a:ext cx="750632" cy="323165"/>
            <a:chOff x="2516163" y="2690242"/>
            <a:chExt cx="958801" cy="323165"/>
          </a:xfrm>
        </p:grpSpPr>
        <p:grpSp>
          <p:nvGrpSpPr>
            <p:cNvPr id="17" name="그룹 16"/>
            <p:cNvGrpSpPr/>
            <p:nvPr/>
          </p:nvGrpSpPr>
          <p:grpSpPr>
            <a:xfrm>
              <a:off x="2516163" y="2709292"/>
              <a:ext cx="958801" cy="300608"/>
              <a:chOff x="2144688" y="3356992"/>
              <a:chExt cx="958801" cy="300608"/>
            </a:xfrm>
          </p:grpSpPr>
          <p:sp>
            <p:nvSpPr>
              <p:cNvPr id="19" name="양쪽 모서리가 둥근 사각형 18"/>
              <p:cNvSpPr/>
              <p:nvPr/>
            </p:nvSpPr>
            <p:spPr>
              <a:xfrm>
                <a:off x="2144688" y="3356992"/>
                <a:ext cx="884262" cy="300608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45587F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ko-KR" altLang="en-US" sz="1600" smtClean="0">
                  <a:solidFill>
                    <a:prstClr val="white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20" name="직각 삼각형 19"/>
              <p:cNvSpPr/>
              <p:nvPr/>
            </p:nvSpPr>
            <p:spPr>
              <a:xfrm rot="5400000">
                <a:off x="2954411" y="3356992"/>
                <a:ext cx="149078" cy="149078"/>
              </a:xfrm>
              <a:prstGeom prst="rtTriangle">
                <a:avLst/>
              </a:prstGeom>
              <a:solidFill>
                <a:srgbClr val="45587F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ko-KR" altLang="en-US" sz="1600" smtClean="0">
                  <a:solidFill>
                    <a:prstClr val="white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sp>
          <p:nvSpPr>
            <p:cNvPr id="18" name="직사각형 17"/>
            <p:cNvSpPr/>
            <p:nvPr/>
          </p:nvSpPr>
          <p:spPr>
            <a:xfrm>
              <a:off x="2522712" y="2690242"/>
              <a:ext cx="854240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 latinLnBrk="0"/>
              <a:r>
                <a:rPr lang="en-US" altLang="ko-KR" sz="1500" b="1" kern="0" spc="-10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Part </a:t>
              </a:r>
              <a:r>
                <a:rPr lang="en-US" altLang="ko-KR" sz="1500" b="1" kern="0" spc="-100" dirty="0" smtClea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</a:t>
              </a:r>
              <a:endParaRPr lang="en-US" altLang="ko-KR" sz="1500" b="1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3729000" y="2493000"/>
            <a:ext cx="750632" cy="323165"/>
            <a:chOff x="2516163" y="2690242"/>
            <a:chExt cx="958801" cy="323165"/>
          </a:xfrm>
        </p:grpSpPr>
        <p:grpSp>
          <p:nvGrpSpPr>
            <p:cNvPr id="22" name="그룹 21"/>
            <p:cNvGrpSpPr/>
            <p:nvPr/>
          </p:nvGrpSpPr>
          <p:grpSpPr>
            <a:xfrm>
              <a:off x="2516163" y="2709292"/>
              <a:ext cx="958801" cy="300608"/>
              <a:chOff x="2144688" y="3356992"/>
              <a:chExt cx="958801" cy="300608"/>
            </a:xfrm>
          </p:grpSpPr>
          <p:sp>
            <p:nvSpPr>
              <p:cNvPr id="24" name="양쪽 모서리가 둥근 사각형 23"/>
              <p:cNvSpPr/>
              <p:nvPr/>
            </p:nvSpPr>
            <p:spPr>
              <a:xfrm>
                <a:off x="2144688" y="3356992"/>
                <a:ext cx="884262" cy="300608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45587F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ko-KR" altLang="en-US" sz="1600" smtClean="0">
                  <a:solidFill>
                    <a:prstClr val="white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25" name="직각 삼각형 24"/>
              <p:cNvSpPr/>
              <p:nvPr/>
            </p:nvSpPr>
            <p:spPr>
              <a:xfrm rot="5400000">
                <a:off x="2954411" y="3356992"/>
                <a:ext cx="149078" cy="149078"/>
              </a:xfrm>
              <a:prstGeom prst="rtTriangle">
                <a:avLst/>
              </a:prstGeom>
              <a:solidFill>
                <a:srgbClr val="45587F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ko-KR" altLang="en-US" sz="1600" smtClean="0">
                  <a:solidFill>
                    <a:prstClr val="white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sp>
          <p:nvSpPr>
            <p:cNvPr id="23" name="직사각형 22"/>
            <p:cNvSpPr/>
            <p:nvPr/>
          </p:nvSpPr>
          <p:spPr>
            <a:xfrm>
              <a:off x="2521687" y="2690242"/>
              <a:ext cx="856288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 latinLnBrk="0"/>
              <a:r>
                <a:rPr lang="en-US" altLang="ko-KR" sz="1500" b="1" kern="0" spc="-10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Part </a:t>
              </a:r>
              <a:r>
                <a:rPr lang="en-US" altLang="ko-KR" sz="1500" b="1" kern="0" spc="-100" dirty="0" smtClea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n-US" altLang="ko-KR" sz="1500" b="1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3723707" y="3069000"/>
            <a:ext cx="755925" cy="323165"/>
            <a:chOff x="2509402" y="2690242"/>
            <a:chExt cx="965562" cy="323165"/>
          </a:xfrm>
        </p:grpSpPr>
        <p:grpSp>
          <p:nvGrpSpPr>
            <p:cNvPr id="27" name="그룹 26"/>
            <p:cNvGrpSpPr/>
            <p:nvPr/>
          </p:nvGrpSpPr>
          <p:grpSpPr>
            <a:xfrm>
              <a:off x="2516163" y="2709292"/>
              <a:ext cx="958801" cy="300608"/>
              <a:chOff x="2144688" y="3356992"/>
              <a:chExt cx="958801" cy="300608"/>
            </a:xfrm>
          </p:grpSpPr>
          <p:sp>
            <p:nvSpPr>
              <p:cNvPr id="29" name="양쪽 모서리가 둥근 사각형 28"/>
              <p:cNvSpPr/>
              <p:nvPr/>
            </p:nvSpPr>
            <p:spPr>
              <a:xfrm>
                <a:off x="2144688" y="3356992"/>
                <a:ext cx="884262" cy="300608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45587F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ko-KR" altLang="en-US" sz="1600" smtClean="0">
                  <a:solidFill>
                    <a:prstClr val="white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30" name="직각 삼각형 29"/>
              <p:cNvSpPr/>
              <p:nvPr/>
            </p:nvSpPr>
            <p:spPr>
              <a:xfrm rot="5400000">
                <a:off x="2954411" y="3356992"/>
                <a:ext cx="149078" cy="149078"/>
              </a:xfrm>
              <a:prstGeom prst="rtTriangle">
                <a:avLst/>
              </a:prstGeom>
              <a:solidFill>
                <a:srgbClr val="45587F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ko-KR" altLang="en-US" sz="1600" smtClean="0">
                  <a:solidFill>
                    <a:prstClr val="white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sp>
          <p:nvSpPr>
            <p:cNvPr id="28" name="직사각형 27"/>
            <p:cNvSpPr/>
            <p:nvPr/>
          </p:nvSpPr>
          <p:spPr>
            <a:xfrm>
              <a:off x="2509402" y="2690242"/>
              <a:ext cx="880859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 latinLnBrk="0"/>
              <a:r>
                <a:rPr lang="en-US" altLang="ko-KR" sz="1500" b="1" kern="0" spc="-10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Part </a:t>
              </a:r>
              <a:r>
                <a:rPr lang="en-US" altLang="ko-KR" sz="1500" b="1" kern="0" spc="-100" dirty="0" smtClea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</a:t>
              </a:r>
              <a:endParaRPr lang="en-US" altLang="ko-KR" sz="1500" b="1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0408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6021" y="312911"/>
            <a:ext cx="2848537" cy="307777"/>
          </a:xfrm>
        </p:spPr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차원 만족도 </a:t>
            </a:r>
            <a:r>
              <a:rPr lang="en-US" altLang="ko-KR" dirty="0"/>
              <a:t>[</a:t>
            </a:r>
            <a:r>
              <a:rPr lang="ko-KR" altLang="en-US" dirty="0"/>
              <a:t>대학 환경</a:t>
            </a:r>
            <a:r>
              <a:rPr lang="en-US" altLang="ko-KR" dirty="0"/>
              <a:t>]</a:t>
            </a:r>
            <a:endParaRPr lang="ko-KR" altLang="en-US" dirty="0"/>
          </a:p>
        </p:txBody>
      </p:sp>
      <p:sp>
        <p:nvSpPr>
          <p:cNvPr id="14" name="텍스트 개체 틀 13"/>
          <p:cNvSpPr>
            <a:spLocks noGrp="1"/>
          </p:cNvSpPr>
          <p:nvPr>
            <p:ph type="subTitle" idx="10"/>
          </p:nvPr>
        </p:nvSpPr>
        <p:spPr>
          <a:xfrm>
            <a:off x="426021" y="822576"/>
            <a:ext cx="1430447" cy="258532"/>
          </a:xfrm>
        </p:spPr>
        <p:txBody>
          <a:bodyPr/>
          <a:lstStyle/>
          <a:p>
            <a:pPr lvl="0"/>
            <a:r>
              <a:rPr lang="en-US" altLang="ko-KR"/>
              <a:t>2) </a:t>
            </a:r>
            <a:r>
              <a:rPr lang="ko-KR" altLang="en-US" dirty="0"/>
              <a:t>응답자 </a:t>
            </a:r>
            <a:r>
              <a:rPr lang="ko-KR" altLang="en-US" dirty="0" err="1"/>
              <a:t>특성별</a:t>
            </a:r>
            <a:endParaRPr lang="ko-KR" altLang="en-US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980424" y="1037658"/>
            <a:ext cx="1574149" cy="1384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 anchor="b" anchorCtr="0">
            <a:spAutoFit/>
          </a:bodyPr>
          <a:lstStyle/>
          <a:p>
            <a:pPr algn="r">
              <a:defRPr/>
            </a:pPr>
            <a:r>
              <a:rPr lang="en-US" altLang="ko-KR" sz="900" dirty="0">
                <a:latin typeface="Trebuchet MS" panose="020B0603020202020204" pitchFamily="34" charset="0"/>
              </a:rPr>
              <a:t>(Base=</a:t>
            </a:r>
            <a:r>
              <a:rPr lang="ko-KR" altLang="en-US" sz="900" dirty="0">
                <a:latin typeface="Trebuchet MS" panose="020B0603020202020204" pitchFamily="34" charset="0"/>
              </a:rPr>
              <a:t>전체</a:t>
            </a:r>
            <a:r>
              <a:rPr lang="en-US" altLang="ko-KR" sz="900" dirty="0">
                <a:latin typeface="Trebuchet MS" panose="020B0603020202020204" pitchFamily="34" charset="0"/>
              </a:rPr>
              <a:t>, n=57, 100</a:t>
            </a:r>
            <a:r>
              <a:rPr lang="ko-KR" altLang="en-US" sz="900" dirty="0">
                <a:latin typeface="Trebuchet MS" panose="020B0603020202020204" pitchFamily="34" charset="0"/>
              </a:rPr>
              <a:t>점 만점</a:t>
            </a:r>
            <a:r>
              <a:rPr lang="en-US" altLang="ko-KR" sz="900" dirty="0">
                <a:latin typeface="Trebuchet MS" panose="020B0603020202020204" pitchFamily="34" charset="0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3584" y="6476196"/>
            <a:ext cx="1670329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Base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가 작아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(n&lt;30)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해석에 유의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/>
          </p:nvPr>
        </p:nvGraphicFramePr>
        <p:xfrm>
          <a:off x="344100" y="1196966"/>
          <a:ext cx="9220856" cy="52792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20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87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25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257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257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2573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2573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2573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2573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2573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2573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2573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32573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32573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32573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32573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325730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325730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325730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325730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325730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325730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325730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325730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  <a:gridCol w="325730">
                  <a:extLst>
                    <a:ext uri="{9D8B030D-6E8A-4147-A177-3AD203B41FA5}">
                      <a16:colId xmlns:a16="http://schemas.microsoft.com/office/drawing/2014/main" xmlns="" val="20024"/>
                    </a:ext>
                  </a:extLst>
                </a:gridCol>
                <a:gridCol w="325730">
                  <a:extLst>
                    <a:ext uri="{9D8B030D-6E8A-4147-A177-3AD203B41FA5}">
                      <a16:colId xmlns:a16="http://schemas.microsoft.com/office/drawing/2014/main" xmlns="" val="20025"/>
                    </a:ext>
                  </a:extLst>
                </a:gridCol>
                <a:gridCol w="325730">
                  <a:extLst>
                    <a:ext uri="{9D8B030D-6E8A-4147-A177-3AD203B41FA5}">
                      <a16:colId xmlns:a16="http://schemas.microsoft.com/office/drawing/2014/main" xmlns="" val="20026"/>
                    </a:ext>
                  </a:extLst>
                </a:gridCol>
              </a:tblGrid>
              <a:tr h="254859">
                <a:tc rowSpan="2" grid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2018</a:t>
                      </a:r>
                      <a:r>
                        <a:rPr lang="ko-KR" altLang="en-US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  <a:endParaRPr lang="en-US" altLang="ko-KR" sz="9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800" b="1" u="none" strike="noStrike" kern="1200" spc="-100" baseline="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사례수</a:t>
                      </a:r>
                      <a:r>
                        <a:rPr lang="en-US" altLang="ko-KR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lang="ko-KR" altLang="en-US" sz="8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kern="1200" spc="-100" baseline="0" dirty="0">
                          <a:ln>
                            <a:solidFill>
                              <a:schemeClr val="bg1">
                                <a:lumMod val="65000"/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대학 환경 차원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kern="1200" spc="-100" baseline="0" dirty="0">
                          <a:ln>
                            <a:solidFill>
                              <a:schemeClr val="bg1">
                                <a:lumMod val="65000"/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캠퍼스 환경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endParaRPr lang="ko-KR" altLang="en-US" sz="900" b="1" u="none" strike="noStrike" kern="1200" spc="-100" baseline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endParaRPr lang="ko-KR" altLang="en-US" sz="900" b="1" u="none" strike="noStrike" kern="1200" spc="-100" baseline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endParaRPr lang="ko-KR" altLang="en-US" sz="900" b="1" u="none" strike="noStrike" kern="1200" spc="-100" baseline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endParaRPr lang="ko-KR" altLang="en-US" sz="900" b="1" u="none" strike="noStrike" kern="1200" spc="-100" baseline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endParaRPr lang="ko-KR" altLang="en-US" sz="900" b="1" u="none" strike="noStrike" kern="1200" spc="-100" baseline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endParaRPr lang="ko-KR" altLang="en-US" sz="900" b="1" u="none" strike="noStrike" kern="1200" spc="-100" baseline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endParaRPr lang="ko-KR" altLang="en-US" sz="9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kern="1200" spc="-100" baseline="0" dirty="0">
                          <a:ln>
                            <a:solidFill>
                              <a:schemeClr val="bg1">
                                <a:lumMod val="65000"/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이용편리성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endParaRPr lang="ko-KR" altLang="en-US" sz="900" b="1" u="none" strike="noStrike" kern="1200" spc="-100" baseline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endParaRPr lang="ko-KR" altLang="en-US" sz="900" b="1" u="none" strike="noStrike" kern="1200" spc="-100" baseline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endParaRPr lang="ko-KR" altLang="en-US" sz="9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kern="1200" spc="-100" baseline="0" dirty="0">
                          <a:ln>
                            <a:solidFill>
                              <a:schemeClr val="bg1">
                                <a:lumMod val="65000"/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주 이용 건물시설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endParaRPr lang="ko-KR" altLang="en-US" sz="900" b="1" u="none" strike="noStrike" kern="1200" spc="-100" baseline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endParaRPr lang="ko-KR" altLang="en-US" sz="900" b="1" u="none" strike="noStrike" kern="1200" spc="-100" baseline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endParaRPr lang="ko-KR" altLang="en-US" sz="900" b="1" u="none" strike="noStrike" kern="1200" spc="-100" baseline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endParaRPr lang="ko-KR" altLang="en-US" sz="9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kern="1200" spc="-100" baseline="0" dirty="0">
                          <a:ln>
                            <a:solidFill>
                              <a:schemeClr val="bg1">
                                <a:lumMod val="65000"/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강의실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endParaRPr lang="ko-KR" altLang="en-US" sz="900" b="1" u="none" strike="noStrike" kern="1200" spc="-100" baseline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endParaRPr lang="ko-KR" altLang="en-US" sz="900" b="1" u="none" strike="noStrike" kern="1200" spc="-100" baseline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endParaRPr lang="ko-KR" altLang="en-US" sz="900" b="1" u="none" strike="noStrike" kern="1200" spc="-100" baseline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endParaRPr lang="ko-KR" altLang="en-US" sz="9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endParaRPr lang="ko-KR" altLang="en-US" sz="900" b="1" kern="1200" spc="-100" baseline="0" dirty="0">
                        <a:ln>
                          <a:solidFill>
                            <a:schemeClr val="bg1">
                              <a:lumMod val="65000"/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8171">
                <a:tc gridSpan="2"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en-US" altLang="ko-KR" sz="9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8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endParaRPr lang="ko-KR" altLang="en-US" sz="9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캠퍼스 환경 전체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휴식 내 공간 </a:t>
                      </a:r>
                      <a:r>
                        <a:rPr lang="ko-KR" altLang="en-US" sz="900" b="1" u="none" strike="noStrike" kern="1200" spc="-100" baseline="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충분성</a:t>
                      </a:r>
                      <a:endParaRPr lang="ko-KR" altLang="en-US" sz="9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녹지 조경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건물 외관 청결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외부 공간 청결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질서 유지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편의 시설 충분성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편의</a:t>
                      </a:r>
                      <a:endParaRPr lang="en-US" altLang="ko-KR" sz="9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시설 운영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이용 편리성 전체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건물 내</a:t>
                      </a:r>
                      <a:r>
                        <a:rPr lang="en-US" altLang="ko-KR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외부 안내 표지판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건물 내</a:t>
                      </a:r>
                      <a:r>
                        <a:rPr lang="en-US" altLang="ko-KR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외부 편의</a:t>
                      </a:r>
                      <a:endParaRPr lang="en-US" altLang="ko-KR" sz="9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시설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주차</a:t>
                      </a:r>
                      <a:endParaRPr lang="en-US" altLang="ko-KR" sz="9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시설 이용 편리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u="none" strike="noStrike" kern="1200" spc="-100" baseline="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주이용</a:t>
                      </a:r>
                      <a:r>
                        <a:rPr lang="ko-KR" altLang="en-US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 건물</a:t>
                      </a:r>
                      <a:endParaRPr lang="en-US" altLang="ko-KR" sz="9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시설 전체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건물 내 시설 관리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건물 내 조명 유지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냉</a:t>
                      </a:r>
                      <a:r>
                        <a:rPr lang="en-US" altLang="ko-KR" sz="900" b="1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900" b="1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난방 온도 유지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건물 내부 청결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강의실 전체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학습</a:t>
                      </a:r>
                      <a:endParaRPr lang="en-US" altLang="ko-KR" sz="9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공간</a:t>
                      </a:r>
                      <a:endParaRPr lang="en-US" altLang="ko-KR" sz="9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시설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강의실 내 조명 유지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강의실 청결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외부 소음 유입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필요</a:t>
                      </a:r>
                      <a:endParaRPr lang="en-US" altLang="ko-KR" sz="9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물품</a:t>
                      </a:r>
                      <a:endParaRPr lang="en-US" altLang="ko-KR" sz="9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구비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845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u="none" strike="noStrike" spc="-10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전체</a:t>
                      </a:r>
                      <a:endParaRPr lang="ko-KR" altLang="en-US" sz="9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(57)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49.4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47.7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1268">
                <a:tc row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성별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남성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(37)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41.4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40.5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53.2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12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여성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(20)*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82.7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84.2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1268">
                <a:tc rowSpan="3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재직 구분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교수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(10)*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51.7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12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부교수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(27)*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43.2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43.2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53.7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54.3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12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조교수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(20)*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49.2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1268">
                <a:tc rowSpan="5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재직 기간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1</a:t>
                      </a:r>
                      <a:r>
                        <a:rPr lang="ko-KR" altLang="en-US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 미만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91.7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91.7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91.7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91.7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1268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9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1~5</a:t>
                      </a:r>
                      <a:r>
                        <a:rPr lang="ko-KR" altLang="en-US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(13)*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84.6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84.6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12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6~10</a:t>
                      </a:r>
                      <a:r>
                        <a:rPr lang="ko-KR" altLang="en-US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(15)*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52.2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48.9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54.4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12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11~15</a:t>
                      </a:r>
                      <a:r>
                        <a:rPr lang="ko-KR" altLang="en-US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26.7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53.3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53.3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26.7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36.7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40.0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36.7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36.7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12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16</a:t>
                      </a:r>
                      <a:r>
                        <a:rPr lang="ko-KR" altLang="en-US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 이상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(22)*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43.2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43.2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55.3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1268">
                <a:tc rowSpan="4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계열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예체능계열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(14)*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54.9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40.5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41.7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46.4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912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인문사회계열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(28)*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84.5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82.7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91268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8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자연계열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(7)*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54.4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47.6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42.9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35.7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47.6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52.4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33.3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54.8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51.4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54.8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35.7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912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공학계열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(8)*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35.4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31.3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52.1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49.3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39.6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52.1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4082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차원 만족도 </a:t>
            </a:r>
            <a:r>
              <a:rPr lang="en-US" altLang="ko-KR" dirty="0"/>
              <a:t>[</a:t>
            </a:r>
            <a:r>
              <a:rPr lang="ko-KR" altLang="en-US" dirty="0"/>
              <a:t>대학 환경</a:t>
            </a:r>
            <a:r>
              <a:rPr lang="en-US" altLang="ko-KR" dirty="0"/>
              <a:t>]</a:t>
            </a:r>
            <a:endParaRPr lang="ko-KR" altLang="en-US" dirty="0"/>
          </a:p>
        </p:txBody>
      </p:sp>
      <p:sp>
        <p:nvSpPr>
          <p:cNvPr id="4" name="부제목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/>
              <a:t>3) </a:t>
            </a:r>
            <a:r>
              <a:rPr lang="ko-KR" altLang="en-US"/>
              <a:t>개선 요구 사항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ko-KR" altLang="en-US" dirty="0"/>
              <a:t>대학 환경 관련 개선사항으로는 </a:t>
            </a:r>
            <a:r>
              <a:rPr lang="en-US" altLang="ko-KR" dirty="0" smtClean="0"/>
              <a:t>‘</a:t>
            </a:r>
            <a:r>
              <a:rPr lang="ko-KR" altLang="en-US" dirty="0" err="1" smtClean="0"/>
              <a:t>복합관에</a:t>
            </a:r>
            <a:r>
              <a:rPr lang="ko-KR" altLang="en-US" dirty="0" smtClean="0"/>
              <a:t> 편의시설이 더 들어왔으면 한다</a:t>
            </a:r>
            <a:r>
              <a:rPr lang="en-US" altLang="ko-KR" dirty="0" smtClean="0"/>
              <a:t>’, ‘</a:t>
            </a:r>
            <a:r>
              <a:rPr lang="ko-KR" altLang="en-US" dirty="0" smtClean="0"/>
              <a:t>구내식당 품질 개선</a:t>
            </a:r>
            <a:r>
              <a:rPr lang="en-US" altLang="ko-KR" dirty="0" smtClean="0"/>
              <a:t>’, ‘</a:t>
            </a:r>
            <a:r>
              <a:rPr lang="ko-KR" altLang="en-US" dirty="0" smtClean="0"/>
              <a:t>휴게시설</a:t>
            </a:r>
            <a:r>
              <a:rPr lang="en-US" altLang="ko-KR" dirty="0" smtClean="0"/>
              <a:t>’ </a:t>
            </a:r>
            <a:r>
              <a:rPr lang="ko-KR" altLang="en-US" dirty="0" smtClean="0"/>
              <a:t>등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다양한 의견이 나타남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4180" y="6381328"/>
            <a:ext cx="839974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없음 표기 제외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/>
          </p:nvPr>
        </p:nvGraphicFramePr>
        <p:xfrm>
          <a:off x="338028" y="2492725"/>
          <a:ext cx="4536000" cy="38785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3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38244"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en-US" altLang="ko-KR" sz="1000" b="1" u="none" strike="noStrike" kern="1200" spc="-5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1000" b="1" u="none" strike="noStrike" kern="1200" spc="-5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전체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1000" b="1" u="none" strike="noStrike" kern="1200" spc="-5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1679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복합관에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편의시설 더 들어왔으면 한다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1679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구내식당 품질 개선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1679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휴게시설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1679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강의실간 방음 및 전파방해를 점검해주면 한다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1679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냉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난방기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고장이 잦다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1679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시설의 고장 수리가 늦다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1679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구내식당 식단이 부실하다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51679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강의실 문이 내려앉아 잘 열리지 않거나 소리가 크게 난다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51679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강의실이 좁다</a:t>
                      </a:r>
                      <a:endParaRPr lang="ko-KR" altLang="en-US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51679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강의실 내 청소도 해주면 한다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51679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강의실 조명교체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51679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강의실마다 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빔 </a:t>
                      </a:r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프로젝터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음향시설을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갖추었으면 한다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51679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연구실 조명교체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51679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지하 실습실 에어컨시설이 미비하다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51679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지하 실습실 습기와 곰팡이로 학생들 건강에 나쁘다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51679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실습실 조명시설 재점검 요청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51679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공연연습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댄스연습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보컬연습 보컬그룹 및 개인연습 공간이 부족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51679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녹음실 냉난방 시설 설치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51679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체육관 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LED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조명 설치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51679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컴퓨터 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빔 </a:t>
                      </a:r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프로젝터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등 노후화된 기자재 교체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51679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컴퓨터 프로그램 개선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51679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냉방기 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교체 후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하수구 냄새가 난다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51679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남자화장실 노후 변기 잦은 고장으로 교체 필요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51679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화장실의 청결상태가 나쁘다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</a:tbl>
          </a:graphicData>
        </a:graphic>
      </p:graphicFrame>
      <p:graphicFrame>
        <p:nvGraphicFramePr>
          <p:cNvPr id="12" name="표 11"/>
          <p:cNvGraphicFramePr>
            <a:graphicFrameLocks noGrp="1"/>
          </p:cNvGraphicFramePr>
          <p:nvPr>
            <p:extLst/>
          </p:nvPr>
        </p:nvGraphicFramePr>
        <p:xfrm>
          <a:off x="5025055" y="2491899"/>
          <a:ext cx="4536000" cy="38793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3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21756"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en-US" altLang="ko-KR" sz="1000" b="1" u="none" strike="noStrike" kern="1200" spc="-5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1000" b="1" u="none" strike="noStrike" kern="1200" spc="-5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전체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1000" b="1" u="none" strike="noStrike" kern="1200" spc="-5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1182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공간의 효율적 활용 방안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1182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건물방수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1182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노후시설 개선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1182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안전사고에 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노출되어 있는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부분 개선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1182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빗물이 새는 곳이 있어도 바로 공사가 이루어지지 않는다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41182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주기적인 점검 및 정비가 필요하다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41182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컨벤션센터의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공사 마무리가 완전하지 않다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41182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단수가 많다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41182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폐기자재나 책걸상 등 신속하게 처리해 주면 한다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41182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식당업체 다시 선정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41182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외부식당 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학교 </a:t>
                      </a:r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입점</a:t>
                      </a:r>
                      <a:endParaRPr lang="ko-KR" altLang="en-US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41182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주차장운영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41182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주차 출입통제 필요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41182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주차라인의 폭이 좁아서 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주차 시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애로사항이 많다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41182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지성관 주변 주차장 공간 확충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41182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컨벤션센터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주차장 조명이 어둡다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41182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셔틀버스나 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일반버스 등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정류소 노선을 외부에 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두는 것을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41182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지하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층 로비에 휴식공간을 마련해 주었으면 한다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41182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층마다 벤치를 두어 학생 휴식공간 마련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41182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택배보관함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설치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41182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국제관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엘리베이터 설치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41182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야외 잔디밭에 학생들이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소공연을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할 수 있는 작은 무대설치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41182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비전홀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체육관 운동장 등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시설을 관내 지역사회에 연계 공유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41182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복합관 지하 주차장 예식장 등 주말에 영업을 원칙으로 기준을 위반한다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35327"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spc="-100" baseline="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컨벤션센터</a:t>
                      </a:r>
                      <a:r>
                        <a:rPr lang="ko-KR" altLang="en-US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 및 학교 입구에 학교 정보가 부족하다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u="none" strike="noStrike" kern="1200" spc="-5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1.5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u="none" strike="noStrike" kern="1200" spc="-5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(1</a:t>
                      </a:r>
                      <a:r>
                        <a:rPr lang="ko-KR" altLang="en-US" sz="900" u="none" strike="noStrike" kern="1200" spc="-5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명</a:t>
                      </a:r>
                      <a:r>
                        <a:rPr lang="en-US" altLang="ko-KR" sz="900" u="none" strike="noStrike" kern="1200" spc="-5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</a:tbl>
          </a:graphicData>
        </a:graphic>
      </p:graphicFrame>
      <p:grpSp>
        <p:nvGrpSpPr>
          <p:cNvPr id="14" name="그룹 13"/>
          <p:cNvGrpSpPr/>
          <p:nvPr/>
        </p:nvGrpSpPr>
        <p:grpSpPr>
          <a:xfrm>
            <a:off x="354311" y="2276872"/>
            <a:ext cx="9200262" cy="205210"/>
            <a:chOff x="362732" y="1103179"/>
            <a:chExt cx="19263207" cy="205210"/>
          </a:xfrm>
        </p:grpSpPr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17367139" y="1169890"/>
              <a:ext cx="2258800" cy="13849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 anchor="b" anchorCtr="0">
              <a:spAutoFit/>
            </a:bodyPr>
            <a:lstStyle/>
            <a:p>
              <a:pPr algn="r">
                <a:defRPr/>
              </a:pPr>
              <a:r>
                <a:rPr lang="en-US" altLang="ko-KR" sz="900" dirty="0">
                  <a:latin typeface="Trebuchet MS" panose="020B0603020202020204" pitchFamily="34" charset="0"/>
                </a:rPr>
                <a:t>(Base=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전체</a:t>
              </a:r>
              <a:r>
                <a:rPr lang="en-US" altLang="ko-KR" sz="900" dirty="0">
                  <a:latin typeface="Trebuchet MS" panose="020B0603020202020204" pitchFamily="34" charset="0"/>
                </a:rPr>
                <a:t>, n=57, %)</a:t>
              </a:r>
              <a:endParaRPr lang="en-US" altLang="ko-KR" sz="900" dirty="0"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16" name="직사각형 15"/>
            <p:cNvSpPr/>
            <p:nvPr/>
          </p:nvSpPr>
          <p:spPr bwMode="auto">
            <a:xfrm>
              <a:off x="362732" y="1103179"/>
              <a:ext cx="2642091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개선 요구 사항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5871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차원 만족도 </a:t>
            </a:r>
            <a:r>
              <a:rPr lang="en-US" altLang="ko-KR" dirty="0"/>
              <a:t>[</a:t>
            </a:r>
            <a:r>
              <a:rPr lang="ko-KR" altLang="en-US" dirty="0"/>
              <a:t>학교 행정</a:t>
            </a:r>
            <a:r>
              <a:rPr lang="en-US" altLang="ko-KR" dirty="0"/>
              <a:t>]</a:t>
            </a:r>
          </a:p>
        </p:txBody>
      </p:sp>
      <p:sp>
        <p:nvSpPr>
          <p:cNvPr id="9" name="텍스트 개체 틀 8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/>
              <a:t>1) </a:t>
            </a:r>
            <a:r>
              <a:rPr lang="ko-KR" altLang="en-US"/>
              <a:t>전체</a:t>
            </a:r>
          </a:p>
        </p:txBody>
      </p:sp>
      <p:sp>
        <p:nvSpPr>
          <p:cNvPr id="13" name="내용 개체 틀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ko-KR" altLang="en-US" sz="1100" dirty="0"/>
              <a:t>학교행정 차원 </a:t>
            </a:r>
            <a:r>
              <a:rPr lang="ko-KR" altLang="en-US" sz="1100" dirty="0" smtClean="0"/>
              <a:t>만족도는 </a:t>
            </a:r>
            <a:r>
              <a:rPr lang="en-US" altLang="ko-KR" sz="1100" dirty="0" smtClean="0"/>
              <a:t>57.1</a:t>
            </a:r>
            <a:r>
              <a:rPr lang="ko-KR" altLang="en-US" sz="1100" dirty="0" smtClean="0"/>
              <a:t>점으로</a:t>
            </a:r>
            <a:r>
              <a:rPr lang="en-US" altLang="ko-KR" sz="1100" dirty="0" smtClean="0"/>
              <a:t>, </a:t>
            </a:r>
            <a:r>
              <a:rPr lang="ko-KR" altLang="en-US" sz="1100" dirty="0" smtClean="0"/>
              <a:t>전년 대비 </a:t>
            </a:r>
            <a:r>
              <a:rPr lang="en-US" altLang="ko-KR" sz="1100" dirty="0" smtClean="0"/>
              <a:t>+4.7</a:t>
            </a:r>
            <a:r>
              <a:rPr lang="ko-KR" altLang="en-US" sz="1100" dirty="0" smtClean="0"/>
              <a:t>점 상승함</a:t>
            </a:r>
            <a:r>
              <a:rPr lang="en-US" altLang="ko-KR" sz="1100" dirty="0" smtClean="0"/>
              <a:t>.</a:t>
            </a:r>
          </a:p>
          <a:p>
            <a:r>
              <a:rPr lang="ko-KR" altLang="en-US" sz="1100" dirty="0" smtClean="0"/>
              <a:t>학교행정 차원 내 만족도는 </a:t>
            </a:r>
            <a:r>
              <a:rPr lang="en-US" altLang="ko-KR" sz="1100" dirty="0"/>
              <a:t>‘</a:t>
            </a:r>
            <a:r>
              <a:rPr lang="ko-KR" altLang="en-US" sz="1100" dirty="0"/>
              <a:t>정보이용</a:t>
            </a:r>
            <a:r>
              <a:rPr lang="en-US" altLang="ko-KR" sz="1100" dirty="0"/>
              <a:t>’</a:t>
            </a:r>
            <a:r>
              <a:rPr lang="ko-KR" altLang="en-US" sz="1100" dirty="0"/>
              <a:t>이 </a:t>
            </a:r>
            <a:r>
              <a:rPr lang="en-US" altLang="ko-KR" sz="1100" dirty="0"/>
              <a:t>70.1</a:t>
            </a:r>
            <a:r>
              <a:rPr lang="ko-KR" altLang="en-US" sz="1100" dirty="0" smtClean="0"/>
              <a:t>점으로 가장 높게 나타난 반면</a:t>
            </a:r>
            <a:r>
              <a:rPr lang="en-US" altLang="ko-KR" sz="1100" dirty="0" smtClean="0"/>
              <a:t>, ‘</a:t>
            </a:r>
            <a:r>
              <a:rPr lang="ko-KR" altLang="en-US" sz="1100" dirty="0" smtClean="0"/>
              <a:t>인사제도</a:t>
            </a:r>
            <a:r>
              <a:rPr lang="en-US" altLang="ko-KR" sz="1100" dirty="0" smtClean="0"/>
              <a:t>’</a:t>
            </a:r>
            <a:r>
              <a:rPr lang="ko-KR" altLang="en-US" sz="1100" dirty="0" smtClean="0"/>
              <a:t>는 </a:t>
            </a:r>
            <a:r>
              <a:rPr lang="en-US" altLang="ko-KR" sz="1100" dirty="0" smtClean="0"/>
              <a:t>45.6</a:t>
            </a:r>
            <a:r>
              <a:rPr lang="ko-KR" altLang="en-US" sz="1100" dirty="0" smtClean="0"/>
              <a:t>점으로 가장 낮은 만족도를 보임</a:t>
            </a:r>
            <a:r>
              <a:rPr lang="en-US" altLang="ko-KR" sz="1100" dirty="0" smtClean="0"/>
              <a:t>.</a:t>
            </a:r>
          </a:p>
          <a:p>
            <a:r>
              <a:rPr lang="ko-KR" altLang="en-US" sz="1100" dirty="0" smtClean="0"/>
              <a:t>평가항목별 만족도는 정보이용 차원에서 </a:t>
            </a:r>
            <a:r>
              <a:rPr lang="en-US" altLang="ko-KR" sz="1100" dirty="0" smtClean="0"/>
              <a:t>‘</a:t>
            </a:r>
            <a:r>
              <a:rPr lang="ko-KR" altLang="en-US" sz="1100" dirty="0" smtClean="0"/>
              <a:t>공지</a:t>
            </a:r>
            <a:r>
              <a:rPr lang="en-US" altLang="ko-KR" sz="1100" dirty="0" smtClean="0"/>
              <a:t>/</a:t>
            </a:r>
            <a:r>
              <a:rPr lang="ko-KR" altLang="en-US" sz="1100" dirty="0" smtClean="0"/>
              <a:t>안내 이해 용이</a:t>
            </a:r>
            <a:r>
              <a:rPr lang="en-US" altLang="ko-KR" sz="1100" dirty="0" smtClean="0"/>
              <a:t>’(72.5</a:t>
            </a:r>
            <a:r>
              <a:rPr lang="ko-KR" altLang="en-US" sz="1100" dirty="0" smtClean="0"/>
              <a:t>점</a:t>
            </a:r>
            <a:r>
              <a:rPr lang="en-US" altLang="ko-KR" sz="1100" dirty="0" smtClean="0"/>
              <a:t>), </a:t>
            </a:r>
            <a:r>
              <a:rPr lang="ko-KR" altLang="en-US" sz="1100" dirty="0" smtClean="0"/>
              <a:t>학사행정부서 차원에서 </a:t>
            </a:r>
            <a:r>
              <a:rPr lang="en-US" altLang="ko-KR" sz="1100" dirty="0" smtClean="0"/>
              <a:t>‘</a:t>
            </a:r>
            <a:r>
              <a:rPr lang="ko-KR" altLang="en-US" sz="1100" dirty="0" smtClean="0"/>
              <a:t>학사행정부서 방문 목적 충족</a:t>
            </a:r>
            <a:r>
              <a:rPr lang="en-US" altLang="ko-KR" sz="1100" dirty="0" smtClean="0"/>
              <a:t>’(67.3</a:t>
            </a:r>
            <a:r>
              <a:rPr lang="ko-KR" altLang="en-US" sz="1100" dirty="0" smtClean="0"/>
              <a:t>점</a:t>
            </a:r>
            <a:r>
              <a:rPr lang="en-US" altLang="ko-KR" sz="1100" dirty="0" smtClean="0"/>
              <a:t>),</a:t>
            </a:r>
            <a:br>
              <a:rPr lang="en-US" altLang="ko-KR" sz="1100" dirty="0" smtClean="0"/>
            </a:br>
            <a:r>
              <a:rPr lang="ko-KR" altLang="en-US" sz="1100" dirty="0" smtClean="0"/>
              <a:t>인사제도 차원에서 </a:t>
            </a:r>
            <a:r>
              <a:rPr lang="en-US" altLang="ko-KR" sz="1100" dirty="0" smtClean="0"/>
              <a:t>‘</a:t>
            </a:r>
            <a:r>
              <a:rPr lang="ko-KR" altLang="en-US" sz="1100" dirty="0" smtClean="0"/>
              <a:t>자기계발</a:t>
            </a:r>
            <a:r>
              <a:rPr lang="en-US" altLang="ko-KR" sz="1100" dirty="0" smtClean="0"/>
              <a:t>, </a:t>
            </a:r>
            <a:r>
              <a:rPr lang="ko-KR" altLang="en-US" sz="1100" dirty="0" smtClean="0"/>
              <a:t>재교육</a:t>
            </a:r>
            <a:r>
              <a:rPr lang="en-US" altLang="ko-KR" sz="1100" dirty="0" smtClean="0"/>
              <a:t>, </a:t>
            </a:r>
            <a:r>
              <a:rPr lang="ko-KR" altLang="en-US" sz="1100" dirty="0" smtClean="0"/>
              <a:t>학습 기회 제공</a:t>
            </a:r>
            <a:r>
              <a:rPr lang="en-US" altLang="ko-KR" sz="1100" dirty="0" smtClean="0"/>
              <a:t>’(53.2</a:t>
            </a:r>
            <a:r>
              <a:rPr lang="ko-KR" altLang="en-US" sz="1100" dirty="0" smtClean="0"/>
              <a:t>점</a:t>
            </a:r>
            <a:r>
              <a:rPr lang="en-US" altLang="ko-KR" sz="1100" dirty="0" smtClean="0"/>
              <a:t>), </a:t>
            </a:r>
            <a:r>
              <a:rPr lang="ko-KR" altLang="en-US" sz="1100" dirty="0" smtClean="0"/>
              <a:t>연구활동 지원 차원에서 </a:t>
            </a:r>
            <a:r>
              <a:rPr lang="en-US" altLang="ko-KR" sz="1100" dirty="0" smtClean="0"/>
              <a:t>‘</a:t>
            </a:r>
            <a:r>
              <a:rPr lang="ko-KR" altLang="en-US" sz="1100" dirty="0" smtClean="0"/>
              <a:t>필요사항 지원 원활</a:t>
            </a:r>
            <a:r>
              <a:rPr lang="en-US" altLang="ko-KR" sz="1100" dirty="0" smtClean="0"/>
              <a:t>’(47.7</a:t>
            </a:r>
            <a:r>
              <a:rPr lang="ko-KR" altLang="en-US" sz="1100" dirty="0" smtClean="0"/>
              <a:t>점</a:t>
            </a:r>
            <a:r>
              <a:rPr lang="en-US" altLang="ko-KR" sz="1100" dirty="0" smtClean="0"/>
              <a:t>)</a:t>
            </a:r>
            <a:r>
              <a:rPr lang="ko-KR" altLang="en-US" sz="1100" dirty="0" smtClean="0"/>
              <a:t>이 높게 나타남</a:t>
            </a:r>
            <a:r>
              <a:rPr lang="en-US" altLang="ko-KR" sz="1100" dirty="0" smtClean="0"/>
              <a:t>.</a:t>
            </a:r>
          </a:p>
          <a:p>
            <a:pPr lvl="0"/>
            <a:r>
              <a:rPr lang="ko-KR" altLang="en-US" sz="1100" dirty="0" smtClean="0"/>
              <a:t>전년 대비 만족도는 모든 항목이 상승한 가운데</a:t>
            </a:r>
            <a:r>
              <a:rPr lang="en-US" altLang="ko-KR" sz="1100" dirty="0" smtClean="0"/>
              <a:t>, </a:t>
            </a:r>
            <a:r>
              <a:rPr lang="ko-KR" altLang="en-US" sz="1100" dirty="0" smtClean="0"/>
              <a:t>특히 인사제도 차원의 </a:t>
            </a:r>
            <a:r>
              <a:rPr lang="en-US" altLang="ko-KR" sz="1100" dirty="0" smtClean="0"/>
              <a:t>‘</a:t>
            </a:r>
            <a:r>
              <a:rPr lang="ko-KR" altLang="en-US" sz="1100" dirty="0" smtClean="0"/>
              <a:t>개인능력</a:t>
            </a:r>
            <a:r>
              <a:rPr lang="en-US" altLang="ko-KR" sz="1100" dirty="0" smtClean="0"/>
              <a:t>/</a:t>
            </a:r>
            <a:r>
              <a:rPr lang="ko-KR" altLang="en-US" sz="1100" dirty="0" smtClean="0"/>
              <a:t>성과에 따른 승진기회</a:t>
            </a:r>
            <a:r>
              <a:rPr lang="en-US" altLang="ko-KR" sz="1100" dirty="0" smtClean="0"/>
              <a:t>’</a:t>
            </a:r>
            <a:r>
              <a:rPr lang="ko-KR" altLang="en-US" sz="1100" dirty="0" smtClean="0"/>
              <a:t>의 상승폭</a:t>
            </a:r>
            <a:r>
              <a:rPr lang="en-US" altLang="ko-KR" sz="1100" dirty="0" smtClean="0"/>
              <a:t>(+18.0</a:t>
            </a:r>
            <a:r>
              <a:rPr lang="ko-KR" altLang="en-US" sz="1100" dirty="0" smtClean="0"/>
              <a:t>점</a:t>
            </a:r>
            <a:r>
              <a:rPr lang="en-US" altLang="ko-KR" sz="1100" dirty="0" smtClean="0"/>
              <a:t>)</a:t>
            </a:r>
            <a:r>
              <a:rPr lang="ko-KR" altLang="en-US" sz="1100" dirty="0" smtClean="0"/>
              <a:t>이 가장 큼</a:t>
            </a:r>
            <a:r>
              <a:rPr lang="en-US" altLang="ko-KR" sz="1100" dirty="0" smtClean="0"/>
              <a:t>.</a:t>
            </a:r>
          </a:p>
        </p:txBody>
      </p:sp>
      <p:grpSp>
        <p:nvGrpSpPr>
          <p:cNvPr id="17" name="그룹 16"/>
          <p:cNvGrpSpPr/>
          <p:nvPr/>
        </p:nvGrpSpPr>
        <p:grpSpPr>
          <a:xfrm>
            <a:off x="338573" y="2421273"/>
            <a:ext cx="9216000" cy="215565"/>
            <a:chOff x="329780" y="1103179"/>
            <a:chExt cx="19296159" cy="215565"/>
          </a:xfrm>
        </p:grpSpPr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16330037" y="1169890"/>
              <a:ext cx="3295902" cy="13849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 anchor="b" anchorCtr="0">
              <a:spAutoFit/>
            </a:bodyPr>
            <a:lstStyle/>
            <a:p>
              <a:pPr algn="r">
                <a:defRPr/>
              </a:pPr>
              <a:r>
                <a:rPr lang="en-US" altLang="ko-KR" sz="900" dirty="0">
                  <a:latin typeface="Trebuchet MS" panose="020B0603020202020204" pitchFamily="34" charset="0"/>
                </a:rPr>
                <a:t>(Base=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전체</a:t>
              </a:r>
              <a:r>
                <a:rPr lang="en-US" altLang="ko-KR" sz="900" dirty="0">
                  <a:latin typeface="Trebuchet MS" panose="020B0603020202020204" pitchFamily="34" charset="0"/>
                </a:rPr>
                <a:t>, n=57, 100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점 만점</a:t>
              </a:r>
              <a:r>
                <a:rPr lang="en-US" altLang="ko-KR" sz="900" dirty="0">
                  <a:latin typeface="Trebuchet MS" panose="020B0603020202020204" pitchFamily="34" charset="0"/>
                </a:rPr>
                <a:t>)</a:t>
              </a:r>
              <a:endParaRPr lang="en-US" altLang="ko-KR" sz="900" dirty="0"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cxnSp>
          <p:nvCxnSpPr>
            <p:cNvPr id="23" name="직선 연결선 22"/>
            <p:cNvCxnSpPr/>
            <p:nvPr/>
          </p:nvCxnSpPr>
          <p:spPr>
            <a:xfrm>
              <a:off x="329780" y="1317156"/>
              <a:ext cx="19296159" cy="158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직사각형 23"/>
            <p:cNvSpPr/>
            <p:nvPr/>
          </p:nvSpPr>
          <p:spPr bwMode="auto">
            <a:xfrm>
              <a:off x="362732" y="1103179"/>
              <a:ext cx="3706043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학교 행정 차원 만족도</a:t>
              </a:r>
            </a:p>
          </p:txBody>
        </p:sp>
      </p:grpSp>
      <p:graphicFrame>
        <p:nvGraphicFramePr>
          <p:cNvPr id="25" name="차트 24"/>
          <p:cNvGraphicFramePr/>
          <p:nvPr>
            <p:extLst/>
          </p:nvPr>
        </p:nvGraphicFramePr>
        <p:xfrm>
          <a:off x="341470" y="2625725"/>
          <a:ext cx="9295469" cy="294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6" name="Group 3"/>
          <p:cNvGraphicFramePr>
            <a:graphicFrameLocks noGrp="1"/>
          </p:cNvGraphicFramePr>
          <p:nvPr>
            <p:extLst/>
          </p:nvPr>
        </p:nvGraphicFramePr>
        <p:xfrm>
          <a:off x="1250274" y="5568478"/>
          <a:ext cx="8330388" cy="487680"/>
        </p:xfrm>
        <a:graphic>
          <a:graphicData uri="http://schemas.openxmlformats.org/drawingml/2006/table">
            <a:tbl>
              <a:tblPr/>
              <a:tblGrid>
                <a:gridCol w="3786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865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7865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78654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378654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378654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378654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378654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378654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378654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378654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378654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378654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378654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3786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86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786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7865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7865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7865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7865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7865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학교</a:t>
                      </a:r>
                      <a:endParaRPr kumimoji="1" lang="en-US" altLang="ko-KR" sz="8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행정</a:t>
                      </a:r>
                      <a:endParaRPr kumimoji="1" lang="en-US" altLang="ko-KR" sz="8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차원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정보</a:t>
                      </a:r>
                      <a:endParaRPr kumimoji="1" lang="en-US" altLang="ko-KR" sz="8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이용</a:t>
                      </a:r>
                      <a:endParaRPr kumimoji="1" lang="en-US" altLang="ko-KR" sz="8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전체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공지</a:t>
                      </a:r>
                      <a:r>
                        <a:rPr kumimoji="1" lang="en-US" altLang="ko-KR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/</a:t>
                      </a: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안내 확인 채널</a:t>
                      </a:r>
                      <a:endParaRPr kumimoji="1" lang="en-US" altLang="ko-KR" sz="8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다양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공지</a:t>
                      </a:r>
                      <a:r>
                        <a:rPr kumimoji="1" lang="en-US" altLang="ko-KR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/</a:t>
                      </a: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안내</a:t>
                      </a:r>
                      <a:endParaRPr kumimoji="1" lang="en-US" altLang="ko-KR" sz="8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시기</a:t>
                      </a:r>
                      <a:endParaRPr kumimoji="1" lang="en-US" altLang="ko-KR" sz="8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적절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공지</a:t>
                      </a:r>
                      <a:r>
                        <a:rPr kumimoji="1" lang="en-US" altLang="ko-KR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/</a:t>
                      </a: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안내</a:t>
                      </a:r>
                      <a:endParaRPr kumimoji="1" lang="en-US" altLang="ko-KR" sz="8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이해 용이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학사 행정부서 전체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직원의 책임감</a:t>
                      </a:r>
                      <a:endParaRPr kumimoji="1" lang="en-US" altLang="ko-KR" sz="8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있는 업무처리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학사행정업무 처리 신속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학사행정업무 처리 정확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8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학사행정부서 방문 목적 충족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인사 </a:t>
                      </a:r>
                      <a:endParaRPr kumimoji="1" lang="en-US" altLang="ko-KR" sz="8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제도</a:t>
                      </a:r>
                      <a:endParaRPr kumimoji="1" lang="en-US" altLang="ko-KR" sz="8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전체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능력 위주 투명한 채용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적정한 수 교원 채용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8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주기적</a:t>
                      </a:r>
                      <a:r>
                        <a:rPr kumimoji="1" lang="en-US" altLang="ko-KR" sz="8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/</a:t>
                      </a:r>
                      <a:r>
                        <a:rPr kumimoji="1" lang="ko-KR" altLang="en-US" sz="8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체계적 평가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업적과 실적에 따른 보상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개인능력</a:t>
                      </a:r>
                      <a:r>
                        <a:rPr kumimoji="1" lang="en-US" altLang="ko-KR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/</a:t>
                      </a:r>
                      <a:r>
                        <a:rPr kumimoji="1" lang="ko-KR" altLang="en-US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성과에 따른 승진기회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자기계발</a:t>
                      </a:r>
                      <a:r>
                        <a:rPr kumimoji="1" lang="en-US" altLang="ko-KR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kumimoji="1" lang="ko-KR" altLang="en-US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재교육</a:t>
                      </a:r>
                      <a:r>
                        <a:rPr kumimoji="1" lang="en-US" altLang="ko-KR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kumimoji="1" lang="ko-KR" altLang="en-US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학습 기회 제공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8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적정 수준의 급여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적정 수준의 복리후생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연구활동 지원</a:t>
                      </a:r>
                      <a:endParaRPr kumimoji="1" lang="en-US" altLang="ko-KR" sz="8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전체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예산신청 절차</a:t>
                      </a:r>
                      <a:endParaRPr kumimoji="1" lang="en-US" altLang="ko-KR" sz="8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간편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필요사항 지원</a:t>
                      </a:r>
                      <a:endParaRPr kumimoji="1" lang="en-US" altLang="ko-KR" sz="8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원활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343584" y="6381750"/>
            <a:ext cx="3621184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전년 대비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GAP (2018-2017) /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전체 대비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GAP (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세부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-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차원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)</a:t>
            </a:r>
          </a:p>
          <a:p>
            <a:pPr marL="288925" indent="-288925">
              <a:defRPr/>
            </a:pP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※ GAP :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소수점 둘째 자리 반올림으로 인한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0.1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의 오차가 있을 수 있음 </a:t>
            </a:r>
          </a:p>
        </p:txBody>
      </p:sp>
      <p:cxnSp>
        <p:nvCxnSpPr>
          <p:cNvPr id="31" name="직선 연결선 30"/>
          <p:cNvCxnSpPr/>
          <p:nvPr/>
        </p:nvCxnSpPr>
        <p:spPr>
          <a:xfrm>
            <a:off x="1630049" y="3470912"/>
            <a:ext cx="0" cy="271800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/>
          <p:cNvCxnSpPr/>
          <p:nvPr/>
        </p:nvCxnSpPr>
        <p:spPr>
          <a:xfrm>
            <a:off x="1243780" y="4525596"/>
            <a:ext cx="8316000" cy="0"/>
          </a:xfrm>
          <a:prstGeom prst="line">
            <a:avLst/>
          </a:prstGeom>
          <a:ln w="15875" cmpd="sng">
            <a:solidFill>
              <a:srgbClr val="C0000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표 32"/>
          <p:cNvGraphicFramePr>
            <a:graphicFrameLocks noGrp="1"/>
          </p:cNvGraphicFramePr>
          <p:nvPr>
            <p:extLst/>
          </p:nvPr>
        </p:nvGraphicFramePr>
        <p:xfrm>
          <a:off x="1650638" y="6181422"/>
          <a:ext cx="1454512" cy="238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45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387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>
                          <a:solidFill>
                            <a:schemeClr val="tx1"/>
                          </a:solidFill>
                          <a:latin typeface="Trebuchet MS" pitchFamily="34" charset="0"/>
                          <a:ea typeface="맑은 고딕" pitchFamily="50" charset="-127"/>
                        </a:rPr>
                        <a:t>정보 이용</a:t>
                      </a:r>
                    </a:p>
                  </a:txBody>
                  <a:tcPr marL="0" marR="0" marT="3600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4" name="직선 연결선 33"/>
          <p:cNvCxnSpPr/>
          <p:nvPr/>
        </p:nvCxnSpPr>
        <p:spPr>
          <a:xfrm>
            <a:off x="3142075" y="3470912"/>
            <a:ext cx="0" cy="271800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/>
          <p:cNvCxnSpPr/>
          <p:nvPr/>
        </p:nvCxnSpPr>
        <p:spPr>
          <a:xfrm>
            <a:off x="5029658" y="3470912"/>
            <a:ext cx="0" cy="271800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표 35"/>
          <p:cNvGraphicFramePr>
            <a:graphicFrameLocks noGrp="1"/>
          </p:cNvGraphicFramePr>
          <p:nvPr>
            <p:extLst/>
          </p:nvPr>
        </p:nvGraphicFramePr>
        <p:xfrm>
          <a:off x="3202758" y="6181422"/>
          <a:ext cx="1775641" cy="238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56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387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>
                          <a:solidFill>
                            <a:schemeClr val="tx1"/>
                          </a:solidFill>
                          <a:latin typeface="Trebuchet MS" pitchFamily="34" charset="0"/>
                          <a:ea typeface="맑은 고딕" pitchFamily="50" charset="-127"/>
                        </a:rPr>
                        <a:t>학사 행정부서</a:t>
                      </a:r>
                    </a:p>
                  </a:txBody>
                  <a:tcPr marL="0" marR="0" marT="3600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7" name="표 36"/>
          <p:cNvGraphicFramePr>
            <a:graphicFrameLocks noGrp="1"/>
          </p:cNvGraphicFramePr>
          <p:nvPr>
            <p:extLst/>
          </p:nvPr>
        </p:nvGraphicFramePr>
        <p:xfrm>
          <a:off x="8483600" y="6181422"/>
          <a:ext cx="1060994" cy="238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9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387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>
                          <a:solidFill>
                            <a:schemeClr val="tx1"/>
                          </a:solidFill>
                          <a:latin typeface="Trebuchet MS" pitchFamily="34" charset="0"/>
                          <a:ea typeface="맑은 고딕" pitchFamily="50" charset="-127"/>
                        </a:rPr>
                        <a:t>연구활동 지원</a:t>
                      </a:r>
                    </a:p>
                  </a:txBody>
                  <a:tcPr marL="0" marR="0" marT="3600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8" name="직선 연결선 37"/>
          <p:cNvCxnSpPr/>
          <p:nvPr/>
        </p:nvCxnSpPr>
        <p:spPr>
          <a:xfrm>
            <a:off x="8426002" y="3470912"/>
            <a:ext cx="0" cy="271800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표 38"/>
          <p:cNvGraphicFramePr>
            <a:graphicFrameLocks noGrp="1"/>
          </p:cNvGraphicFramePr>
          <p:nvPr>
            <p:extLst/>
          </p:nvPr>
        </p:nvGraphicFramePr>
        <p:xfrm>
          <a:off x="5086350" y="6181422"/>
          <a:ext cx="3289299" cy="238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92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387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>
                          <a:solidFill>
                            <a:schemeClr val="tx1"/>
                          </a:solidFill>
                          <a:latin typeface="Trebuchet MS" pitchFamily="34" charset="0"/>
                          <a:ea typeface="+mn-ea"/>
                        </a:rPr>
                        <a:t>인사 제도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Trebuchet MS" pitchFamily="34" charset="0"/>
                        <a:ea typeface="맑은 고딕" pitchFamily="50" charset="-127"/>
                      </a:endParaRPr>
                    </a:p>
                  </a:txBody>
                  <a:tcPr marL="0" marR="0" marT="3600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2" name="Freeform 101"/>
          <p:cNvSpPr>
            <a:spLocks/>
          </p:cNvSpPr>
          <p:nvPr/>
        </p:nvSpPr>
        <p:spPr bwMode="auto">
          <a:xfrm>
            <a:off x="2556783" y="3844292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43" name="Freeform 101"/>
          <p:cNvSpPr>
            <a:spLocks/>
          </p:cNvSpPr>
          <p:nvPr/>
        </p:nvSpPr>
        <p:spPr bwMode="auto">
          <a:xfrm>
            <a:off x="2902936" y="3763192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44" name="Freeform 101"/>
          <p:cNvSpPr>
            <a:spLocks/>
          </p:cNvSpPr>
          <p:nvPr/>
        </p:nvSpPr>
        <p:spPr bwMode="auto">
          <a:xfrm>
            <a:off x="4096633" y="3924631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45" name="Freeform 101"/>
          <p:cNvSpPr>
            <a:spLocks/>
          </p:cNvSpPr>
          <p:nvPr/>
        </p:nvSpPr>
        <p:spPr bwMode="auto">
          <a:xfrm>
            <a:off x="4800346" y="3844291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46" name="Freeform 101"/>
          <p:cNvSpPr>
            <a:spLocks/>
          </p:cNvSpPr>
          <p:nvPr/>
        </p:nvSpPr>
        <p:spPr bwMode="auto">
          <a:xfrm>
            <a:off x="6697636" y="4332003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47" name="Freeform 101"/>
          <p:cNvSpPr>
            <a:spLocks/>
          </p:cNvSpPr>
          <p:nvPr/>
        </p:nvSpPr>
        <p:spPr bwMode="auto">
          <a:xfrm>
            <a:off x="7492976" y="4083999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48" name="Freeform 101"/>
          <p:cNvSpPr>
            <a:spLocks/>
          </p:cNvSpPr>
          <p:nvPr/>
        </p:nvSpPr>
        <p:spPr bwMode="auto">
          <a:xfrm>
            <a:off x="8990944" y="4224331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49" name="Freeform 101"/>
          <p:cNvSpPr>
            <a:spLocks/>
          </p:cNvSpPr>
          <p:nvPr/>
        </p:nvSpPr>
        <p:spPr bwMode="auto">
          <a:xfrm>
            <a:off x="9341732" y="4210802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52" name="직사각형 51"/>
          <p:cNvSpPr/>
          <p:nvPr/>
        </p:nvSpPr>
        <p:spPr>
          <a:xfrm>
            <a:off x="1648176" y="3971109"/>
            <a:ext cx="396419" cy="217714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/>
          <p:cNvSpPr/>
          <p:nvPr/>
        </p:nvSpPr>
        <p:spPr>
          <a:xfrm>
            <a:off x="5035642" y="3971109"/>
            <a:ext cx="402343" cy="217714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51" name="Group 3"/>
          <p:cNvGraphicFramePr>
            <a:graphicFrameLocks noGrp="1"/>
          </p:cNvGraphicFramePr>
          <p:nvPr>
            <p:extLst/>
          </p:nvPr>
        </p:nvGraphicFramePr>
        <p:xfrm>
          <a:off x="1249679" y="2987952"/>
          <a:ext cx="8330982" cy="417600"/>
        </p:xfrm>
        <a:graphic>
          <a:graphicData uri="http://schemas.openxmlformats.org/drawingml/2006/table">
            <a:tbl>
              <a:tblPr/>
              <a:tblGrid>
                <a:gridCol w="3786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868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7868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78681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78681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378681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378681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378681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378681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378681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378681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378681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378681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378681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378681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3786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86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786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7868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7868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7868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7868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08800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kumimoji="1" lang="en-US" altLang="ko-KR" sz="8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4.7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10.2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7.4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11.6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10.0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18.0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7.4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9.3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13.0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13.4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10.2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15.4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8.2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9.6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5.2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7.8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10.2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spc="-100" baseline="0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▼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11.5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spc="-100" baseline="0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▼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8.9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spc="-100" baseline="0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▼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9.4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spc="-100" baseline="0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▼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8.9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spc="-100" baseline="0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▼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17.0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spc="-100" baseline="0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▼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11.5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spc="-100" baseline="0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▼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spc="-100" baseline="0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▼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15.9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spc="-100" baseline="0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▼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16.7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spc="-100" baseline="0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▼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9.6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spc="-100" baseline="0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▼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9.7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spc="-100" baseline="0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▼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9.4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5" name="직사각형 54"/>
          <p:cNvSpPr/>
          <p:nvPr/>
        </p:nvSpPr>
        <p:spPr>
          <a:xfrm>
            <a:off x="359774" y="3212976"/>
            <a:ext cx="848810" cy="1764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</a:pP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전체 대비 </a:t>
            </a:r>
            <a:r>
              <a:rPr lang="en-US" altLang="ko-KR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GAP </a:t>
            </a: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▶</a:t>
            </a:r>
            <a:endParaRPr lang="en-US" altLang="ko-KR" sz="8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359774" y="3007519"/>
            <a:ext cx="848810" cy="1764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</a:pP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전년 대비 </a:t>
            </a:r>
            <a:r>
              <a:rPr lang="en-US" altLang="ko-KR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GAP </a:t>
            </a: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▶</a:t>
            </a:r>
            <a:endParaRPr lang="en-US" altLang="ko-KR" sz="8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95977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차원 만족도 </a:t>
            </a:r>
            <a:r>
              <a:rPr lang="en-US" altLang="ko-KR" dirty="0"/>
              <a:t>[</a:t>
            </a:r>
            <a:r>
              <a:rPr lang="ko-KR" altLang="en-US" dirty="0"/>
              <a:t>학교 행정</a:t>
            </a:r>
            <a:r>
              <a:rPr lang="en-US" altLang="ko-KR" dirty="0"/>
              <a:t>]</a:t>
            </a:r>
            <a:endParaRPr lang="ko-KR" altLang="en-US" dirty="0"/>
          </a:p>
        </p:txBody>
      </p:sp>
      <p:sp>
        <p:nvSpPr>
          <p:cNvPr id="14" name="텍스트 개체 틀 13"/>
          <p:cNvSpPr>
            <a:spLocks noGrp="1"/>
          </p:cNvSpPr>
          <p:nvPr>
            <p:ph type="subTitle" idx="10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2) </a:t>
            </a:r>
            <a:r>
              <a:rPr lang="ko-KR" altLang="en-US" dirty="0"/>
              <a:t>응답자 </a:t>
            </a:r>
            <a:r>
              <a:rPr lang="ko-KR" altLang="en-US" dirty="0" err="1"/>
              <a:t>특성별</a:t>
            </a:r>
            <a:endParaRPr lang="ko-KR" altLang="en-US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980424" y="1037658"/>
            <a:ext cx="1574149" cy="1384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 anchor="b" anchorCtr="0">
            <a:spAutoFit/>
          </a:bodyPr>
          <a:lstStyle/>
          <a:p>
            <a:pPr algn="r">
              <a:defRPr/>
            </a:pPr>
            <a:r>
              <a:rPr lang="en-US" altLang="ko-KR" sz="900" dirty="0">
                <a:latin typeface="Trebuchet MS" panose="020B0603020202020204" pitchFamily="34" charset="0"/>
              </a:rPr>
              <a:t>(Base=</a:t>
            </a:r>
            <a:r>
              <a:rPr lang="ko-KR" altLang="en-US" sz="900" dirty="0">
                <a:latin typeface="Trebuchet MS" panose="020B0603020202020204" pitchFamily="34" charset="0"/>
              </a:rPr>
              <a:t>전체</a:t>
            </a:r>
            <a:r>
              <a:rPr lang="en-US" altLang="ko-KR" sz="900" dirty="0">
                <a:latin typeface="Trebuchet MS" panose="020B0603020202020204" pitchFamily="34" charset="0"/>
              </a:rPr>
              <a:t>, n=57, 100</a:t>
            </a:r>
            <a:r>
              <a:rPr lang="ko-KR" altLang="en-US" sz="900" dirty="0">
                <a:latin typeface="Trebuchet MS" panose="020B0603020202020204" pitchFamily="34" charset="0"/>
              </a:rPr>
              <a:t>점 만점</a:t>
            </a:r>
            <a:r>
              <a:rPr lang="en-US" altLang="ko-KR" sz="900" dirty="0">
                <a:latin typeface="Trebuchet MS" panose="020B0603020202020204" pitchFamily="34" charset="0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3584" y="6381750"/>
            <a:ext cx="1670329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Base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가 작아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(n&lt;30)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해석에 유의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/>
          </p:nvPr>
        </p:nvGraphicFramePr>
        <p:xfrm>
          <a:off x="344100" y="1196966"/>
          <a:ext cx="9218744" cy="51847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27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529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529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5291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5291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5291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5291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5291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5291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5291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35291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35291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35291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35291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352910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352910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352910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352910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352910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352910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352910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352910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  <a:gridCol w="352910">
                  <a:extLst>
                    <a:ext uri="{9D8B030D-6E8A-4147-A177-3AD203B41FA5}">
                      <a16:colId xmlns:a16="http://schemas.microsoft.com/office/drawing/2014/main" xmlns="" val="20024"/>
                    </a:ext>
                  </a:extLst>
                </a:gridCol>
              </a:tblGrid>
              <a:tr h="250300">
                <a:tc rowSpan="2" grid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2018</a:t>
                      </a:r>
                      <a:r>
                        <a:rPr lang="ko-KR" altLang="en-US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  <a:endParaRPr lang="en-US" altLang="ko-KR" sz="9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800" b="1" u="none" strike="noStrike" kern="1200" spc="-100" baseline="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사례수</a:t>
                      </a:r>
                      <a:r>
                        <a:rPr lang="en-US" altLang="ko-KR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lang="ko-KR" altLang="en-US" sz="8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kern="1200" spc="-100" baseline="0" dirty="0">
                          <a:ln>
                            <a:solidFill>
                              <a:schemeClr val="bg1">
                                <a:lumMod val="65000"/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학교 행정 차원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kern="1200" spc="-100" baseline="0" dirty="0">
                          <a:ln>
                            <a:solidFill>
                              <a:schemeClr val="bg1">
                                <a:lumMod val="65000"/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정보이용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endParaRPr lang="ko-KR" altLang="en-US" sz="900" b="1" u="none" strike="noStrike" kern="1200" spc="-100" baseline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endParaRPr lang="ko-KR" altLang="en-US" sz="900" b="1" u="none" strike="noStrike" kern="1200" spc="-100" baseline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endParaRPr lang="ko-KR" altLang="en-US" sz="900" b="1" kern="1200" spc="-100" baseline="0" dirty="0">
                        <a:ln>
                          <a:solidFill>
                            <a:schemeClr val="bg1">
                              <a:lumMod val="65000"/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kern="1200" spc="-100" baseline="0" dirty="0">
                          <a:ln>
                            <a:solidFill>
                              <a:schemeClr val="bg1">
                                <a:lumMod val="65000"/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학사 행정부서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endParaRPr lang="ko-KR" altLang="en-US" sz="900" b="1" u="none" strike="noStrike" kern="1200" spc="-100" baseline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endParaRPr lang="ko-KR" altLang="en-US" sz="900" b="1" u="none" strike="noStrike" kern="1200" spc="-100" baseline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endParaRPr lang="ko-KR" altLang="en-US" sz="9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endParaRPr lang="ko-KR" altLang="en-US" sz="900" b="1" kern="1200" spc="-100" baseline="0" dirty="0">
                        <a:ln>
                          <a:solidFill>
                            <a:schemeClr val="bg1">
                              <a:lumMod val="65000"/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kern="1200" spc="-100" baseline="0" dirty="0">
                          <a:ln>
                            <a:solidFill>
                              <a:schemeClr val="bg1">
                                <a:lumMod val="65000"/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인사 제도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endParaRPr lang="ko-KR" altLang="en-US" sz="900" b="1" kern="1200" spc="-100" baseline="0" dirty="0">
                        <a:ln>
                          <a:solidFill>
                            <a:schemeClr val="bg1">
                              <a:lumMod val="65000"/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endParaRPr lang="ko-KR" altLang="en-US" sz="9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endParaRPr lang="ko-KR" altLang="en-US" sz="900" b="1" kern="1200" spc="-100" baseline="0" dirty="0">
                        <a:ln>
                          <a:solidFill>
                            <a:schemeClr val="bg1">
                              <a:lumMod val="65000"/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endParaRPr lang="ko-KR" altLang="en-US" sz="900" b="1" u="none" strike="noStrike" kern="1200" spc="-100" baseline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endParaRPr lang="ko-KR" altLang="en-US" sz="900" b="1" u="none" strike="noStrike" kern="1200" spc="-100" baseline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endParaRPr lang="ko-KR" altLang="en-US" sz="900" b="1" u="none" strike="noStrike" kern="1200" spc="-100" baseline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endParaRPr lang="ko-KR" altLang="en-US" sz="9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endParaRPr lang="ko-KR" altLang="en-US" sz="900" b="1" kern="1200" spc="-100" baseline="0" dirty="0">
                        <a:ln>
                          <a:solidFill>
                            <a:schemeClr val="bg1">
                              <a:lumMod val="65000"/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kern="1200" spc="-100" baseline="0" dirty="0">
                          <a:ln>
                            <a:solidFill>
                              <a:schemeClr val="bg1">
                                <a:lumMod val="65000"/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연구활동 지원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endParaRPr lang="ko-KR" altLang="en-US" sz="900" b="1" u="none" strike="noStrike" kern="1200" spc="-100" baseline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endParaRPr lang="ko-KR" altLang="en-US" sz="900" b="1" u="none" strike="noStrike" kern="1200" spc="-100" baseline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5143">
                <a:tc gridSpan="2"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en-US" altLang="ko-KR" sz="9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8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endParaRPr lang="ko-KR" altLang="en-US" sz="9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정보</a:t>
                      </a:r>
                      <a:endParaRPr lang="en-US" altLang="ko-KR" sz="8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이용 전체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공지</a:t>
                      </a:r>
                      <a:r>
                        <a:rPr lang="en-US" altLang="ko-KR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안내 확인 채널 다양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공지</a:t>
                      </a:r>
                      <a:r>
                        <a:rPr lang="en-US" altLang="ko-KR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안내 시기 적절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공지</a:t>
                      </a:r>
                      <a:r>
                        <a:rPr lang="en-US" altLang="ko-KR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안내 이해 용이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학사 행정</a:t>
                      </a:r>
                      <a:endParaRPr lang="en-US" altLang="ko-KR" sz="8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부서 전체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직원의 책임감 있는 업무</a:t>
                      </a:r>
                      <a:endParaRPr lang="en-US" altLang="ko-KR" sz="8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처리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학사</a:t>
                      </a:r>
                      <a:endParaRPr lang="en-US" altLang="ko-KR" sz="8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행정</a:t>
                      </a:r>
                      <a:endParaRPr lang="en-US" altLang="ko-KR" sz="8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업무 처리 신속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학사</a:t>
                      </a:r>
                      <a:endParaRPr lang="en-US" altLang="ko-KR" sz="8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행정</a:t>
                      </a:r>
                      <a:endParaRPr lang="en-US" altLang="ko-KR" sz="8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업무 처리 정확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학사</a:t>
                      </a:r>
                      <a:endParaRPr lang="en-US" altLang="ko-KR" sz="8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행정</a:t>
                      </a:r>
                      <a:endParaRPr lang="en-US" altLang="ko-KR" sz="8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부서 방문 목적 충족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인사 제도 전체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능력 위주 투명한 채용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적정한 수 교원 채용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주기적</a:t>
                      </a:r>
                      <a:r>
                        <a:rPr lang="en-US" altLang="ko-KR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체계적 평가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업적과 실적에 따른 보상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개인 능력</a:t>
                      </a:r>
                      <a:r>
                        <a:rPr lang="en-US" altLang="ko-KR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성과에 따른 승진</a:t>
                      </a:r>
                      <a:endParaRPr lang="en-US" altLang="ko-KR" sz="8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기회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자기</a:t>
                      </a:r>
                      <a:endParaRPr lang="en-US" altLang="ko-KR" sz="8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계발</a:t>
                      </a:r>
                      <a:r>
                        <a:rPr lang="en-US" altLang="ko-KR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재교육</a:t>
                      </a:r>
                      <a:r>
                        <a:rPr lang="en-US" altLang="ko-KR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학습 기회 제공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적정 수준의 급여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적정 수준의 복리</a:t>
                      </a:r>
                      <a:endParaRPr lang="en-US" altLang="ko-KR" sz="8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후생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연구</a:t>
                      </a:r>
                      <a:endParaRPr lang="en-US" altLang="ko-KR" sz="8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활동 지원 전체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예산</a:t>
                      </a:r>
                      <a:endParaRPr lang="en-US" altLang="ko-KR" sz="8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신청 절차 간편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필요</a:t>
                      </a:r>
                      <a:endParaRPr lang="en-US" altLang="ko-KR" sz="8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사항 지원 원활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454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u="none" strike="noStrike" spc="-10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전체</a:t>
                      </a:r>
                      <a:endParaRPr lang="ko-KR" altLang="en-US" sz="9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(57)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48.2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47.7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48.2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40.1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45.6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53.2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41.2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40.4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47.4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47.7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6057">
                <a:tc row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성별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남성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(37)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54.5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43.7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41.0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44.6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35.6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43.2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34.2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34.2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41.4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42.8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60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여성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(20)*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55.0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48.3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54.2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51.7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6057">
                <a:tc rowSpan="3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재직 구분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교수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(10)*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53.3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55.0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53.3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60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부교수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(27)*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39.6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42.0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43.2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40.7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32.1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39.5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35.2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34.0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47.5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47.5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60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조교수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(20)*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52.5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52.5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53.3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44.2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45.8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55.0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45.0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41.7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43.8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44.2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43.3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6057">
                <a:tc rowSpan="5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재직 기간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1</a:t>
                      </a:r>
                      <a:r>
                        <a:rPr lang="ko-KR" altLang="en-US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 미만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91.7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91.7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91.7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91.7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6057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9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1~5</a:t>
                      </a:r>
                      <a:r>
                        <a:rPr lang="ko-KR" altLang="en-US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(13)*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51.3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51.3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46.8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43.6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60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6~10</a:t>
                      </a:r>
                      <a:r>
                        <a:rPr lang="ko-KR" altLang="en-US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(15)*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53.4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43.3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41.1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47.8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37.8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42.2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53.3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36.7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34.4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48.9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60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11~15</a:t>
                      </a:r>
                      <a:r>
                        <a:rPr lang="ko-KR" altLang="en-US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49.7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27.9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30.0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30.0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33.3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23.3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36.7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33.3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13.3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23.3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30.0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30.0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60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16</a:t>
                      </a:r>
                      <a:r>
                        <a:rPr lang="ko-KR" altLang="en-US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 이상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(22)*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42.3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43.2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46.2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43.9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36.4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37.9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52.3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41.7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37.1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48.5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46.2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6057">
                <a:tc rowSpan="4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계열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예체능계열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(14)*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52.4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34.5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38.1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33.3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27.4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26.2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41.7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26.2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25.0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39.9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40.5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39.3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860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인문사회계열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(28)*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51.2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54.8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53.6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86057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8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자연계열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(7)*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52.4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52.4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45.2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54.8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54.8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42.9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45.2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33.3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31.0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33.3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42.9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23.8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31.0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27.4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26.2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28.6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860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공학계열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(8)*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45.9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52.1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54.2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54.2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35.4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37.5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37.5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31.3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33.3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35.4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29.2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35.4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35.4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05198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차원 만족도 </a:t>
            </a:r>
            <a:r>
              <a:rPr lang="en-US" altLang="ko-KR" dirty="0"/>
              <a:t>[</a:t>
            </a:r>
            <a:r>
              <a:rPr lang="ko-KR" altLang="en-US" dirty="0"/>
              <a:t>학교 행정</a:t>
            </a:r>
            <a:r>
              <a:rPr lang="en-US" altLang="ko-KR" dirty="0"/>
              <a:t>]</a:t>
            </a:r>
            <a:endParaRPr lang="ko-KR" altLang="en-US" dirty="0"/>
          </a:p>
        </p:txBody>
      </p:sp>
      <p:sp>
        <p:nvSpPr>
          <p:cNvPr id="4" name="부제목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/>
              <a:t>3) </a:t>
            </a:r>
            <a:r>
              <a:rPr lang="ko-KR" altLang="en-US"/>
              <a:t>개선 요구 사항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ko-KR" altLang="en-US" dirty="0"/>
              <a:t>인사제도 관련 개선사항으로는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평가기준에 따라 적절한 승진 기회가 있어야 한다</a:t>
            </a:r>
            <a:r>
              <a:rPr lang="en-US" altLang="ko-KR" dirty="0" smtClean="0"/>
              <a:t>’, ‘</a:t>
            </a:r>
            <a:r>
              <a:rPr lang="ko-KR" altLang="en-US" dirty="0" smtClean="0"/>
              <a:t>능력 위주의 공정한 평가</a:t>
            </a:r>
            <a:r>
              <a:rPr lang="en-US" altLang="ko-KR" dirty="0" smtClean="0"/>
              <a:t>’, </a:t>
            </a:r>
            <a:br>
              <a:rPr lang="en-US" altLang="ko-KR" dirty="0" smtClean="0"/>
            </a:br>
            <a:r>
              <a:rPr lang="en-US" altLang="ko-KR" dirty="0" smtClean="0"/>
              <a:t>‘</a:t>
            </a:r>
            <a:r>
              <a:rPr lang="ko-KR" altLang="en-US" dirty="0" smtClean="0"/>
              <a:t>일정한 비율로 승진이 정체되지 않게 해야 한다</a:t>
            </a:r>
            <a:r>
              <a:rPr lang="en-US" altLang="ko-KR" dirty="0" smtClean="0"/>
              <a:t>’, ‘</a:t>
            </a:r>
            <a:r>
              <a:rPr lang="ko-KR" altLang="en-US" dirty="0" smtClean="0"/>
              <a:t>일관된 기준이 있어야 한다</a:t>
            </a:r>
            <a:r>
              <a:rPr lang="en-US" altLang="ko-KR" dirty="0" smtClean="0"/>
              <a:t>’ </a:t>
            </a:r>
            <a:r>
              <a:rPr lang="ko-KR" altLang="en-US" dirty="0" smtClean="0"/>
              <a:t>등의 의견이 제시됨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r>
              <a:rPr lang="ko-KR" altLang="en-US" dirty="0"/>
              <a:t>행정 전반에 대한 </a:t>
            </a:r>
            <a:r>
              <a:rPr lang="ko-KR" altLang="en-US" dirty="0" smtClean="0"/>
              <a:t>개선사항으로는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연구활동 지원이 필요하다</a:t>
            </a:r>
            <a:r>
              <a:rPr lang="en-US" altLang="ko-KR" dirty="0" smtClean="0"/>
              <a:t>’</a:t>
            </a:r>
            <a:r>
              <a:rPr lang="ko-KR" altLang="en-US" dirty="0" smtClean="0"/>
              <a:t>는 의견이 가장 많았으며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 외 연구활동을 위한 예산신청 절차 간소화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규정에 따른 시스템에 의한 행정 등 행정 프로세스와 관련한 요소들이 주로 제시됨</a:t>
            </a:r>
            <a:r>
              <a:rPr lang="en-US" altLang="ko-KR" dirty="0" smtClean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3584" y="6381750"/>
            <a:ext cx="2571217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1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명 이하 소수응답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,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없음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,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모름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/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무응답 표기 제외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/>
          </p:nvPr>
        </p:nvGraphicFramePr>
        <p:xfrm>
          <a:off x="338028" y="2637750"/>
          <a:ext cx="4536000" cy="374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3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4400"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en-US" altLang="ko-KR" sz="1000" b="1" u="none" strike="noStrike" kern="1200" spc="-5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1000" b="1" u="none" strike="noStrike" kern="1200" spc="-5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전체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1000" b="1" u="none" strike="noStrike" kern="1200" spc="-5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40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평가기준에 따라 적절한 승진기회가 있어야 한다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440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능력 위주의 공정한 평가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440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일정한 비율로 승진이 정체되지 않게 해야 한다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440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일관된 기준이 있어야 한다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440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인사제도의 투명성을 위하여 결과를 공개해야 한다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440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객관적인 평가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440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연봉제 교수들의 처우개선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440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능력 위주의 보상시스템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440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학생수와 비례한 교수확보가 원칙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15" name="표 14"/>
          <p:cNvGraphicFramePr>
            <a:graphicFrameLocks noGrp="1"/>
          </p:cNvGraphicFramePr>
          <p:nvPr>
            <p:extLst/>
          </p:nvPr>
        </p:nvGraphicFramePr>
        <p:xfrm>
          <a:off x="5031947" y="2637753"/>
          <a:ext cx="4536000" cy="37439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3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1814"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en-US" altLang="ko-KR" sz="1000" b="1" u="none" strike="noStrike" kern="1200" spc="-5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1000" b="1" u="none" strike="noStrike" kern="1200" spc="-5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전체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1000" b="1" u="none" strike="noStrike" kern="1200" spc="-5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8883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연구활동 지원 필요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8883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건의 내용에 대한 답이 없다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8883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연구지원금 예산 책정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8883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연구활동을 위한 시간적 여유 필요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8883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연구활동을 위한 예산신청 절차 간소화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8883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규정에 따른 시스템에 의한 행정이 이루어져야 한다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8883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제출한 서류 및 자료보관이 잘 되었으면 한다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pSp>
        <p:nvGrpSpPr>
          <p:cNvPr id="17" name="그룹 16"/>
          <p:cNvGrpSpPr/>
          <p:nvPr/>
        </p:nvGrpSpPr>
        <p:grpSpPr>
          <a:xfrm>
            <a:off x="354311" y="2421273"/>
            <a:ext cx="4530608" cy="205210"/>
            <a:chOff x="362732" y="1103179"/>
            <a:chExt cx="9486039" cy="205210"/>
          </a:xfrm>
        </p:grpSpPr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7589971" y="1169890"/>
              <a:ext cx="2258800" cy="13849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 anchor="b" anchorCtr="0">
              <a:spAutoFit/>
            </a:bodyPr>
            <a:lstStyle/>
            <a:p>
              <a:pPr algn="r">
                <a:defRPr/>
              </a:pPr>
              <a:r>
                <a:rPr lang="en-US" altLang="ko-KR" sz="900" dirty="0">
                  <a:latin typeface="Trebuchet MS" panose="020B0603020202020204" pitchFamily="34" charset="0"/>
                </a:rPr>
                <a:t>(Base=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전체</a:t>
              </a:r>
              <a:r>
                <a:rPr lang="en-US" altLang="ko-KR" sz="900" dirty="0">
                  <a:latin typeface="Trebuchet MS" panose="020B0603020202020204" pitchFamily="34" charset="0"/>
                </a:rPr>
                <a:t>, n=57, %)</a:t>
              </a:r>
              <a:endParaRPr lang="en-US" altLang="ko-KR" sz="900" dirty="0"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19" name="직사각형 18"/>
            <p:cNvSpPr/>
            <p:nvPr/>
          </p:nvSpPr>
          <p:spPr bwMode="auto">
            <a:xfrm>
              <a:off x="362732" y="1103179"/>
              <a:ext cx="1900347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ko-KR" altLang="en-US" sz="1200" b="1" i="1">
                  <a:solidFill>
                    <a:schemeClr val="tx1"/>
                  </a:solidFill>
                  <a:latin typeface="Trebuchet MS" panose="020B0603020202020204" pitchFamily="34" charset="0"/>
                </a:rPr>
                <a:t>인사 제도</a:t>
              </a:r>
              <a:endParaRPr lang="ko-KR" altLang="en-US" sz="1200" b="1" i="1" dirty="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5032843" y="2421273"/>
            <a:ext cx="4521899" cy="205210"/>
            <a:chOff x="362732" y="1103179"/>
            <a:chExt cx="9467805" cy="205210"/>
          </a:xfrm>
        </p:grpSpPr>
        <p:sp>
          <p:nvSpPr>
            <p:cNvPr id="21" name="Text Box 5"/>
            <p:cNvSpPr txBox="1">
              <a:spLocks noChangeArrowheads="1"/>
            </p:cNvSpPr>
            <p:nvPr/>
          </p:nvSpPr>
          <p:spPr bwMode="auto">
            <a:xfrm>
              <a:off x="7571737" y="1169890"/>
              <a:ext cx="2258800" cy="13849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 anchor="b" anchorCtr="0">
              <a:spAutoFit/>
            </a:bodyPr>
            <a:lstStyle/>
            <a:p>
              <a:pPr algn="r">
                <a:defRPr/>
              </a:pPr>
              <a:r>
                <a:rPr lang="en-US" altLang="ko-KR" sz="900" dirty="0">
                  <a:latin typeface="Trebuchet MS" panose="020B0603020202020204" pitchFamily="34" charset="0"/>
                </a:rPr>
                <a:t>(Base=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전체</a:t>
              </a:r>
              <a:r>
                <a:rPr lang="en-US" altLang="ko-KR" sz="900" dirty="0">
                  <a:latin typeface="Trebuchet MS" panose="020B0603020202020204" pitchFamily="34" charset="0"/>
                </a:rPr>
                <a:t>, n=57, %)</a:t>
              </a:r>
              <a:endParaRPr lang="en-US" altLang="ko-KR" sz="900" dirty="0"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22" name="직사각형 21"/>
            <p:cNvSpPr/>
            <p:nvPr/>
          </p:nvSpPr>
          <p:spPr bwMode="auto">
            <a:xfrm>
              <a:off x="362732" y="1103179"/>
              <a:ext cx="1900347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ko-KR" altLang="en-US" sz="1200" b="1" i="1">
                  <a:solidFill>
                    <a:schemeClr val="tx1"/>
                  </a:solidFill>
                  <a:latin typeface="Trebuchet MS" panose="020B0603020202020204" pitchFamily="34" charset="0"/>
                </a:rPr>
                <a:t>행정 전반</a:t>
              </a:r>
              <a:endParaRPr lang="ko-KR" altLang="en-US" sz="1200" b="1" i="1" dirty="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71838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직선 연결선 31"/>
          <p:cNvCxnSpPr/>
          <p:nvPr/>
        </p:nvCxnSpPr>
        <p:spPr>
          <a:xfrm>
            <a:off x="2911842" y="3284984"/>
            <a:ext cx="0" cy="2903928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차원 만족도 </a:t>
            </a:r>
            <a:r>
              <a:rPr lang="en-US" altLang="ko-KR" dirty="0"/>
              <a:t>[</a:t>
            </a:r>
            <a:r>
              <a:rPr lang="ko-KR" altLang="en-US" dirty="0"/>
              <a:t>학생</a:t>
            </a:r>
            <a:r>
              <a:rPr lang="en-US" altLang="ko-KR" dirty="0"/>
              <a:t>]</a:t>
            </a:r>
          </a:p>
        </p:txBody>
      </p:sp>
      <p:sp>
        <p:nvSpPr>
          <p:cNvPr id="9" name="텍스트 개체 틀 8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/>
              <a:t>1) </a:t>
            </a:r>
            <a:r>
              <a:rPr lang="ko-KR" altLang="en-US"/>
              <a:t>전체</a:t>
            </a:r>
          </a:p>
        </p:txBody>
      </p:sp>
      <p:sp>
        <p:nvSpPr>
          <p:cNvPr id="13" name="내용 개체 틀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학생 차원 만족도는 </a:t>
            </a:r>
            <a:r>
              <a:rPr lang="en-US" altLang="ko-KR" dirty="0" smtClean="0"/>
              <a:t>58.7</a:t>
            </a:r>
            <a:r>
              <a:rPr lang="ko-KR" altLang="en-US" dirty="0" smtClean="0"/>
              <a:t>점으로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전년 대비 </a:t>
            </a:r>
            <a:r>
              <a:rPr lang="en-US" altLang="ko-KR" dirty="0" smtClean="0"/>
              <a:t>+5.9</a:t>
            </a:r>
            <a:r>
              <a:rPr lang="ko-KR" altLang="en-US" dirty="0" smtClean="0"/>
              <a:t>점 상승함</a:t>
            </a:r>
            <a:r>
              <a:rPr lang="en-US" altLang="ko-KR" dirty="0" smtClean="0"/>
              <a:t>.</a:t>
            </a:r>
          </a:p>
          <a:p>
            <a:pPr lvl="0"/>
            <a:r>
              <a:rPr lang="ko-KR" altLang="en-US" dirty="0" smtClean="0"/>
              <a:t>학생 </a:t>
            </a:r>
            <a:r>
              <a:rPr lang="ko-KR" altLang="en-US" dirty="0"/>
              <a:t>차원 평가항목별로 살펴보면</a:t>
            </a:r>
            <a:r>
              <a:rPr lang="en-US" altLang="ko-KR" dirty="0"/>
              <a:t>,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학문적 지식 향상 노력</a:t>
            </a:r>
            <a:r>
              <a:rPr lang="en-US" altLang="ko-KR" dirty="0" smtClean="0"/>
              <a:t>’ </a:t>
            </a:r>
            <a:r>
              <a:rPr lang="ko-KR" altLang="en-US" dirty="0" smtClean="0"/>
              <a:t>및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학습참여 태도 우수</a:t>
            </a:r>
            <a:r>
              <a:rPr lang="en-US" altLang="ko-KR" dirty="0" smtClean="0"/>
              <a:t>’</a:t>
            </a:r>
            <a:r>
              <a:rPr lang="ko-KR" altLang="en-US" dirty="0" smtClean="0"/>
              <a:t>가 각 </a:t>
            </a:r>
            <a:r>
              <a:rPr lang="en-US" altLang="ko-KR" dirty="0" smtClean="0"/>
              <a:t>59.9</a:t>
            </a:r>
            <a:r>
              <a:rPr lang="ko-KR" altLang="en-US" dirty="0" smtClean="0"/>
              <a:t>점으로 가장 높게 나타난 반면</a:t>
            </a:r>
            <a:r>
              <a:rPr lang="en-US" altLang="ko-KR" dirty="0" smtClean="0"/>
              <a:t>,</a:t>
            </a:r>
            <a:br>
              <a:rPr lang="en-US" altLang="ko-KR" dirty="0" smtClean="0"/>
            </a:br>
            <a:r>
              <a:rPr lang="en-US" altLang="ko-KR" dirty="0" smtClean="0"/>
              <a:t>‘</a:t>
            </a:r>
            <a:r>
              <a:rPr lang="ko-KR" altLang="en-US" dirty="0" smtClean="0"/>
              <a:t>자기계발을 위한 노력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은 </a:t>
            </a:r>
            <a:r>
              <a:rPr lang="en-US" altLang="ko-KR" dirty="0" smtClean="0"/>
              <a:t>55.3</a:t>
            </a:r>
            <a:r>
              <a:rPr lang="ko-KR" altLang="en-US" dirty="0" smtClean="0"/>
              <a:t>점으로 가장 낮음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pPr lvl="0"/>
            <a:r>
              <a:rPr lang="ko-KR" altLang="en-US" dirty="0" smtClean="0"/>
              <a:t>전년 대비 만족도는 모든 항목이 상승한 가운데</a:t>
            </a:r>
            <a:r>
              <a:rPr lang="en-US" altLang="ko-KR" dirty="0" smtClean="0"/>
              <a:t>, </a:t>
            </a:r>
            <a:r>
              <a:rPr lang="ko-KR" altLang="en-US" dirty="0" smtClean="0"/>
              <a:t>특히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자기계발을 위한 노력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의 상승폭</a:t>
            </a:r>
            <a:r>
              <a:rPr lang="en-US" altLang="ko-KR" dirty="0" smtClean="0"/>
              <a:t>(+7.8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</a:t>
            </a:r>
            <a:r>
              <a:rPr lang="ko-KR" altLang="en-US" dirty="0" smtClean="0"/>
              <a:t>이 가장 큼</a:t>
            </a:r>
            <a:r>
              <a:rPr lang="en-US" altLang="ko-KR" dirty="0" smtClean="0"/>
              <a:t>.</a:t>
            </a:r>
          </a:p>
        </p:txBody>
      </p:sp>
      <p:graphicFrame>
        <p:nvGraphicFramePr>
          <p:cNvPr id="18" name="차트 17"/>
          <p:cNvGraphicFramePr/>
          <p:nvPr>
            <p:extLst/>
          </p:nvPr>
        </p:nvGraphicFramePr>
        <p:xfrm>
          <a:off x="341470" y="2625725"/>
          <a:ext cx="9295469" cy="294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oup 3"/>
          <p:cNvGraphicFramePr>
            <a:graphicFrameLocks noGrp="1"/>
          </p:cNvGraphicFramePr>
          <p:nvPr>
            <p:extLst/>
          </p:nvPr>
        </p:nvGraphicFramePr>
        <p:xfrm>
          <a:off x="1250274" y="5568478"/>
          <a:ext cx="8330400" cy="161925"/>
        </p:xfrm>
        <a:graphic>
          <a:graphicData uri="http://schemas.openxmlformats.org/drawingml/2006/table">
            <a:tbl>
              <a:tblPr/>
              <a:tblGrid>
                <a:gridCol w="1666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6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6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66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660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학생 차원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자기계발을 위한 노력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학문적 지식 향상 노력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학습참여 태도 우수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학교생활 적극성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24" name="그룹 23"/>
          <p:cNvGrpSpPr/>
          <p:nvPr/>
        </p:nvGrpSpPr>
        <p:grpSpPr>
          <a:xfrm>
            <a:off x="338573" y="2421273"/>
            <a:ext cx="9216000" cy="215565"/>
            <a:chOff x="329780" y="1103179"/>
            <a:chExt cx="19296159" cy="215565"/>
          </a:xfrm>
        </p:grpSpPr>
        <p:sp>
          <p:nvSpPr>
            <p:cNvPr id="25" name="Text Box 5"/>
            <p:cNvSpPr txBox="1">
              <a:spLocks noChangeArrowheads="1"/>
            </p:cNvSpPr>
            <p:nvPr/>
          </p:nvSpPr>
          <p:spPr bwMode="auto">
            <a:xfrm>
              <a:off x="16330037" y="1169890"/>
              <a:ext cx="3295902" cy="13849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 anchor="b" anchorCtr="0">
              <a:spAutoFit/>
            </a:bodyPr>
            <a:lstStyle/>
            <a:p>
              <a:pPr algn="r">
                <a:defRPr/>
              </a:pPr>
              <a:r>
                <a:rPr lang="en-US" altLang="ko-KR" sz="900" dirty="0">
                  <a:latin typeface="Trebuchet MS" panose="020B0603020202020204" pitchFamily="34" charset="0"/>
                </a:rPr>
                <a:t>(Base=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전체</a:t>
              </a:r>
              <a:r>
                <a:rPr lang="en-US" altLang="ko-KR" sz="900" dirty="0">
                  <a:latin typeface="Trebuchet MS" panose="020B0603020202020204" pitchFamily="34" charset="0"/>
                </a:rPr>
                <a:t>, n=57, 100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점 만점</a:t>
              </a:r>
              <a:r>
                <a:rPr lang="en-US" altLang="ko-KR" sz="900" dirty="0">
                  <a:latin typeface="Trebuchet MS" panose="020B0603020202020204" pitchFamily="34" charset="0"/>
                </a:rPr>
                <a:t>)</a:t>
              </a:r>
              <a:endParaRPr lang="en-US" altLang="ko-KR" sz="900" dirty="0"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cxnSp>
          <p:nvCxnSpPr>
            <p:cNvPr id="26" name="직선 연결선 25"/>
            <p:cNvCxnSpPr/>
            <p:nvPr/>
          </p:nvCxnSpPr>
          <p:spPr>
            <a:xfrm>
              <a:off x="329780" y="1317156"/>
              <a:ext cx="19296159" cy="158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직사각형 26"/>
            <p:cNvSpPr/>
            <p:nvPr/>
          </p:nvSpPr>
          <p:spPr bwMode="auto">
            <a:xfrm>
              <a:off x="362732" y="1103179"/>
              <a:ext cx="2964297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학생 차원 만족도</a:t>
              </a:r>
            </a:p>
          </p:txBody>
        </p:sp>
      </p:grpSp>
      <p:graphicFrame>
        <p:nvGraphicFramePr>
          <p:cNvPr id="28" name="Group 3"/>
          <p:cNvGraphicFramePr>
            <a:graphicFrameLocks noGrp="1"/>
          </p:cNvGraphicFramePr>
          <p:nvPr>
            <p:extLst/>
          </p:nvPr>
        </p:nvGraphicFramePr>
        <p:xfrm>
          <a:off x="1249679" y="2987952"/>
          <a:ext cx="8331605" cy="417600"/>
        </p:xfrm>
        <a:graphic>
          <a:graphicData uri="http://schemas.openxmlformats.org/drawingml/2006/table">
            <a:tbl>
              <a:tblPr/>
              <a:tblGrid>
                <a:gridCol w="16663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63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63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663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6632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088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7.8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7.7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9" name="직사각형 28"/>
          <p:cNvSpPr/>
          <p:nvPr/>
        </p:nvSpPr>
        <p:spPr>
          <a:xfrm>
            <a:off x="349250" y="3212976"/>
            <a:ext cx="848810" cy="1764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</a:pP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전체 대비 </a:t>
            </a:r>
            <a:r>
              <a:rPr lang="en-US" altLang="ko-KR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GAP </a:t>
            </a: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▶</a:t>
            </a:r>
            <a:endParaRPr lang="en-US" altLang="ko-KR" sz="8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cxnSp>
        <p:nvCxnSpPr>
          <p:cNvPr id="30" name="직선 연결선 29"/>
          <p:cNvCxnSpPr/>
          <p:nvPr/>
        </p:nvCxnSpPr>
        <p:spPr>
          <a:xfrm>
            <a:off x="1243780" y="4496928"/>
            <a:ext cx="8316000" cy="0"/>
          </a:xfrm>
          <a:prstGeom prst="line">
            <a:avLst/>
          </a:prstGeom>
          <a:ln w="15875" cmpd="sng">
            <a:solidFill>
              <a:srgbClr val="C0000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43584" y="6381750"/>
            <a:ext cx="3621184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전년 대비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GAP (2018-2017) /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전체 대비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GAP (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세부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-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차원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)</a:t>
            </a:r>
          </a:p>
          <a:p>
            <a:pPr marL="288925" indent="-288925">
              <a:defRPr/>
            </a:pP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※ GAP :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소수점 둘째 자리 반올림으로 인한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0.1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의 오차가 있을 수 있음 </a:t>
            </a:r>
          </a:p>
        </p:txBody>
      </p:sp>
      <p:sp>
        <p:nvSpPr>
          <p:cNvPr id="16" name="Freeform 101"/>
          <p:cNvSpPr>
            <a:spLocks/>
          </p:cNvSpPr>
          <p:nvPr/>
        </p:nvSpPr>
        <p:spPr bwMode="auto">
          <a:xfrm>
            <a:off x="3848765" y="4050863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17" name="Freeform 101"/>
          <p:cNvSpPr>
            <a:spLocks/>
          </p:cNvSpPr>
          <p:nvPr/>
        </p:nvSpPr>
        <p:spPr bwMode="auto">
          <a:xfrm>
            <a:off x="5601072" y="3958575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19" name="Freeform 101">
            <a:extLst>
              <a:ext uri="{FF2B5EF4-FFF2-40B4-BE49-F238E27FC236}">
                <a16:creationId xmlns:a16="http://schemas.microsoft.com/office/drawing/2014/main" xmlns="" id="{3F73F03E-F59E-4BDA-AF2E-D87F85D4C5BA}"/>
              </a:ext>
            </a:extLst>
          </p:cNvPr>
          <p:cNvSpPr>
            <a:spLocks/>
          </p:cNvSpPr>
          <p:nvPr/>
        </p:nvSpPr>
        <p:spPr bwMode="auto">
          <a:xfrm>
            <a:off x="7215692" y="3958575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67493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차원 만족도 </a:t>
            </a:r>
            <a:r>
              <a:rPr lang="en-US" altLang="ko-KR" dirty="0"/>
              <a:t>[</a:t>
            </a:r>
            <a:r>
              <a:rPr lang="ko-KR" altLang="en-US" dirty="0"/>
              <a:t>학생</a:t>
            </a:r>
            <a:r>
              <a:rPr lang="en-US" altLang="ko-KR" dirty="0"/>
              <a:t>]</a:t>
            </a:r>
            <a:endParaRPr lang="ko-KR" altLang="en-US" dirty="0"/>
          </a:p>
        </p:txBody>
      </p:sp>
      <p:sp>
        <p:nvSpPr>
          <p:cNvPr id="14" name="텍스트 개체 틀 1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pPr lvl="0"/>
            <a:r>
              <a:rPr lang="en-US" altLang="ko-KR"/>
              <a:t>2) </a:t>
            </a:r>
            <a:r>
              <a:rPr lang="ko-KR" altLang="en-US" dirty="0"/>
              <a:t>응답자 </a:t>
            </a:r>
            <a:r>
              <a:rPr lang="ko-KR" altLang="en-US" dirty="0" err="1"/>
              <a:t>특성별</a:t>
            </a:r>
            <a:endParaRPr lang="ko-KR" altLang="en-US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980424" y="1037658"/>
            <a:ext cx="1574149" cy="1384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 anchor="b" anchorCtr="0">
            <a:spAutoFit/>
          </a:bodyPr>
          <a:lstStyle/>
          <a:p>
            <a:pPr algn="r">
              <a:defRPr/>
            </a:pPr>
            <a:r>
              <a:rPr lang="en-US" altLang="ko-KR" sz="900" dirty="0">
                <a:latin typeface="Trebuchet MS" panose="020B0603020202020204" pitchFamily="34" charset="0"/>
              </a:rPr>
              <a:t>(Base=</a:t>
            </a:r>
            <a:r>
              <a:rPr lang="ko-KR" altLang="en-US" sz="900" dirty="0">
                <a:latin typeface="Trebuchet MS" panose="020B0603020202020204" pitchFamily="34" charset="0"/>
              </a:rPr>
              <a:t>전체</a:t>
            </a:r>
            <a:r>
              <a:rPr lang="en-US" altLang="ko-KR" sz="900" dirty="0">
                <a:latin typeface="Trebuchet MS" panose="020B0603020202020204" pitchFamily="34" charset="0"/>
              </a:rPr>
              <a:t>, n=57, 100</a:t>
            </a:r>
            <a:r>
              <a:rPr lang="ko-KR" altLang="en-US" sz="900" dirty="0">
                <a:latin typeface="Trebuchet MS" panose="020B0603020202020204" pitchFamily="34" charset="0"/>
              </a:rPr>
              <a:t>점 만점</a:t>
            </a:r>
            <a:r>
              <a:rPr lang="en-US" altLang="ko-KR" sz="900" dirty="0">
                <a:latin typeface="Trebuchet MS" panose="020B0603020202020204" pitchFamily="34" charset="0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3584" y="6381750"/>
            <a:ext cx="1670329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Base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가 작아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(n&lt;30)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해석에 유의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/>
          </p:nvPr>
        </p:nvGraphicFramePr>
        <p:xfrm>
          <a:off x="344100" y="1196966"/>
          <a:ext cx="9218330" cy="51847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36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0366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0366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0366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30366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74931">
                <a:tc grid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10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2018</a:t>
                      </a:r>
                      <a:r>
                        <a:rPr lang="ko-KR" altLang="en-US" sz="10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  <a:endParaRPr lang="en-US" altLang="ko-KR" sz="10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10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000" b="1" u="none" strike="noStrike" kern="1200" spc="-100" baseline="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사례수</a:t>
                      </a:r>
                      <a:r>
                        <a:rPr lang="en-US" altLang="ko-KR" sz="10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lang="ko-KR" altLang="en-US" sz="10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10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학생 차원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1000" b="1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자기계발을 위한 노력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1000" b="1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학문적 지식 향상 노력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1000" b="1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학습참여 태도 우수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10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학교생활 적극성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291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spc="-10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전체</a:t>
                      </a:r>
                      <a:endParaRPr lang="ko-KR" altLang="en-US" sz="10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(57)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4781">
                <a:tc row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10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성별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10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남성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(37)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51.4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48.6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52.3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53.2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51.4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47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10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여성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(20)*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4781">
                <a:tc rowSpan="3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10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재직 구분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10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교수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(10)*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47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10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부교수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(27)*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54.9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47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10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조교수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(20)*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4781">
                <a:tc rowSpan="5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10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재직 기간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10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0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 미만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4781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10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10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1~5</a:t>
                      </a:r>
                      <a:r>
                        <a:rPr lang="ko-KR" altLang="en-US" sz="10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(13)*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47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10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6~10</a:t>
                      </a:r>
                      <a:r>
                        <a:rPr lang="ko-KR" altLang="en-US" sz="10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(15)*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47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10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11~15</a:t>
                      </a:r>
                      <a:r>
                        <a:rPr lang="ko-KR" altLang="en-US" sz="10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47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10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16</a:t>
                      </a:r>
                      <a:r>
                        <a:rPr lang="ko-KR" altLang="en-US" sz="10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 이상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(22)*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52.3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53.8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4781">
                <a:tc rowSpan="4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10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계열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10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예체능계열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(14)*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147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10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인문사회계열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(28)*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14781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8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10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자연계열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(7)*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38.1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52.4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52.4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147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10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공학계열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(8)*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34.4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46641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차원 만족도 </a:t>
            </a:r>
            <a:r>
              <a:rPr lang="en-US" altLang="ko-KR" dirty="0"/>
              <a:t>[</a:t>
            </a:r>
            <a:r>
              <a:rPr lang="ko-KR" altLang="en-US" dirty="0"/>
              <a:t>학생</a:t>
            </a:r>
            <a:r>
              <a:rPr lang="en-US" altLang="ko-KR" dirty="0"/>
              <a:t>]</a:t>
            </a:r>
            <a:endParaRPr lang="ko-KR" altLang="en-US" dirty="0"/>
          </a:p>
        </p:txBody>
      </p:sp>
      <p:sp>
        <p:nvSpPr>
          <p:cNvPr id="4" name="부제목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 dirty="0"/>
              <a:t>3) </a:t>
            </a:r>
            <a:r>
              <a:rPr lang="ko-KR" altLang="en-US" dirty="0"/>
              <a:t>학생 경쟁력 보유를 위한 필요사항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ko-KR" altLang="en-US" dirty="0"/>
              <a:t>학생 경쟁력을 보유를 위해서는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자기주도 학습능력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이 필요하다는 의견이 </a:t>
            </a:r>
            <a:r>
              <a:rPr lang="ko-KR" altLang="en-US" dirty="0"/>
              <a:t>가장 많았으며</a:t>
            </a:r>
            <a:r>
              <a:rPr lang="en-US" altLang="ko-KR" dirty="0"/>
              <a:t>, </a:t>
            </a:r>
            <a:r>
              <a:rPr lang="ko-KR" altLang="en-US" dirty="0"/>
              <a:t>그 </a:t>
            </a:r>
            <a:r>
              <a:rPr lang="ko-KR" altLang="en-US" dirty="0" smtClean="0"/>
              <a:t>외 인성교육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자기개발학습</a:t>
            </a:r>
            <a:r>
              <a:rPr lang="en-US" altLang="ko-KR" dirty="0" smtClean="0"/>
              <a:t>, </a:t>
            </a:r>
            <a:br>
              <a:rPr lang="en-US" altLang="ko-KR" dirty="0" smtClean="0"/>
            </a:br>
            <a:r>
              <a:rPr lang="ko-KR" altLang="en-US" dirty="0" smtClean="0"/>
              <a:t>글로벌의식 함양 등 개인의 역량을 강화할 수 있는 교육과 관련된 요소들이 주로 제시됨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43584" y="6381750"/>
            <a:ext cx="1554913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없음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,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모름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/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무응답 표기 제외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graphicFrame>
        <p:nvGraphicFramePr>
          <p:cNvPr id="18" name="표 17"/>
          <p:cNvGraphicFramePr>
            <a:graphicFrameLocks noGrp="1"/>
          </p:cNvGraphicFramePr>
          <p:nvPr>
            <p:extLst/>
          </p:nvPr>
        </p:nvGraphicFramePr>
        <p:xfrm>
          <a:off x="338028" y="2637748"/>
          <a:ext cx="4536000" cy="37440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3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60548"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en-US" altLang="ko-KR" sz="1000" b="1" u="none" strike="noStrike" kern="1200" spc="-5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1000" b="1" u="none" strike="noStrike" kern="1200" spc="-5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전체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1000" b="1" u="none" strike="noStrike" kern="1200" spc="-5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5879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자기주도 학습능력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12.3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(7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5879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인성교육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5879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자기개발학습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5879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학습동기 유발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5879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자신감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5879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글로벌의식 함양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5879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우수한 학생 확보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5879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영어회화능력 향상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5879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외국어능력 향상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5879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전문지식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5879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자존감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회복</a:t>
                      </a:r>
                      <a:endParaRPr lang="ko-KR" altLang="en-US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5879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성실성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65879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다양한 실습경험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65879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학업성과에 대한 보상으로 동기부여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65879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전공수업 강화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65879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리더십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함양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65879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집중력과 의지를 키우는 능력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6587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1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학기에 목표설정을 위한 학과별 집중교육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65879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교수들의 노력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65879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교수와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학생간의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긴밀한 유대관계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65879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교수와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학생간의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신뢰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  <p:graphicFrame>
        <p:nvGraphicFramePr>
          <p:cNvPr id="19" name="표 18"/>
          <p:cNvGraphicFramePr>
            <a:graphicFrameLocks noGrp="1"/>
          </p:cNvGraphicFramePr>
          <p:nvPr>
            <p:extLst/>
          </p:nvPr>
        </p:nvGraphicFramePr>
        <p:xfrm>
          <a:off x="5025055" y="2639044"/>
          <a:ext cx="4536000" cy="37426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3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60458"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en-US" altLang="ko-KR" sz="1000" b="1" u="none" strike="noStrike" kern="1200" spc="-5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1000" b="1" u="none" strike="noStrike" kern="1200" spc="-5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전체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1000" b="1" u="none" strike="noStrike" kern="1200" spc="-5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582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다양한 교과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582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학생들의 의견수렴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582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학생들의 노력에 감사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582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대학간 학습교류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582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학습 동아리 등 교류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582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사회성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582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인간존엄성</a:t>
                      </a:r>
                      <a:endParaRPr lang="ko-KR" altLang="en-US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582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자기정체성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582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꾸준한 노력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582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소통능력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582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능동적인 태도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582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업무현장 방문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6582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체험학습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6582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학과별 특성에 맞는 대외활동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6582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경진대회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6582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취업을 위해 학교내 취업박람회 주기적 개최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6582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채용기회 수시 제공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6582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학생관리를 위한 학교의 지원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6582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학교 시설 지원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6582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편입학 설명회를 학교차원에서 지원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6582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학과 변경이나 폐과는 없어야 한다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  <p:grpSp>
        <p:nvGrpSpPr>
          <p:cNvPr id="24" name="그룹 23"/>
          <p:cNvGrpSpPr/>
          <p:nvPr/>
        </p:nvGrpSpPr>
        <p:grpSpPr>
          <a:xfrm>
            <a:off x="354311" y="2421273"/>
            <a:ext cx="9200262" cy="205210"/>
            <a:chOff x="362732" y="1103179"/>
            <a:chExt cx="19263207" cy="205210"/>
          </a:xfrm>
        </p:grpSpPr>
        <p:sp>
          <p:nvSpPr>
            <p:cNvPr id="25" name="Text Box 5"/>
            <p:cNvSpPr txBox="1">
              <a:spLocks noChangeArrowheads="1"/>
            </p:cNvSpPr>
            <p:nvPr/>
          </p:nvSpPr>
          <p:spPr bwMode="auto">
            <a:xfrm>
              <a:off x="17367139" y="1169890"/>
              <a:ext cx="2258800" cy="13849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 anchor="b" anchorCtr="0">
              <a:spAutoFit/>
            </a:bodyPr>
            <a:lstStyle/>
            <a:p>
              <a:pPr algn="r">
                <a:defRPr/>
              </a:pPr>
              <a:r>
                <a:rPr lang="en-US" altLang="ko-KR" sz="900" dirty="0">
                  <a:latin typeface="Trebuchet MS" panose="020B0603020202020204" pitchFamily="34" charset="0"/>
                </a:rPr>
                <a:t>(Base=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전체</a:t>
              </a:r>
              <a:r>
                <a:rPr lang="en-US" altLang="ko-KR" sz="900" dirty="0">
                  <a:latin typeface="Trebuchet MS" panose="020B0603020202020204" pitchFamily="34" charset="0"/>
                </a:rPr>
                <a:t>, n=57, %)</a:t>
              </a:r>
              <a:endParaRPr lang="en-US" altLang="ko-KR" sz="900" dirty="0"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26" name="직사각형 25"/>
            <p:cNvSpPr/>
            <p:nvPr/>
          </p:nvSpPr>
          <p:spPr bwMode="auto">
            <a:xfrm>
              <a:off x="362732" y="1103179"/>
              <a:ext cx="1803012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ko-KR" altLang="en-US" sz="1200" b="1" i="1">
                  <a:solidFill>
                    <a:schemeClr val="tx1"/>
                  </a:solidFill>
                  <a:latin typeface="Trebuchet MS" panose="020B0603020202020204" pitchFamily="34" charset="0"/>
                </a:rPr>
                <a:t>필요사항</a:t>
              </a:r>
              <a:endParaRPr lang="ko-KR" altLang="en-US" sz="1200" b="1" i="1" dirty="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55194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차원 만족도 </a:t>
            </a:r>
            <a:r>
              <a:rPr lang="en-US" altLang="ko-KR" dirty="0"/>
              <a:t>[</a:t>
            </a:r>
            <a:r>
              <a:rPr lang="ko-KR" altLang="en-US" dirty="0"/>
              <a:t>이미지</a:t>
            </a:r>
            <a:r>
              <a:rPr lang="en-US" altLang="ko-KR" dirty="0"/>
              <a:t>]</a:t>
            </a:r>
          </a:p>
        </p:txBody>
      </p:sp>
      <p:sp>
        <p:nvSpPr>
          <p:cNvPr id="9" name="텍스트 개체 틀 8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/>
              <a:t>1) </a:t>
            </a:r>
            <a:r>
              <a:rPr lang="ko-KR" altLang="en-US"/>
              <a:t>전체</a:t>
            </a:r>
          </a:p>
        </p:txBody>
      </p:sp>
      <p:sp>
        <p:nvSpPr>
          <p:cNvPr id="13" name="내용 개체 틀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이미지 차원 만족도는 </a:t>
            </a:r>
            <a:r>
              <a:rPr lang="en-US" altLang="ko-KR" dirty="0" smtClean="0"/>
              <a:t>60.8</a:t>
            </a:r>
            <a:r>
              <a:rPr lang="ko-KR" altLang="en-US" dirty="0" smtClean="0"/>
              <a:t>점으로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전년 대비 </a:t>
            </a:r>
            <a:r>
              <a:rPr lang="en-US" altLang="ko-KR" dirty="0" smtClean="0"/>
              <a:t>+3.9</a:t>
            </a:r>
            <a:r>
              <a:rPr lang="ko-KR" altLang="en-US" dirty="0" smtClean="0"/>
              <a:t>점 상승함</a:t>
            </a:r>
            <a:r>
              <a:rPr lang="en-US" altLang="ko-KR" dirty="0" smtClean="0"/>
              <a:t>.</a:t>
            </a:r>
          </a:p>
          <a:p>
            <a:pPr lvl="0"/>
            <a:r>
              <a:rPr lang="ko-KR" altLang="en-US" dirty="0" smtClean="0"/>
              <a:t>이미지 </a:t>
            </a:r>
            <a:r>
              <a:rPr lang="ko-KR" altLang="en-US" dirty="0"/>
              <a:t>차원 평가항목별로 살펴보면</a:t>
            </a:r>
            <a:r>
              <a:rPr lang="en-US" altLang="ko-KR" dirty="0"/>
              <a:t>,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자랑스러움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이 </a:t>
            </a:r>
            <a:r>
              <a:rPr lang="en-US" altLang="ko-KR" dirty="0" smtClean="0"/>
              <a:t>65.8</a:t>
            </a:r>
            <a:r>
              <a:rPr lang="ko-KR" altLang="en-US" dirty="0" smtClean="0"/>
              <a:t>점으로 가장 높고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이어서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사회의 요구 적극 수용</a:t>
            </a:r>
            <a:r>
              <a:rPr lang="en-US" altLang="ko-KR" dirty="0" smtClean="0"/>
              <a:t>’ </a:t>
            </a:r>
            <a:r>
              <a:rPr lang="ko-KR" altLang="en-US" dirty="0" smtClean="0"/>
              <a:t>및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‘</a:t>
            </a:r>
            <a:r>
              <a:rPr lang="ko-KR" altLang="en-US" dirty="0" smtClean="0"/>
              <a:t>발전가능성</a:t>
            </a:r>
            <a:r>
              <a:rPr lang="en-US" altLang="ko-KR" dirty="0" smtClean="0"/>
              <a:t>’(</a:t>
            </a:r>
            <a:r>
              <a:rPr lang="ko-KR" altLang="en-US" dirty="0" smtClean="0"/>
              <a:t>각 </a:t>
            </a:r>
            <a:r>
              <a:rPr lang="en-US" altLang="ko-KR" dirty="0" smtClean="0"/>
              <a:t>60.5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 &gt;‘</a:t>
            </a:r>
            <a:r>
              <a:rPr lang="ko-KR" altLang="en-US" dirty="0" smtClean="0"/>
              <a:t>주변인의 인식</a:t>
            </a:r>
            <a:r>
              <a:rPr lang="en-US" altLang="ko-KR" dirty="0" smtClean="0"/>
              <a:t>’(59.9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 </a:t>
            </a:r>
            <a:r>
              <a:rPr lang="ko-KR" altLang="en-US" dirty="0" smtClean="0"/>
              <a:t>순으로 나타났으며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반면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대외적 홍보 노력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은 </a:t>
            </a:r>
            <a:r>
              <a:rPr lang="en-US" altLang="ko-KR" dirty="0" smtClean="0"/>
              <a:t>58.5</a:t>
            </a:r>
            <a:r>
              <a:rPr lang="ko-KR" altLang="en-US" dirty="0" smtClean="0"/>
              <a:t>점으로 가장 낮음</a:t>
            </a:r>
            <a:r>
              <a:rPr lang="en-US" altLang="ko-KR" dirty="0" smtClean="0"/>
              <a:t>.</a:t>
            </a:r>
          </a:p>
          <a:p>
            <a:pPr lvl="0"/>
            <a:r>
              <a:rPr lang="ko-KR" altLang="en-US" dirty="0" smtClean="0"/>
              <a:t>전년</a:t>
            </a:r>
            <a:r>
              <a:rPr lang="en-US" altLang="ko-KR" dirty="0"/>
              <a:t> </a:t>
            </a:r>
            <a:r>
              <a:rPr lang="ko-KR" altLang="en-US" dirty="0" smtClean="0"/>
              <a:t>대비 만족도는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주변인의 인식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의 상승폭</a:t>
            </a:r>
            <a:r>
              <a:rPr lang="en-US" altLang="ko-KR" dirty="0" smtClean="0"/>
              <a:t>(+6.9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</a:t>
            </a:r>
            <a:r>
              <a:rPr lang="ko-KR" altLang="en-US" dirty="0" smtClean="0"/>
              <a:t>이 가장 크게 나타남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graphicFrame>
        <p:nvGraphicFramePr>
          <p:cNvPr id="17" name="차트 16"/>
          <p:cNvGraphicFramePr/>
          <p:nvPr>
            <p:extLst>
              <p:ext uri="{D42A27DB-BD31-4B8C-83A1-F6EECF244321}">
                <p14:modId xmlns:p14="http://schemas.microsoft.com/office/powerpoint/2010/main" val="3043333616"/>
              </p:ext>
            </p:extLst>
          </p:nvPr>
        </p:nvGraphicFramePr>
        <p:xfrm>
          <a:off x="341470" y="2625725"/>
          <a:ext cx="9295469" cy="294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Group 3"/>
          <p:cNvGraphicFramePr>
            <a:graphicFrameLocks noGrp="1"/>
          </p:cNvGraphicFramePr>
          <p:nvPr>
            <p:extLst/>
          </p:nvPr>
        </p:nvGraphicFramePr>
        <p:xfrm>
          <a:off x="1250274" y="5568478"/>
          <a:ext cx="8330399" cy="314325"/>
        </p:xfrm>
        <a:graphic>
          <a:graphicData uri="http://schemas.openxmlformats.org/drawingml/2006/table">
            <a:tbl>
              <a:tblPr/>
              <a:tblGrid>
                <a:gridCol w="11900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9005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9005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900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900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900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900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이미지 차원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사회의 요구</a:t>
                      </a:r>
                      <a:endParaRPr kumimoji="1" lang="en-US" altLang="ko-KR" sz="10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적극 수용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발전가능성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인재양성을</a:t>
                      </a:r>
                      <a:endParaRPr kumimoji="1" lang="en-US" altLang="ko-KR" sz="10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위한 관심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자랑스러움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주변인의 인식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대외적</a:t>
                      </a:r>
                      <a:endParaRPr kumimoji="1" lang="en-US" altLang="ko-KR" sz="10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홍보 노력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23" name="그룹 22"/>
          <p:cNvGrpSpPr/>
          <p:nvPr/>
        </p:nvGrpSpPr>
        <p:grpSpPr>
          <a:xfrm>
            <a:off x="338573" y="2421273"/>
            <a:ext cx="9216000" cy="215565"/>
            <a:chOff x="329780" y="1103179"/>
            <a:chExt cx="19296159" cy="215565"/>
          </a:xfrm>
        </p:grpSpPr>
        <p:sp>
          <p:nvSpPr>
            <p:cNvPr id="24" name="Text Box 5"/>
            <p:cNvSpPr txBox="1">
              <a:spLocks noChangeArrowheads="1"/>
            </p:cNvSpPr>
            <p:nvPr/>
          </p:nvSpPr>
          <p:spPr bwMode="auto">
            <a:xfrm>
              <a:off x="16330037" y="1169890"/>
              <a:ext cx="3295902" cy="13849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 anchor="b" anchorCtr="0">
              <a:spAutoFit/>
            </a:bodyPr>
            <a:lstStyle/>
            <a:p>
              <a:pPr algn="r">
                <a:defRPr/>
              </a:pPr>
              <a:r>
                <a:rPr lang="en-US" altLang="ko-KR" sz="900" dirty="0">
                  <a:latin typeface="Trebuchet MS" panose="020B0603020202020204" pitchFamily="34" charset="0"/>
                </a:rPr>
                <a:t>(Base=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전체</a:t>
              </a:r>
              <a:r>
                <a:rPr lang="en-US" altLang="ko-KR" sz="900" dirty="0">
                  <a:latin typeface="Trebuchet MS" panose="020B0603020202020204" pitchFamily="34" charset="0"/>
                </a:rPr>
                <a:t>, n=57, 100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점 만점</a:t>
              </a:r>
              <a:r>
                <a:rPr lang="en-US" altLang="ko-KR" sz="900" dirty="0">
                  <a:latin typeface="Trebuchet MS" panose="020B0603020202020204" pitchFamily="34" charset="0"/>
                </a:rPr>
                <a:t>)</a:t>
              </a:r>
              <a:endParaRPr lang="en-US" altLang="ko-KR" sz="900" dirty="0"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cxnSp>
          <p:nvCxnSpPr>
            <p:cNvPr id="25" name="직선 연결선 24"/>
            <p:cNvCxnSpPr/>
            <p:nvPr/>
          </p:nvCxnSpPr>
          <p:spPr>
            <a:xfrm>
              <a:off x="329780" y="1317156"/>
              <a:ext cx="19296159" cy="158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직사각형 25"/>
            <p:cNvSpPr/>
            <p:nvPr/>
          </p:nvSpPr>
          <p:spPr bwMode="auto">
            <a:xfrm>
              <a:off x="362732" y="1103179"/>
              <a:ext cx="3286503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이미지 차원 만족도</a:t>
              </a:r>
            </a:p>
          </p:txBody>
        </p:sp>
      </p:grpSp>
      <p:sp>
        <p:nvSpPr>
          <p:cNvPr id="28" name="직사각형 27"/>
          <p:cNvSpPr/>
          <p:nvPr/>
        </p:nvSpPr>
        <p:spPr>
          <a:xfrm>
            <a:off x="349250" y="3090788"/>
            <a:ext cx="848810" cy="1764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</a:pP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전체 대비 </a:t>
            </a:r>
            <a:r>
              <a:rPr lang="en-US" altLang="ko-KR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GAP </a:t>
            </a: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▶</a:t>
            </a:r>
            <a:endParaRPr lang="en-US" altLang="ko-KR" sz="8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cxnSp>
        <p:nvCxnSpPr>
          <p:cNvPr id="29" name="직선 연결선 28"/>
          <p:cNvCxnSpPr/>
          <p:nvPr/>
        </p:nvCxnSpPr>
        <p:spPr>
          <a:xfrm>
            <a:off x="1243780" y="4462512"/>
            <a:ext cx="8316000" cy="0"/>
          </a:xfrm>
          <a:prstGeom prst="line">
            <a:avLst/>
          </a:prstGeom>
          <a:ln w="15875" cmpd="sng">
            <a:solidFill>
              <a:srgbClr val="C0000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43584" y="6381750"/>
            <a:ext cx="3621184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전년 대비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GAP (2018-2017) /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전체 대비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GAP (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세부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-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차원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)</a:t>
            </a:r>
          </a:p>
          <a:p>
            <a:pPr marL="288925" indent="-288925">
              <a:defRPr/>
            </a:pP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※ GAP :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소수점 둘째 자리 반올림으로 인한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0.1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의 오차가 있을 수 있음 </a:t>
            </a:r>
          </a:p>
        </p:txBody>
      </p:sp>
      <p:cxnSp>
        <p:nvCxnSpPr>
          <p:cNvPr id="31" name="직선 연결선 30"/>
          <p:cNvCxnSpPr/>
          <p:nvPr/>
        </p:nvCxnSpPr>
        <p:spPr>
          <a:xfrm>
            <a:off x="2435592" y="3284984"/>
            <a:ext cx="0" cy="2903928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01"/>
          <p:cNvSpPr>
            <a:spLocks/>
          </p:cNvSpPr>
          <p:nvPr/>
        </p:nvSpPr>
        <p:spPr bwMode="auto">
          <a:xfrm>
            <a:off x="9057456" y="3964132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19" name="Freeform 101"/>
          <p:cNvSpPr>
            <a:spLocks/>
          </p:cNvSpPr>
          <p:nvPr/>
        </p:nvSpPr>
        <p:spPr bwMode="auto">
          <a:xfrm>
            <a:off x="6681192" y="3820889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42" name="직사각형 41"/>
          <p:cNvSpPr/>
          <p:nvPr/>
        </p:nvSpPr>
        <p:spPr>
          <a:xfrm>
            <a:off x="349250" y="2866169"/>
            <a:ext cx="848810" cy="1764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</a:pP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전년 대비 </a:t>
            </a:r>
            <a:r>
              <a:rPr lang="en-US" altLang="ko-KR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GAP </a:t>
            </a: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▶</a:t>
            </a:r>
            <a:endParaRPr lang="en-US" altLang="ko-KR" sz="8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20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986791"/>
              </p:ext>
            </p:extLst>
          </p:nvPr>
        </p:nvGraphicFramePr>
        <p:xfrm>
          <a:off x="1249679" y="2867384"/>
          <a:ext cx="8331610" cy="417600"/>
        </p:xfrm>
        <a:graphic>
          <a:graphicData uri="http://schemas.openxmlformats.org/drawingml/2006/table">
            <a:tbl>
              <a:tblPr/>
              <a:tblGrid>
                <a:gridCol w="11902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902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9023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902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9023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902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902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088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6.8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6.8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6.9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25944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차원 만족도 </a:t>
            </a:r>
            <a:r>
              <a:rPr lang="en-US" altLang="ko-KR" dirty="0"/>
              <a:t>[</a:t>
            </a:r>
            <a:r>
              <a:rPr lang="ko-KR" altLang="en-US" dirty="0"/>
              <a:t>이미지</a:t>
            </a:r>
            <a:r>
              <a:rPr lang="en-US" altLang="ko-KR" dirty="0"/>
              <a:t>]</a:t>
            </a:r>
            <a:endParaRPr lang="ko-KR" altLang="en-US" dirty="0"/>
          </a:p>
        </p:txBody>
      </p:sp>
      <p:sp>
        <p:nvSpPr>
          <p:cNvPr id="14" name="텍스트 개체 틀 1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pPr lvl="0"/>
            <a:r>
              <a:rPr lang="en-US" altLang="ko-KR"/>
              <a:t>2) </a:t>
            </a:r>
            <a:r>
              <a:rPr lang="ko-KR" altLang="en-US" dirty="0"/>
              <a:t>응답자 </a:t>
            </a:r>
            <a:r>
              <a:rPr lang="ko-KR" altLang="en-US" dirty="0" err="1"/>
              <a:t>특성별</a:t>
            </a:r>
            <a:endParaRPr lang="ko-KR" altLang="en-US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980424" y="1037658"/>
            <a:ext cx="1574149" cy="1384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 anchor="b" anchorCtr="0">
            <a:spAutoFit/>
          </a:bodyPr>
          <a:lstStyle/>
          <a:p>
            <a:pPr algn="r">
              <a:defRPr/>
            </a:pPr>
            <a:r>
              <a:rPr lang="en-US" altLang="ko-KR" sz="900" dirty="0">
                <a:latin typeface="Trebuchet MS" panose="020B0603020202020204" pitchFamily="34" charset="0"/>
              </a:rPr>
              <a:t>(Base=</a:t>
            </a:r>
            <a:r>
              <a:rPr lang="ko-KR" altLang="en-US" sz="900" dirty="0">
                <a:latin typeface="Trebuchet MS" panose="020B0603020202020204" pitchFamily="34" charset="0"/>
              </a:rPr>
              <a:t>전체</a:t>
            </a:r>
            <a:r>
              <a:rPr lang="en-US" altLang="ko-KR" sz="900" dirty="0">
                <a:latin typeface="Trebuchet MS" panose="020B0603020202020204" pitchFamily="34" charset="0"/>
              </a:rPr>
              <a:t>, n=57, 100</a:t>
            </a:r>
            <a:r>
              <a:rPr lang="ko-KR" altLang="en-US" sz="900" dirty="0">
                <a:latin typeface="Trebuchet MS" panose="020B0603020202020204" pitchFamily="34" charset="0"/>
              </a:rPr>
              <a:t>점 만점</a:t>
            </a:r>
            <a:r>
              <a:rPr lang="en-US" altLang="ko-KR" sz="900" dirty="0">
                <a:latin typeface="Trebuchet MS" panose="020B0603020202020204" pitchFamily="34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3584" y="6381750"/>
            <a:ext cx="1670329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Base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가 작아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(n&lt;30)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해석에 유의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/>
          </p:nvPr>
        </p:nvGraphicFramePr>
        <p:xfrm>
          <a:off x="344100" y="1196966"/>
          <a:ext cx="9218330" cy="51847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11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119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119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3119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3119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3119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3119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574931">
                <a:tc grid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10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2018</a:t>
                      </a:r>
                      <a:r>
                        <a:rPr lang="ko-KR" altLang="en-US" sz="10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  <a:endParaRPr lang="en-US" altLang="ko-KR" sz="10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10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000" b="1" u="none" strike="noStrike" kern="1200" spc="-100" baseline="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사례수</a:t>
                      </a:r>
                      <a:r>
                        <a:rPr lang="en-US" altLang="ko-KR" sz="10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lang="ko-KR" altLang="en-US" sz="10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10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이미지 차원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10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사회의 요구</a:t>
                      </a:r>
                      <a:endParaRPr lang="en-US" altLang="ko-KR" sz="10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10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적극 수용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1000" b="1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발전가능성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10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인재양성을</a:t>
                      </a:r>
                      <a:endParaRPr lang="en-US" altLang="ko-KR" sz="10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10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위한 관심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1000" b="1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자랑스러움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1000" b="1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주변인의 인식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10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대외적</a:t>
                      </a:r>
                      <a:endParaRPr lang="en-US" altLang="ko-KR" sz="10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10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홍보 노력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291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spc="-10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전체</a:t>
                      </a:r>
                      <a:endParaRPr lang="ko-KR" altLang="en-US" sz="10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(57)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4781">
                <a:tc row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10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성별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10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남성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(37)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54.1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47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10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여성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(20)*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4781">
                <a:tc rowSpan="3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10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재직 구분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10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교수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(10)*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47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10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부교수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(27)*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54.9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54.9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54.9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47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10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조교수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(20)*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4781">
                <a:tc rowSpan="5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10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재직 기간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10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0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 미만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4781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10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10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1~5</a:t>
                      </a:r>
                      <a:r>
                        <a:rPr lang="ko-KR" altLang="en-US" sz="10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(13)*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47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10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6~10</a:t>
                      </a:r>
                      <a:r>
                        <a:rPr lang="ko-KR" altLang="en-US" sz="10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(15)*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54.4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54.4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47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10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11~15</a:t>
                      </a:r>
                      <a:r>
                        <a:rPr lang="ko-KR" altLang="en-US" sz="10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44.4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47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10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16</a:t>
                      </a:r>
                      <a:r>
                        <a:rPr lang="ko-KR" altLang="en-US" sz="10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 이상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(22)*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4781">
                <a:tc rowSpan="4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10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계열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10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예체능계열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(14)*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147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10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인문사회계열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(28)*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14781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8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10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자연계열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(7)*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54.8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52.4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52.4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147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10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공학계열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(8)*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46.5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47.9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39.6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6580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조사 개요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dirty="0" smtClean="0"/>
              <a:t>1. </a:t>
            </a:r>
            <a:r>
              <a:rPr lang="ko-KR" altLang="en-US" dirty="0" smtClean="0"/>
              <a:t>조사 목적</a:t>
            </a:r>
            <a:r>
              <a:rPr lang="en-US" altLang="ko-KR" dirty="0" smtClean="0"/>
              <a:t>			04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2. </a:t>
            </a:r>
            <a:r>
              <a:rPr lang="ko-KR" altLang="en-US" dirty="0" smtClean="0"/>
              <a:t>조사 설계</a:t>
            </a:r>
            <a:r>
              <a:rPr lang="en-US" altLang="ko-KR" dirty="0" smtClean="0"/>
              <a:t>			05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3. </a:t>
            </a:r>
            <a:r>
              <a:rPr lang="ko-KR" altLang="en-US" dirty="0" smtClean="0"/>
              <a:t>조사 내용</a:t>
            </a:r>
            <a:r>
              <a:rPr lang="en-US" altLang="ko-KR" dirty="0" smtClean="0"/>
              <a:t>			06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4. </a:t>
            </a:r>
            <a:r>
              <a:rPr lang="ko-KR" altLang="en-US" dirty="0" smtClean="0"/>
              <a:t>응답자 특성</a:t>
            </a:r>
            <a:r>
              <a:rPr lang="en-US" altLang="ko-KR" dirty="0" smtClean="0"/>
              <a:t>		09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5. </a:t>
            </a:r>
            <a:r>
              <a:rPr lang="ko-KR" altLang="en-US" dirty="0" smtClean="0"/>
              <a:t>지수 산출 </a:t>
            </a:r>
            <a:r>
              <a:rPr lang="en-US" altLang="ko-KR" dirty="0" smtClean="0"/>
              <a:t>Process		10</a:t>
            </a:r>
            <a:endParaRPr lang="ko-KR" altLang="en-US" dirty="0"/>
          </a:p>
        </p:txBody>
      </p:sp>
      <p:sp>
        <p:nvSpPr>
          <p:cNvPr id="4" name="부제목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 dirty="0"/>
              <a:t>Part A</a:t>
            </a:r>
          </a:p>
        </p:txBody>
      </p:sp>
    </p:spTree>
    <p:extLst>
      <p:ext uri="{BB962C8B-B14F-4D97-AF65-F5344CB8AC3E}">
        <p14:creationId xmlns:p14="http://schemas.microsoft.com/office/powerpoint/2010/main" val="31068964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" name="차트 67"/>
          <p:cNvGraphicFramePr/>
          <p:nvPr>
            <p:extLst/>
          </p:nvPr>
        </p:nvGraphicFramePr>
        <p:xfrm>
          <a:off x="122027" y="2420888"/>
          <a:ext cx="9295469" cy="294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차원 만족도 </a:t>
            </a:r>
            <a:r>
              <a:rPr lang="en-US" altLang="ko-KR" dirty="0"/>
              <a:t>[</a:t>
            </a:r>
            <a:r>
              <a:rPr lang="ko-KR" altLang="en-US" dirty="0"/>
              <a:t>전공</a:t>
            </a:r>
            <a:r>
              <a:rPr lang="en-US" altLang="ko-KR" dirty="0"/>
              <a:t>/</a:t>
            </a:r>
            <a:r>
              <a:rPr lang="ko-KR" altLang="en-US" dirty="0"/>
              <a:t>교양 교육과정</a:t>
            </a:r>
            <a:r>
              <a:rPr lang="en-US" altLang="ko-KR" dirty="0"/>
              <a:t>]</a:t>
            </a:r>
            <a:endParaRPr lang="ko-KR" altLang="en-US" dirty="0"/>
          </a:p>
        </p:txBody>
      </p:sp>
      <p:sp>
        <p:nvSpPr>
          <p:cNvPr id="4" name="부제목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 dirty="0"/>
              <a:t>1) </a:t>
            </a:r>
            <a:r>
              <a:rPr lang="ko-KR" altLang="en-US" dirty="0"/>
              <a:t>전체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ko-KR" altLang="en-US" dirty="0" smtClean="0"/>
              <a:t>전공</a:t>
            </a:r>
            <a:r>
              <a:rPr lang="en-US" altLang="ko-KR" dirty="0" smtClean="0"/>
              <a:t>/</a:t>
            </a:r>
            <a:r>
              <a:rPr lang="ko-KR" altLang="en-US" dirty="0" smtClean="0"/>
              <a:t>교양 교육과정 차원 만족도는 </a:t>
            </a:r>
            <a:r>
              <a:rPr lang="en-US" altLang="ko-KR" dirty="0" smtClean="0"/>
              <a:t>69.6</a:t>
            </a:r>
            <a:r>
              <a:rPr lang="ko-KR" altLang="en-US" dirty="0" smtClean="0"/>
              <a:t>점으로</a:t>
            </a:r>
            <a:r>
              <a:rPr lang="en-US" altLang="ko-KR" dirty="0" smtClean="0"/>
              <a:t>, ‘</a:t>
            </a:r>
            <a:r>
              <a:rPr lang="ko-KR" altLang="en-US" dirty="0" smtClean="0"/>
              <a:t>전공 교육과정</a:t>
            </a:r>
            <a:r>
              <a:rPr lang="en-US" altLang="ko-KR" dirty="0" smtClean="0"/>
              <a:t>’(83.9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</a:t>
            </a:r>
            <a:r>
              <a:rPr lang="ko-KR" altLang="en-US" dirty="0"/>
              <a:t>이</a:t>
            </a:r>
            <a:r>
              <a:rPr lang="ko-KR" altLang="en-US" dirty="0" smtClean="0"/>
              <a:t>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교양 교육과정</a:t>
            </a:r>
            <a:r>
              <a:rPr lang="en-US" altLang="ko-KR" dirty="0" smtClean="0"/>
              <a:t>’(55.3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 비해 만족도가 높음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전공 교육과정 평가항목별 만족도는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성적 평가의 공정성</a:t>
            </a:r>
            <a:r>
              <a:rPr lang="en-US" altLang="ko-KR" dirty="0" smtClean="0"/>
              <a:t>’(86.0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</a:t>
            </a:r>
            <a:r>
              <a:rPr lang="ko-KR" altLang="en-US" dirty="0" smtClean="0"/>
              <a:t>이 가장 높았으며</a:t>
            </a:r>
            <a:r>
              <a:rPr lang="en-US" altLang="ko-KR" dirty="0" smtClean="0"/>
              <a:t>, ‘</a:t>
            </a:r>
            <a:r>
              <a:rPr lang="ko-KR" altLang="en-US" dirty="0" smtClean="0"/>
              <a:t>수업방식 지속 개선</a:t>
            </a:r>
            <a:r>
              <a:rPr lang="en-US" altLang="ko-KR" dirty="0" smtClean="0"/>
              <a:t>’(82.2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</a:t>
            </a:r>
            <a:r>
              <a:rPr lang="ko-KR" altLang="en-US" dirty="0" smtClean="0"/>
              <a:t>이 가장 낮음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교양 교육과정 평가항목별 만족도는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성적 평가의 공정성</a:t>
            </a:r>
            <a:r>
              <a:rPr lang="en-US" altLang="ko-KR" dirty="0" smtClean="0"/>
              <a:t>’(69.0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</a:t>
            </a:r>
            <a:r>
              <a:rPr lang="ko-KR" altLang="en-US" dirty="0" smtClean="0"/>
              <a:t>이 가장 높았으며</a:t>
            </a:r>
            <a:r>
              <a:rPr lang="en-US" altLang="ko-KR" dirty="0" smtClean="0"/>
              <a:t>, </a:t>
            </a:r>
            <a:br>
              <a:rPr lang="en-US" altLang="ko-KR" dirty="0" smtClean="0"/>
            </a:br>
            <a:r>
              <a:rPr lang="en-US" altLang="ko-KR" dirty="0" smtClean="0"/>
              <a:t>‘</a:t>
            </a:r>
            <a:r>
              <a:rPr lang="ko-KR" altLang="en-US" dirty="0" smtClean="0"/>
              <a:t>교양교과목 </a:t>
            </a:r>
            <a:r>
              <a:rPr lang="ko-KR" altLang="en-US" dirty="0" err="1" smtClean="0"/>
              <a:t>편성시수</a:t>
            </a:r>
            <a:r>
              <a:rPr lang="ko-KR" altLang="en-US" dirty="0" smtClean="0"/>
              <a:t> 확대</a:t>
            </a:r>
            <a:r>
              <a:rPr lang="en-US" altLang="ko-KR" dirty="0" smtClean="0"/>
              <a:t>’(40.9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</a:t>
            </a:r>
            <a:r>
              <a:rPr lang="ko-KR" altLang="en-US" dirty="0" smtClean="0"/>
              <a:t>가 가장 낮음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grpSp>
        <p:nvGrpSpPr>
          <p:cNvPr id="64" name="그룹 63"/>
          <p:cNvGrpSpPr/>
          <p:nvPr/>
        </p:nvGrpSpPr>
        <p:grpSpPr>
          <a:xfrm>
            <a:off x="338573" y="2421273"/>
            <a:ext cx="9216000" cy="215565"/>
            <a:chOff x="329780" y="1103179"/>
            <a:chExt cx="19296159" cy="215565"/>
          </a:xfrm>
        </p:grpSpPr>
        <p:sp>
          <p:nvSpPr>
            <p:cNvPr id="65" name="Text Box 5"/>
            <p:cNvSpPr txBox="1">
              <a:spLocks noChangeArrowheads="1"/>
            </p:cNvSpPr>
            <p:nvPr/>
          </p:nvSpPr>
          <p:spPr bwMode="auto">
            <a:xfrm>
              <a:off x="16330037" y="1169890"/>
              <a:ext cx="3295902" cy="13849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 anchor="b" anchorCtr="0">
              <a:spAutoFit/>
            </a:bodyPr>
            <a:lstStyle/>
            <a:p>
              <a:pPr algn="r">
                <a:defRPr/>
              </a:pPr>
              <a:r>
                <a:rPr lang="en-US" altLang="ko-KR" sz="900" dirty="0">
                  <a:latin typeface="Trebuchet MS" panose="020B0603020202020204" pitchFamily="34" charset="0"/>
                </a:rPr>
                <a:t>(Base=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전체</a:t>
              </a:r>
              <a:r>
                <a:rPr lang="en-US" altLang="ko-KR" sz="900" dirty="0">
                  <a:latin typeface="Trebuchet MS" panose="020B0603020202020204" pitchFamily="34" charset="0"/>
                </a:rPr>
                <a:t>, </a:t>
              </a:r>
              <a:r>
                <a:rPr lang="en-US" altLang="ko-KR" sz="900" dirty="0" smtClean="0">
                  <a:latin typeface="Trebuchet MS" panose="020B0603020202020204" pitchFamily="34" charset="0"/>
                </a:rPr>
                <a:t>n=57, </a:t>
              </a:r>
              <a:r>
                <a:rPr lang="en-US" altLang="ko-KR" sz="900" dirty="0">
                  <a:latin typeface="Trebuchet MS" panose="020B0603020202020204" pitchFamily="34" charset="0"/>
                </a:rPr>
                <a:t>100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점 만점</a:t>
              </a:r>
              <a:r>
                <a:rPr lang="en-US" altLang="ko-KR" sz="900" dirty="0">
                  <a:latin typeface="Trebuchet MS" panose="020B0603020202020204" pitchFamily="34" charset="0"/>
                </a:rPr>
                <a:t>)</a:t>
              </a:r>
              <a:endParaRPr lang="en-US" altLang="ko-KR" sz="900" dirty="0"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cxnSp>
          <p:nvCxnSpPr>
            <p:cNvPr id="66" name="직선 연결선 65"/>
            <p:cNvCxnSpPr/>
            <p:nvPr/>
          </p:nvCxnSpPr>
          <p:spPr>
            <a:xfrm>
              <a:off x="329780" y="1317156"/>
              <a:ext cx="19296159" cy="158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직사각형 66"/>
            <p:cNvSpPr/>
            <p:nvPr/>
          </p:nvSpPr>
          <p:spPr bwMode="auto">
            <a:xfrm>
              <a:off x="362732" y="1103179"/>
              <a:ext cx="4380662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ko-KR" altLang="en-US" sz="1200" b="1" i="1" dirty="0" smtClean="0">
                  <a:solidFill>
                    <a:schemeClr val="tx1"/>
                  </a:solidFill>
                  <a:latin typeface="Trebuchet MS" panose="020B0603020202020204" pitchFamily="34" charset="0"/>
                </a:rPr>
                <a:t>전공</a:t>
              </a:r>
              <a:r>
                <a:rPr lang="en-US" altLang="ko-KR" sz="1200" b="1" i="1" dirty="0" smtClean="0">
                  <a:solidFill>
                    <a:schemeClr val="tx1"/>
                  </a:solidFill>
                  <a:latin typeface="Trebuchet MS" panose="020B0603020202020204" pitchFamily="34" charset="0"/>
                </a:rPr>
                <a:t>/</a:t>
              </a:r>
              <a:r>
                <a:rPr lang="ko-KR" altLang="en-US" sz="1200" b="1" i="1" dirty="0" smtClean="0">
                  <a:solidFill>
                    <a:schemeClr val="tx1"/>
                  </a:solidFill>
                  <a:latin typeface="Trebuchet MS" panose="020B0603020202020204" pitchFamily="34" charset="0"/>
                </a:rPr>
                <a:t>교육과정 </a:t>
              </a: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차원 만족도</a:t>
              </a:r>
            </a:p>
          </p:txBody>
        </p:sp>
      </p:grpSp>
      <p:graphicFrame>
        <p:nvGraphicFramePr>
          <p:cNvPr id="69" name="Group 3"/>
          <p:cNvGraphicFramePr>
            <a:graphicFrameLocks noGrp="1"/>
          </p:cNvGraphicFramePr>
          <p:nvPr>
            <p:extLst/>
          </p:nvPr>
        </p:nvGraphicFramePr>
        <p:xfrm>
          <a:off x="1024331" y="5363641"/>
          <a:ext cx="8337497" cy="548640"/>
        </p:xfrm>
        <a:graphic>
          <a:graphicData uri="http://schemas.openxmlformats.org/drawingml/2006/table">
            <a:tbl>
              <a:tblPr/>
              <a:tblGrid>
                <a:gridCol w="4904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044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9044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9044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9044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9044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9044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90441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90441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90441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90441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490441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490441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490441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4904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04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904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전공</a:t>
                      </a:r>
                      <a:r>
                        <a:rPr kumimoji="1" lang="en-US" altLang="ko-KR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/</a:t>
                      </a: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교양</a:t>
                      </a:r>
                      <a:endParaRPr kumimoji="1" lang="en-US" altLang="ko-KR" sz="9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교육</a:t>
                      </a:r>
                      <a:endParaRPr kumimoji="1" lang="en-US" altLang="ko-KR" sz="9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과정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9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전공</a:t>
                      </a:r>
                      <a:endParaRPr kumimoji="1" lang="en-US" altLang="ko-KR" sz="9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9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교육과정</a:t>
                      </a:r>
                      <a:endParaRPr kumimoji="1" lang="en-US" altLang="ko-KR" sz="9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9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전체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대학</a:t>
                      </a:r>
                      <a:endParaRPr kumimoji="1" lang="en-US" altLang="ko-KR" sz="9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교육목표</a:t>
                      </a:r>
                      <a:endParaRPr kumimoji="1" lang="en-US" altLang="ko-KR" sz="9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연계성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학과</a:t>
                      </a:r>
                      <a:endParaRPr kumimoji="1" lang="en-US" altLang="ko-KR" sz="9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교육목표</a:t>
                      </a:r>
                      <a:endParaRPr kumimoji="1" lang="en-US" altLang="ko-KR" sz="9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연계성</a:t>
                      </a:r>
                      <a:endParaRPr kumimoji="1" lang="en-US" altLang="ko-KR" sz="9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전공</a:t>
                      </a:r>
                      <a:endParaRPr kumimoji="1" lang="en-US" altLang="ko-KR" sz="9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교육과정</a:t>
                      </a:r>
                      <a:endParaRPr kumimoji="1" lang="en-US" altLang="ko-KR" sz="9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현장실무</a:t>
                      </a:r>
                      <a:endParaRPr kumimoji="1" lang="en-US" altLang="ko-KR" sz="9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연관성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10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교욱과정</a:t>
                      </a:r>
                      <a:endParaRPr kumimoji="1" lang="en-US" altLang="ko-KR" sz="9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개발 시</a:t>
                      </a:r>
                      <a:endParaRPr kumimoji="1" lang="en-US" altLang="ko-KR" sz="9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산업체 요구 반영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수업방식</a:t>
                      </a:r>
                      <a:endParaRPr kumimoji="1" lang="en-US" altLang="ko-KR" sz="9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지속적 개선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전공 교과목 전문성 향상 도움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성적</a:t>
                      </a:r>
                      <a:endParaRPr kumimoji="1" lang="en-US" altLang="ko-KR" sz="9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평가의</a:t>
                      </a:r>
                      <a:endParaRPr kumimoji="1" lang="en-US" altLang="ko-KR" sz="9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공정성</a:t>
                      </a:r>
                      <a:endParaRPr kumimoji="1" lang="en-US" altLang="ko-KR" sz="9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9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교양</a:t>
                      </a:r>
                      <a:endParaRPr kumimoji="1" lang="en-US" altLang="ko-KR" sz="9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9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교육과정</a:t>
                      </a:r>
                      <a:endParaRPr kumimoji="1" lang="en-US" altLang="ko-KR" sz="9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9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전체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대학</a:t>
                      </a:r>
                      <a:endParaRPr kumimoji="1" lang="en-US" altLang="ko-KR" sz="9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교육목표</a:t>
                      </a:r>
                      <a:endParaRPr kumimoji="1" lang="en-US" altLang="ko-KR" sz="9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연계성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학과</a:t>
                      </a:r>
                      <a:endParaRPr kumimoji="1" lang="en-US" altLang="ko-KR" sz="9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교육목표</a:t>
                      </a:r>
                      <a:endParaRPr kumimoji="1" lang="en-US" altLang="ko-KR" sz="9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연계성</a:t>
                      </a:r>
                      <a:endParaRPr kumimoji="1" lang="en-US" altLang="ko-KR" sz="9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교육과정</a:t>
                      </a:r>
                      <a:endParaRPr kumimoji="1" lang="en-US" altLang="ko-KR" sz="9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개발 시</a:t>
                      </a:r>
                      <a:endParaRPr kumimoji="1" lang="en-US" altLang="ko-KR" sz="9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학생 </a:t>
                      </a:r>
                      <a:endParaRPr kumimoji="1" lang="en-US" altLang="ko-KR" sz="9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요구 반영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교육과정</a:t>
                      </a:r>
                      <a:endParaRPr kumimoji="1" lang="en-US" altLang="ko-KR" sz="9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개발 시</a:t>
                      </a:r>
                      <a:endParaRPr kumimoji="1" lang="en-US" altLang="ko-KR" sz="9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산업체</a:t>
                      </a:r>
                      <a:endParaRPr kumimoji="1" lang="en-US" altLang="ko-KR" sz="9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요구 반영</a:t>
                      </a:r>
                      <a:endParaRPr kumimoji="1" lang="en-US" altLang="ko-KR" sz="9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교양 교과목 </a:t>
                      </a:r>
                      <a:r>
                        <a:rPr kumimoji="1" lang="ko-KR" altLang="en-US" sz="900" b="0" i="0" u="none" strike="noStrike" kern="1200" cap="none" spc="-10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편성시수</a:t>
                      </a:r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 확대</a:t>
                      </a:r>
                      <a:endParaRPr kumimoji="1" lang="en-US" altLang="ko-KR" sz="9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인성 함양에 도움</a:t>
                      </a:r>
                      <a:endParaRPr kumimoji="1" lang="en-US" altLang="ko-KR" sz="9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성적</a:t>
                      </a:r>
                      <a:endParaRPr kumimoji="1" lang="en-US" altLang="ko-KR" sz="9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평가의</a:t>
                      </a:r>
                      <a:endParaRPr kumimoji="1" lang="en-US" altLang="ko-KR" sz="9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공정성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70" name="TextBox 69"/>
          <p:cNvSpPr txBox="1"/>
          <p:nvPr/>
        </p:nvSpPr>
        <p:spPr>
          <a:xfrm>
            <a:off x="343584" y="6181854"/>
            <a:ext cx="3621184" cy="41549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2018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년 신규 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조사 차원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 marL="288925" indent="-288925">
              <a:defRPr/>
            </a:pP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**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전체 대비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GAP (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세부</a:t>
            </a: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-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각 부문</a:t>
            </a: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)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 marL="288925" indent="-288925">
              <a:defRPr/>
            </a:pP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※ GAP :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소수점 둘째 자리 반올림으로 인한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0.1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의 오차가 있을 수 있음 </a:t>
            </a:r>
          </a:p>
        </p:txBody>
      </p:sp>
      <p:graphicFrame>
        <p:nvGraphicFramePr>
          <p:cNvPr id="71" name="Group 3"/>
          <p:cNvGraphicFramePr>
            <a:graphicFrameLocks noGrp="1"/>
          </p:cNvGraphicFramePr>
          <p:nvPr>
            <p:extLst/>
          </p:nvPr>
        </p:nvGraphicFramePr>
        <p:xfrm>
          <a:off x="1030235" y="2977263"/>
          <a:ext cx="8331581" cy="208800"/>
        </p:xfrm>
        <a:graphic>
          <a:graphicData uri="http://schemas.openxmlformats.org/drawingml/2006/table">
            <a:tbl>
              <a:tblPr/>
              <a:tblGrid>
                <a:gridCol w="4900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00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9009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9009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9009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9009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9009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9009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9009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9009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90093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490093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490093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490093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4900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00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900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08800"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endParaRPr kumimoji="1" lang="ko-KR" altLang="en-US" sz="90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14.3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13.4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15.2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14.6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13.4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12.6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14.3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16.4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14.3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8.2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15.8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18.1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18.7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28.7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10.2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3" name="직사각형 72"/>
          <p:cNvSpPr/>
          <p:nvPr/>
        </p:nvSpPr>
        <p:spPr>
          <a:xfrm>
            <a:off x="572379" y="2991084"/>
            <a:ext cx="848810" cy="1764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</a:pP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전체 대비 </a:t>
            </a:r>
            <a:r>
              <a:rPr lang="en-US" altLang="ko-KR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GAP </a:t>
            </a: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▶</a:t>
            </a:r>
            <a:endParaRPr lang="en-US" altLang="ko-KR" sz="8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cxnSp>
        <p:nvCxnSpPr>
          <p:cNvPr id="74" name="직선 연결선 73"/>
          <p:cNvCxnSpPr/>
          <p:nvPr/>
        </p:nvCxnSpPr>
        <p:spPr>
          <a:xfrm>
            <a:off x="1515777" y="3266075"/>
            <a:ext cx="0" cy="271800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연결선 74"/>
          <p:cNvCxnSpPr/>
          <p:nvPr/>
        </p:nvCxnSpPr>
        <p:spPr>
          <a:xfrm>
            <a:off x="1024337" y="4112240"/>
            <a:ext cx="8316000" cy="0"/>
          </a:xfrm>
          <a:prstGeom prst="line">
            <a:avLst/>
          </a:prstGeom>
          <a:ln w="15875" cmpd="sng">
            <a:solidFill>
              <a:srgbClr val="C0000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직선 연결선 77"/>
          <p:cNvCxnSpPr/>
          <p:nvPr/>
        </p:nvCxnSpPr>
        <p:spPr>
          <a:xfrm>
            <a:off x="5431733" y="3266075"/>
            <a:ext cx="0" cy="271800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Freeform 101"/>
          <p:cNvSpPr>
            <a:spLocks/>
          </p:cNvSpPr>
          <p:nvPr/>
        </p:nvSpPr>
        <p:spPr bwMode="auto">
          <a:xfrm>
            <a:off x="4159347" y="3382743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84" name="Freeform 101"/>
          <p:cNvSpPr>
            <a:spLocks/>
          </p:cNvSpPr>
          <p:nvPr/>
        </p:nvSpPr>
        <p:spPr bwMode="auto">
          <a:xfrm>
            <a:off x="5099993" y="3312644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89" name="Freeform 101"/>
          <p:cNvSpPr>
            <a:spLocks/>
          </p:cNvSpPr>
          <p:nvPr/>
        </p:nvSpPr>
        <p:spPr bwMode="auto">
          <a:xfrm>
            <a:off x="8063791" y="4061128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90" name="Freeform 101"/>
          <p:cNvSpPr>
            <a:spLocks/>
          </p:cNvSpPr>
          <p:nvPr/>
        </p:nvSpPr>
        <p:spPr bwMode="auto">
          <a:xfrm>
            <a:off x="8982554" y="3588017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91" name="직사각형 90"/>
          <p:cNvSpPr/>
          <p:nvPr/>
        </p:nvSpPr>
        <p:spPr>
          <a:xfrm>
            <a:off x="1534827" y="3608917"/>
            <a:ext cx="495732" cy="217714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직사각형 91"/>
          <p:cNvSpPr/>
          <p:nvPr/>
        </p:nvSpPr>
        <p:spPr>
          <a:xfrm>
            <a:off x="5453800" y="3608324"/>
            <a:ext cx="468000" cy="217714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62607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차원 만족도 </a:t>
            </a:r>
            <a:r>
              <a:rPr lang="en-US" altLang="ko-KR" dirty="0"/>
              <a:t>[</a:t>
            </a:r>
            <a:r>
              <a:rPr lang="ko-KR" altLang="en-US" dirty="0"/>
              <a:t>전공</a:t>
            </a:r>
            <a:r>
              <a:rPr lang="en-US" altLang="ko-KR" dirty="0"/>
              <a:t>/</a:t>
            </a:r>
            <a:r>
              <a:rPr lang="ko-KR" altLang="en-US" dirty="0"/>
              <a:t>교양 교육과정</a:t>
            </a:r>
            <a:r>
              <a:rPr lang="en-US" altLang="ko-KR" dirty="0"/>
              <a:t>]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 dirty="0" smtClean="0"/>
              <a:t>2) </a:t>
            </a:r>
            <a:r>
              <a:rPr lang="ko-KR" altLang="en-US" dirty="0" smtClean="0"/>
              <a:t>응답자 </a:t>
            </a:r>
            <a:r>
              <a:rPr lang="ko-KR" altLang="en-US" dirty="0" err="1" smtClean="0"/>
              <a:t>특성별</a:t>
            </a:r>
            <a:endParaRPr lang="ko-KR" altLang="en-US" dirty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980424" y="1037658"/>
            <a:ext cx="1574149" cy="1384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 anchor="b" anchorCtr="0">
            <a:spAutoFit/>
          </a:bodyPr>
          <a:lstStyle/>
          <a:p>
            <a:pPr algn="r">
              <a:defRPr/>
            </a:pPr>
            <a:r>
              <a:rPr lang="en-US" altLang="ko-KR" sz="900" dirty="0">
                <a:latin typeface="Trebuchet MS" panose="020B0603020202020204" pitchFamily="34" charset="0"/>
              </a:rPr>
              <a:t>(Base=</a:t>
            </a:r>
            <a:r>
              <a:rPr lang="ko-KR" altLang="en-US" sz="900" dirty="0">
                <a:latin typeface="Trebuchet MS" panose="020B0603020202020204" pitchFamily="34" charset="0"/>
              </a:rPr>
              <a:t>전체</a:t>
            </a:r>
            <a:r>
              <a:rPr lang="en-US" altLang="ko-KR" sz="900" dirty="0">
                <a:latin typeface="Trebuchet MS" panose="020B0603020202020204" pitchFamily="34" charset="0"/>
              </a:rPr>
              <a:t>, n=57, 100</a:t>
            </a:r>
            <a:r>
              <a:rPr lang="ko-KR" altLang="en-US" sz="900" dirty="0">
                <a:latin typeface="Trebuchet MS" panose="020B0603020202020204" pitchFamily="34" charset="0"/>
              </a:rPr>
              <a:t>점 만점</a:t>
            </a:r>
            <a:r>
              <a:rPr lang="en-US" altLang="ko-KR" sz="900" dirty="0">
                <a:latin typeface="Trebuchet MS" panose="020B0603020202020204" pitchFamily="34" charset="0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3584" y="6381750"/>
            <a:ext cx="1670329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Base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가 작아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(n&lt;30)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해석에 유의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/>
          </p:nvPr>
        </p:nvGraphicFramePr>
        <p:xfrm>
          <a:off x="344098" y="1196966"/>
          <a:ext cx="9210474" cy="51847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40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30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03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360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360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3605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3605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3605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3605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36059"/>
                <a:gridCol w="43605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36059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36059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36059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36059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436059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436059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436059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436059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436059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</a:tblGrid>
              <a:tr h="250300">
                <a:tc rowSpan="2" grid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2018</a:t>
                      </a:r>
                      <a:r>
                        <a:rPr lang="ko-KR" altLang="en-US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  <a:endParaRPr lang="en-US" altLang="ko-KR" sz="9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800" b="1" u="none" strike="noStrike" kern="1200" spc="-100" baseline="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사례수</a:t>
                      </a:r>
                      <a:r>
                        <a:rPr lang="en-US" altLang="ko-KR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lang="ko-KR" altLang="en-US" sz="8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kern="1200" spc="-100" baseline="0" dirty="0">
                          <a:ln>
                            <a:solidFill>
                              <a:schemeClr val="bg1">
                                <a:lumMod val="65000"/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전공</a:t>
                      </a:r>
                      <a:r>
                        <a:rPr lang="en-US" altLang="ko-KR" sz="800" b="1" kern="1200" spc="-100" baseline="0" dirty="0">
                          <a:ln>
                            <a:solidFill>
                              <a:schemeClr val="bg1">
                                <a:lumMod val="65000"/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800" b="1" kern="1200" spc="-100" baseline="0" dirty="0">
                          <a:ln>
                            <a:solidFill>
                              <a:schemeClr val="bg1">
                                <a:lumMod val="65000"/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교양</a:t>
                      </a:r>
                      <a:endParaRPr lang="en-US" altLang="ko-KR" sz="800" b="1" kern="1200" spc="-100" baseline="0" dirty="0">
                        <a:ln>
                          <a:solidFill>
                            <a:schemeClr val="bg1">
                              <a:lumMod val="65000"/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kern="1200" spc="-100" baseline="0" dirty="0">
                          <a:ln>
                            <a:solidFill>
                              <a:schemeClr val="bg1">
                                <a:lumMod val="65000"/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교육과정</a:t>
                      </a:r>
                      <a:endParaRPr lang="en-US" altLang="ko-KR" sz="800" b="1" kern="1200" spc="-100" baseline="0" dirty="0">
                        <a:ln>
                          <a:solidFill>
                            <a:schemeClr val="bg1">
                              <a:lumMod val="65000"/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kern="1200" spc="-100" baseline="0" dirty="0">
                          <a:ln>
                            <a:solidFill>
                              <a:schemeClr val="bg1">
                                <a:lumMod val="65000"/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차원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kern="1200" spc="-100" baseline="0" dirty="0">
                          <a:ln>
                            <a:solidFill>
                              <a:schemeClr val="bg1">
                                <a:lumMod val="65000"/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전공 교육과정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endParaRPr lang="ko-KR" altLang="en-US" sz="900" b="1" u="none" strike="noStrike" kern="1200" spc="-100" baseline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endParaRPr lang="ko-KR" altLang="en-US" sz="900" b="1" u="none" strike="noStrike" kern="1200" spc="-100" baseline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endParaRPr lang="ko-KR" altLang="en-US" sz="900" b="1" kern="1200" spc="-100" baseline="0" dirty="0">
                        <a:ln>
                          <a:solidFill>
                            <a:schemeClr val="bg1">
                              <a:lumMod val="65000"/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endParaRPr lang="ko-KR" altLang="en-US" sz="900" b="1" kern="1200" spc="-100" baseline="0" dirty="0">
                        <a:ln>
                          <a:solidFill>
                            <a:schemeClr val="bg1">
                              <a:lumMod val="65000"/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endParaRPr lang="ko-KR" altLang="en-US" sz="900" b="1" kern="1200" spc="-100" baseline="0" dirty="0">
                        <a:ln>
                          <a:solidFill>
                            <a:schemeClr val="bg1">
                              <a:lumMod val="65000"/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endParaRPr lang="ko-KR" altLang="en-US" sz="900" b="1" kern="1200" spc="-100" baseline="0" dirty="0">
                        <a:ln>
                          <a:solidFill>
                            <a:schemeClr val="bg1">
                              <a:lumMod val="65000"/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kern="1200" spc="-100" baseline="0" dirty="0">
                          <a:ln>
                            <a:solidFill>
                              <a:schemeClr val="bg1">
                                <a:lumMod val="65000"/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교양 교육과정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endParaRPr lang="ko-KR" altLang="en-US" sz="900" b="1" kern="1200" spc="-100" baseline="0" dirty="0">
                        <a:ln>
                          <a:solidFill>
                            <a:schemeClr val="bg1">
                              <a:lumMod val="65000"/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endParaRPr lang="ko-KR" altLang="en-US" sz="9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endParaRPr lang="ko-KR" altLang="en-US" sz="900" b="1" kern="1200" spc="-100" baseline="0" dirty="0">
                        <a:ln>
                          <a:solidFill>
                            <a:schemeClr val="bg1">
                              <a:lumMod val="65000"/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endParaRPr lang="ko-KR" altLang="en-US" sz="900" b="1" u="none" strike="noStrike" kern="1200" spc="-100" baseline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endParaRPr lang="ko-KR" altLang="en-US" sz="900" b="1" u="none" strike="noStrike" kern="1200" spc="-100" baseline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endParaRPr lang="ko-KR" altLang="en-US" sz="900" b="1" u="none" strike="noStrike" kern="1200" spc="-100" baseline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endParaRPr lang="ko-KR" altLang="en-US" sz="9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5143">
                <a:tc gridSpan="2"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en-US" altLang="ko-KR" sz="9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8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endParaRPr lang="ko-KR" altLang="en-US" sz="9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전공</a:t>
                      </a:r>
                      <a:endParaRPr lang="en-US" altLang="ko-KR" sz="8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교육과정</a:t>
                      </a:r>
                      <a:endParaRPr lang="en-US" altLang="ko-KR" sz="8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전체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대학</a:t>
                      </a:r>
                      <a:endParaRPr lang="en-US" altLang="ko-KR" sz="8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교육목표</a:t>
                      </a:r>
                      <a:endParaRPr lang="en-US" altLang="ko-KR" sz="8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연계성</a:t>
                      </a:r>
                      <a:endParaRPr lang="en-US" altLang="ko-KR" sz="8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학과</a:t>
                      </a:r>
                      <a:endParaRPr lang="en-US" altLang="ko-KR" sz="8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교육목표</a:t>
                      </a:r>
                      <a:endParaRPr lang="en-US" altLang="ko-KR" sz="8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연계성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전공</a:t>
                      </a:r>
                      <a:endParaRPr lang="en-US" altLang="ko-KR" sz="8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교육과정</a:t>
                      </a:r>
                      <a:endParaRPr lang="en-US" altLang="ko-KR" sz="8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현장실무</a:t>
                      </a:r>
                      <a:endParaRPr lang="en-US" altLang="ko-KR" sz="8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연계성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교육과정</a:t>
                      </a:r>
                      <a:endParaRPr lang="en-US" altLang="ko-KR" sz="8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개발 시</a:t>
                      </a:r>
                      <a:endParaRPr lang="en-US" altLang="ko-KR" sz="8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산업체</a:t>
                      </a:r>
                      <a:endParaRPr lang="en-US" altLang="ko-KR" sz="8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요구 반영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100" baseline="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수업방식</a:t>
                      </a:r>
                      <a:endParaRPr lang="en-US" altLang="ko-KR" sz="800" b="1" u="none" strike="noStrike" kern="1200" spc="-100" baseline="0" dirty="0" smtClean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100" baseline="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지속적</a:t>
                      </a:r>
                      <a:endParaRPr lang="en-US" altLang="ko-KR" sz="800" b="1" u="none" strike="noStrike" kern="1200" spc="-100" baseline="0" dirty="0" smtClean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100" baseline="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개선</a:t>
                      </a:r>
                      <a:endParaRPr lang="en-US" altLang="ko-KR" sz="800" b="1" u="none" strike="noStrike" kern="1200" spc="-100" baseline="0" dirty="0" smtClean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전공 교과목</a:t>
                      </a:r>
                      <a:endParaRPr lang="en-US" altLang="ko-KR" sz="8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전문성 향상 도움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성적 평가의 공정성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교양 교육과정 전체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대학</a:t>
                      </a:r>
                      <a:endParaRPr lang="en-US" altLang="ko-KR" sz="8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교육목표</a:t>
                      </a:r>
                      <a:endParaRPr lang="en-US" altLang="ko-KR" sz="8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연계성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학과</a:t>
                      </a:r>
                      <a:endParaRPr lang="en-US" altLang="ko-KR" sz="8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교육목표</a:t>
                      </a:r>
                      <a:endParaRPr lang="en-US" altLang="ko-KR" sz="8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연계성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교육과정</a:t>
                      </a:r>
                      <a:endParaRPr lang="en-US" altLang="ko-KR" sz="8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개발 시</a:t>
                      </a:r>
                      <a:endParaRPr lang="en-US" altLang="ko-KR" sz="8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학생 </a:t>
                      </a:r>
                      <a:endParaRPr lang="en-US" altLang="ko-KR" sz="8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요구 반영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교육과정 개발 시 산업체 요구 반영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교양 교과목 편성 </a:t>
                      </a:r>
                      <a:r>
                        <a:rPr lang="ko-KR" altLang="en-US" sz="800" b="1" u="none" strike="noStrike" kern="1200" spc="-100" baseline="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시수</a:t>
                      </a:r>
                      <a:r>
                        <a:rPr lang="ko-KR" alt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 확대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인성 함양에 도움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성적 평가의 공정성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454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u="none" strike="noStrike" spc="-10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전체</a:t>
                      </a:r>
                      <a:endParaRPr lang="ko-KR" altLang="en-US" sz="9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(57)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84.8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84.2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82.2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53.8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51.5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40.9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6057">
                <a:tc row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성별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남성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(37)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82.0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82.0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82.9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53.2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51.4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49.5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41.0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60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여성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(20)*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89.3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89.2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90.0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88.3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87.5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90.0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88.3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91.7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55.0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51.7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53.3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40.8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6057">
                <a:tc rowSpan="3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재직 구분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교수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(10)*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84.8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88.3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46.7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60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부교수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(27)*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82.4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82.1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82.7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82.1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48.8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48.8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45.7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42.0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55.6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60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조교수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(20)*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84.2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84.2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88.3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54.5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53.3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52.5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52.5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36.7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6057">
                <a:tc rowSpan="5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재직 기간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1</a:t>
                      </a:r>
                      <a:r>
                        <a:rPr lang="ko-KR" altLang="en-US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 미만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89.3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91.7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91.7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91.7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6057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9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1~5</a:t>
                      </a:r>
                      <a:r>
                        <a:rPr lang="ko-KR" altLang="en-US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(13)*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88.5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91.0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89.7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91.0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91.0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91.0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34.6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60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6~10</a:t>
                      </a:r>
                      <a:r>
                        <a:rPr lang="ko-KR" altLang="en-US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(15)*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51.0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51.1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47.8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44.4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34.4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60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11~15</a:t>
                      </a:r>
                      <a:r>
                        <a:rPr lang="ko-KR" altLang="en-US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39.5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43.3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30.0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30.0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23.3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40.0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60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16</a:t>
                      </a:r>
                      <a:r>
                        <a:rPr lang="ko-KR" altLang="en-US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 이상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(22)*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84.8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82.6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82.6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55.3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51.5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51.5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43.2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6057">
                <a:tc rowSpan="4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계열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예체능계열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(14)*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87.2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89.3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84.5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89.3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88.1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45.2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39.3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38.1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35.7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20.2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860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인문사회계열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(28)*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87.5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86057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8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자연계열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(7)*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84.7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88.1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90.5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54.8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35.7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35.7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33.3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26.2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40.5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860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공학계열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(8)*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45.8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52.1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47.9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43.8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29.2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9332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차원 만족도 </a:t>
            </a:r>
            <a:r>
              <a:rPr lang="en-US" altLang="ko-KR" dirty="0"/>
              <a:t>[</a:t>
            </a:r>
            <a:r>
              <a:rPr lang="ko-KR" altLang="en-US" dirty="0"/>
              <a:t>전공</a:t>
            </a:r>
            <a:r>
              <a:rPr lang="en-US" altLang="ko-KR" dirty="0"/>
              <a:t>/</a:t>
            </a:r>
            <a:r>
              <a:rPr lang="ko-KR" altLang="en-US" dirty="0"/>
              <a:t>교양 교육과정</a:t>
            </a:r>
            <a:r>
              <a:rPr lang="en-US" altLang="ko-KR" dirty="0"/>
              <a:t>]</a:t>
            </a:r>
            <a:endParaRPr lang="ko-KR" altLang="en-US" dirty="0"/>
          </a:p>
        </p:txBody>
      </p:sp>
      <p:sp>
        <p:nvSpPr>
          <p:cNvPr id="4" name="부제목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 dirty="0"/>
              <a:t>3) </a:t>
            </a:r>
            <a:r>
              <a:rPr lang="ko-KR" altLang="en-US" dirty="0"/>
              <a:t>전공</a:t>
            </a:r>
            <a:r>
              <a:rPr lang="en-US" altLang="ko-KR" dirty="0"/>
              <a:t>/</a:t>
            </a:r>
            <a:r>
              <a:rPr lang="ko-KR" altLang="en-US" dirty="0"/>
              <a:t>교양 교육과정 개선의견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ko-KR" altLang="en-US" dirty="0" smtClean="0"/>
              <a:t>전공 교육과정 관련 개선사항으로는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교과과정이 너무 자주 바뀐다</a:t>
            </a:r>
            <a:r>
              <a:rPr lang="en-US" altLang="ko-KR" dirty="0" smtClean="0"/>
              <a:t>’, ‘</a:t>
            </a:r>
            <a:r>
              <a:rPr lang="ko-KR" altLang="en-US" dirty="0" smtClean="0"/>
              <a:t>학생의 의견이 반영되는 교육과정</a:t>
            </a:r>
            <a:r>
              <a:rPr lang="en-US" altLang="ko-KR" dirty="0" smtClean="0"/>
              <a:t>’, ‘</a:t>
            </a:r>
            <a:r>
              <a:rPr lang="ko-KR" altLang="en-US" dirty="0" smtClean="0"/>
              <a:t>실습기자재가 부족</a:t>
            </a:r>
            <a:r>
              <a:rPr lang="en-US" altLang="ko-KR" dirty="0" smtClean="0"/>
              <a:t>’ </a:t>
            </a:r>
            <a:r>
              <a:rPr lang="ko-KR" altLang="en-US" dirty="0" smtClean="0"/>
              <a:t>등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다양한 의견이 제시됨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교양 교육과정 관련 개선사항으로는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전공과 연계되는 과목</a:t>
            </a:r>
            <a:r>
              <a:rPr lang="en-US" altLang="ko-KR" dirty="0" smtClean="0"/>
              <a:t>’, ‘</a:t>
            </a:r>
            <a:r>
              <a:rPr lang="ko-KR" altLang="en-US" dirty="0" smtClean="0"/>
              <a:t>인성함양에 필요한 과목</a:t>
            </a:r>
            <a:r>
              <a:rPr lang="en-US" altLang="ko-KR" dirty="0" smtClean="0"/>
              <a:t>’, ‘</a:t>
            </a:r>
            <a:r>
              <a:rPr lang="ko-KR" altLang="en-US" dirty="0" smtClean="0"/>
              <a:t>교육과정 편성에 학생의 의견을 반영</a:t>
            </a:r>
            <a:r>
              <a:rPr lang="en-US" altLang="ko-KR" dirty="0" smtClean="0"/>
              <a:t>’, </a:t>
            </a:r>
            <a:br>
              <a:rPr lang="en-US" altLang="ko-KR" dirty="0" smtClean="0"/>
            </a:br>
            <a:r>
              <a:rPr lang="en-US" altLang="ko-KR" dirty="0" smtClean="0"/>
              <a:t>‘</a:t>
            </a:r>
            <a:r>
              <a:rPr lang="ko-KR" altLang="en-US" dirty="0" smtClean="0"/>
              <a:t>학과별 특성을 반영</a:t>
            </a:r>
            <a:r>
              <a:rPr lang="en-US" altLang="ko-KR" dirty="0" smtClean="0"/>
              <a:t>’ </a:t>
            </a:r>
            <a:r>
              <a:rPr lang="ko-KR" altLang="en-US" dirty="0" smtClean="0"/>
              <a:t>등의 의견이 나타남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3584" y="6342876"/>
            <a:ext cx="2612895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2018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년 신규 조사 차원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1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명 이하 소수응답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,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없음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,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모름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/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무응답 표기 제외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/>
          </p:nvPr>
        </p:nvGraphicFramePr>
        <p:xfrm>
          <a:off x="338028" y="2637750"/>
          <a:ext cx="4536000" cy="36908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3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7194"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en-US" altLang="ko-KR" sz="1000" b="1" u="none" strike="noStrike" kern="1200" spc="-5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1000" b="1" u="none" strike="noStrike" kern="1200" spc="-5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전체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1000" b="1" u="none" strike="noStrike" kern="1200" spc="-5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0363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교과과정이 너무 자주 바뀐다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0363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학생의 의견이 반영되는 교육과정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0363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실습기자재가 부족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03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NCS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폐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</a:t>
                      </a:r>
                      <a:endParaRPr lang="ko-KR" altLang="en-US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0363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교육과정의 다양성이 필요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0363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시대변화에 맞는 전공교육이 필요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0363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융합전공 교육과정에 대한 검토 및 보완 필요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0363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실기의 경우 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40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명 강의는 학생들에게 가르치는 것이 제한된다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0363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교양 교과목과 전공교과목의 비율에 대한 검토가 필요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0363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예산 확보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aphicFrame>
        <p:nvGraphicFramePr>
          <p:cNvPr id="13" name="표 12"/>
          <p:cNvGraphicFramePr>
            <a:graphicFrameLocks noGrp="1"/>
          </p:cNvGraphicFramePr>
          <p:nvPr>
            <p:extLst/>
          </p:nvPr>
        </p:nvGraphicFramePr>
        <p:xfrm>
          <a:off x="5031947" y="2637753"/>
          <a:ext cx="4536000" cy="36820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3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7191"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en-US" altLang="ko-KR" sz="1000" b="1" u="none" strike="noStrike" kern="1200" spc="-5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1000" b="1" u="none" strike="noStrike" kern="1200" spc="-5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전체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1000" b="1" u="none" strike="noStrike" kern="1200" spc="-5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581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전공과 연계되는 과목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581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인성함양에 필요한 과목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581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교육과정 편성에 학생의 의견을 반영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581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학과별 특성을 반영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581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교육과정 편성에 학과의 의견을 반영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581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학생이 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자율 지정하여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선택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pSp>
        <p:nvGrpSpPr>
          <p:cNvPr id="14" name="그룹 13"/>
          <p:cNvGrpSpPr/>
          <p:nvPr/>
        </p:nvGrpSpPr>
        <p:grpSpPr>
          <a:xfrm>
            <a:off x="354311" y="2421273"/>
            <a:ext cx="4530608" cy="205210"/>
            <a:chOff x="362732" y="1103179"/>
            <a:chExt cx="9486039" cy="205210"/>
          </a:xfrm>
        </p:grpSpPr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7589971" y="1169890"/>
              <a:ext cx="2258800" cy="13849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 anchor="b" anchorCtr="0">
              <a:spAutoFit/>
            </a:bodyPr>
            <a:lstStyle/>
            <a:p>
              <a:pPr algn="r">
                <a:defRPr/>
              </a:pPr>
              <a:r>
                <a:rPr lang="en-US" altLang="ko-KR" sz="900" dirty="0">
                  <a:latin typeface="Trebuchet MS" panose="020B0603020202020204" pitchFamily="34" charset="0"/>
                </a:rPr>
                <a:t>(Base=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전체</a:t>
              </a:r>
              <a:r>
                <a:rPr lang="en-US" altLang="ko-KR" sz="900" dirty="0">
                  <a:latin typeface="Trebuchet MS" panose="020B0603020202020204" pitchFamily="34" charset="0"/>
                </a:rPr>
                <a:t>, n=57, %)</a:t>
              </a:r>
              <a:endParaRPr lang="en-US" altLang="ko-KR" sz="900" dirty="0"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16" name="직사각형 15"/>
            <p:cNvSpPr/>
            <p:nvPr/>
          </p:nvSpPr>
          <p:spPr bwMode="auto">
            <a:xfrm>
              <a:off x="362732" y="1103179"/>
              <a:ext cx="2544759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전공 교육과정</a:t>
              </a: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5032843" y="2421273"/>
            <a:ext cx="4521899" cy="205210"/>
            <a:chOff x="362732" y="1103179"/>
            <a:chExt cx="9467805" cy="205210"/>
          </a:xfrm>
        </p:grpSpPr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7571737" y="1169890"/>
              <a:ext cx="2258800" cy="13849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 anchor="b" anchorCtr="0">
              <a:spAutoFit/>
            </a:bodyPr>
            <a:lstStyle/>
            <a:p>
              <a:pPr algn="r">
                <a:defRPr/>
              </a:pPr>
              <a:r>
                <a:rPr lang="en-US" altLang="ko-KR" sz="900" dirty="0">
                  <a:latin typeface="Trebuchet MS" panose="020B0603020202020204" pitchFamily="34" charset="0"/>
                </a:rPr>
                <a:t>(Base=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전체</a:t>
              </a:r>
              <a:r>
                <a:rPr lang="en-US" altLang="ko-KR" sz="900" dirty="0">
                  <a:latin typeface="Trebuchet MS" panose="020B0603020202020204" pitchFamily="34" charset="0"/>
                </a:rPr>
                <a:t>, n=57, %)</a:t>
              </a:r>
              <a:endParaRPr lang="en-US" altLang="ko-KR" sz="900" dirty="0"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19" name="직사각형 18"/>
            <p:cNvSpPr/>
            <p:nvPr/>
          </p:nvSpPr>
          <p:spPr bwMode="auto">
            <a:xfrm>
              <a:off x="362732" y="1103179"/>
              <a:ext cx="2544759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교양 교육과정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74148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차원 만족도 </a:t>
            </a:r>
            <a:r>
              <a:rPr lang="en-US" altLang="ko-KR" dirty="0"/>
              <a:t>[NCS </a:t>
            </a:r>
            <a:r>
              <a:rPr lang="ko-KR" altLang="en-US" dirty="0"/>
              <a:t>교육 과정</a:t>
            </a:r>
            <a:r>
              <a:rPr lang="en-US" altLang="ko-KR" dirty="0"/>
              <a:t>]</a:t>
            </a:r>
          </a:p>
        </p:txBody>
      </p:sp>
      <p:sp>
        <p:nvSpPr>
          <p:cNvPr id="9" name="텍스트 개체 틀 8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/>
              <a:t>1) </a:t>
            </a:r>
            <a:r>
              <a:rPr lang="ko-KR" altLang="en-US"/>
              <a:t>전체</a:t>
            </a:r>
          </a:p>
        </p:txBody>
      </p:sp>
      <p:sp>
        <p:nvSpPr>
          <p:cNvPr id="13" name="내용 개체 틀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en-US" altLang="ko-KR" dirty="0"/>
              <a:t>NCS</a:t>
            </a:r>
            <a:r>
              <a:rPr lang="ko-KR" altLang="en-US" dirty="0"/>
              <a:t>교육과정 </a:t>
            </a:r>
            <a:r>
              <a:rPr lang="ko-KR" altLang="en-US" dirty="0" smtClean="0"/>
              <a:t>차원 만족도는 </a:t>
            </a:r>
            <a:r>
              <a:rPr lang="en-US" altLang="ko-KR" dirty="0" smtClean="0"/>
              <a:t>62.8</a:t>
            </a:r>
            <a:r>
              <a:rPr lang="ko-KR" altLang="en-US" dirty="0" smtClean="0"/>
              <a:t>점으로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전년 대비 </a:t>
            </a:r>
            <a:r>
              <a:rPr lang="en-US" altLang="ko-KR" dirty="0" smtClean="0"/>
              <a:t>+16.6</a:t>
            </a:r>
            <a:r>
              <a:rPr lang="ko-KR" altLang="en-US" dirty="0" smtClean="0"/>
              <a:t>점 상승함</a:t>
            </a:r>
            <a:r>
              <a:rPr lang="en-US" altLang="ko-KR" dirty="0" smtClean="0"/>
              <a:t>.</a:t>
            </a:r>
          </a:p>
          <a:p>
            <a:pPr lvl="0"/>
            <a:r>
              <a:rPr lang="ko-KR" altLang="en-US" dirty="0" smtClean="0"/>
              <a:t>평가항목별로 살펴보면</a:t>
            </a:r>
            <a:r>
              <a:rPr lang="en-US" altLang="ko-KR" dirty="0" smtClean="0"/>
              <a:t>, ‘NCS </a:t>
            </a:r>
            <a:r>
              <a:rPr lang="ko-KR" altLang="en-US" dirty="0" smtClean="0"/>
              <a:t>인지</a:t>
            </a:r>
            <a:r>
              <a:rPr lang="en-US" altLang="ko-KR" dirty="0" smtClean="0"/>
              <a:t>’</a:t>
            </a:r>
            <a:r>
              <a:rPr lang="ko-KR" altLang="en-US" dirty="0" smtClean="0"/>
              <a:t>가 </a:t>
            </a:r>
            <a:r>
              <a:rPr lang="en-US" altLang="ko-KR" dirty="0" smtClean="0"/>
              <a:t>81.0</a:t>
            </a:r>
            <a:r>
              <a:rPr lang="ko-KR" altLang="en-US" dirty="0" smtClean="0"/>
              <a:t>점으로 가장 높게 나타났으며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이어서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직무능력 향상을 위한 교육 프로그램 운영</a:t>
            </a:r>
            <a:r>
              <a:rPr lang="en-US" altLang="ko-KR" dirty="0" smtClean="0"/>
              <a:t>’</a:t>
            </a:r>
            <a:br>
              <a:rPr lang="en-US" altLang="ko-KR" dirty="0" smtClean="0"/>
            </a:br>
            <a:r>
              <a:rPr lang="en-US" altLang="ko-KR" dirty="0" smtClean="0"/>
              <a:t>(73.4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 &gt; ‘</a:t>
            </a:r>
            <a:r>
              <a:rPr lang="ko-KR" altLang="en-US" dirty="0" smtClean="0"/>
              <a:t>인성 함양 교육 프로그램 운영</a:t>
            </a:r>
            <a:r>
              <a:rPr lang="en-US" altLang="ko-KR" dirty="0" smtClean="0"/>
              <a:t>’(66.7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 </a:t>
            </a:r>
            <a:r>
              <a:rPr lang="ko-KR" altLang="en-US" dirty="0" smtClean="0"/>
              <a:t>순으로 높게 나타난 반면</a:t>
            </a:r>
            <a:r>
              <a:rPr lang="en-US" altLang="ko-KR" dirty="0" smtClean="0"/>
              <a:t>, ‘</a:t>
            </a:r>
            <a:r>
              <a:rPr lang="ko-KR" altLang="en-US" dirty="0" smtClean="0"/>
              <a:t>취업률 제고 기여</a:t>
            </a:r>
            <a:r>
              <a:rPr lang="en-US" altLang="ko-KR" dirty="0" smtClean="0"/>
              <a:t>’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54.4</a:t>
            </a:r>
            <a:r>
              <a:rPr lang="ko-KR" altLang="en-US" dirty="0" smtClean="0"/>
              <a:t>점으로 가장 낮음</a:t>
            </a:r>
            <a:r>
              <a:rPr lang="en-US" altLang="ko-KR" dirty="0" smtClean="0"/>
              <a:t>.</a:t>
            </a:r>
          </a:p>
          <a:p>
            <a:pPr lvl="0"/>
            <a:r>
              <a:rPr lang="ko-KR" altLang="en-US" dirty="0" smtClean="0"/>
              <a:t>전년 대비 만족도는 모든 항목이 상승한 가운데</a:t>
            </a:r>
            <a:r>
              <a:rPr lang="en-US" altLang="ko-KR" dirty="0" smtClean="0"/>
              <a:t>, </a:t>
            </a:r>
            <a:r>
              <a:rPr lang="ko-KR" altLang="en-US" dirty="0" smtClean="0"/>
              <a:t>특히</a:t>
            </a:r>
            <a:r>
              <a:rPr lang="en-US" altLang="ko-KR" dirty="0" smtClean="0"/>
              <a:t> ‘</a:t>
            </a:r>
            <a:r>
              <a:rPr lang="ko-KR" altLang="en-US" dirty="0" smtClean="0"/>
              <a:t>교육과정 개편에 따른 산업 연계 활성화 도움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의 상승폭</a:t>
            </a:r>
            <a:r>
              <a:rPr lang="en-US" altLang="ko-KR" dirty="0" smtClean="0"/>
              <a:t>(+22.2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</a:t>
            </a:r>
            <a:r>
              <a:rPr lang="ko-KR" altLang="en-US" dirty="0" smtClean="0"/>
              <a:t>이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가장 큼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graphicFrame>
        <p:nvGraphicFramePr>
          <p:cNvPr id="17" name="차트 16"/>
          <p:cNvGraphicFramePr/>
          <p:nvPr>
            <p:extLst>
              <p:ext uri="{D42A27DB-BD31-4B8C-83A1-F6EECF244321}">
                <p14:modId xmlns:p14="http://schemas.microsoft.com/office/powerpoint/2010/main" val="1633690089"/>
              </p:ext>
            </p:extLst>
          </p:nvPr>
        </p:nvGraphicFramePr>
        <p:xfrm>
          <a:off x="341470" y="2625725"/>
          <a:ext cx="9295469" cy="294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Group 3"/>
          <p:cNvGraphicFramePr>
            <a:graphicFrameLocks noGrp="1"/>
          </p:cNvGraphicFramePr>
          <p:nvPr>
            <p:extLst/>
          </p:nvPr>
        </p:nvGraphicFramePr>
        <p:xfrm>
          <a:off x="1250274" y="5568478"/>
          <a:ext cx="8330400" cy="771525"/>
        </p:xfrm>
        <a:graphic>
          <a:graphicData uri="http://schemas.openxmlformats.org/drawingml/2006/table">
            <a:tbl>
              <a:tblPr/>
              <a:tblGrid>
                <a:gridCol w="694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42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942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942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942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942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942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942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694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94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94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94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10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NCS </a:t>
                      </a:r>
                      <a:r>
                        <a:rPr kumimoji="1" lang="ko-KR" altLang="en-US" sz="10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교육 과정 차원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sz="10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NCS </a:t>
                      </a:r>
                      <a:r>
                        <a:rPr kumimoji="1" lang="ko-KR" altLang="en-US" sz="10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인지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교육환경 충분성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교육과정 운영 지원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학생의 요구 반영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직무능력 향상을 위한 교육 프로그램 운영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인성 함양 교육 프로그램 운영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교육과정의 직무역량 강화 기여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교육과정 개편에 따른 산업 연계 활성화 도움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산업체 요구와 학계의</a:t>
                      </a:r>
                      <a:endParaRPr kumimoji="1" lang="en-US" altLang="ko-KR" sz="10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공급 간 격차 해소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대학 및 학과의 경쟁력 강화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취업률</a:t>
                      </a:r>
                      <a:endParaRPr kumimoji="1" lang="en-US" altLang="ko-KR" sz="10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제고 기여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23" name="그룹 22"/>
          <p:cNvGrpSpPr/>
          <p:nvPr/>
        </p:nvGrpSpPr>
        <p:grpSpPr>
          <a:xfrm>
            <a:off x="338573" y="2421273"/>
            <a:ext cx="9216000" cy="215565"/>
            <a:chOff x="329780" y="1103179"/>
            <a:chExt cx="19296159" cy="215565"/>
          </a:xfrm>
        </p:grpSpPr>
        <p:sp>
          <p:nvSpPr>
            <p:cNvPr id="24" name="Text Box 5"/>
            <p:cNvSpPr txBox="1">
              <a:spLocks noChangeArrowheads="1"/>
            </p:cNvSpPr>
            <p:nvPr/>
          </p:nvSpPr>
          <p:spPr bwMode="auto">
            <a:xfrm>
              <a:off x="16330037" y="1169890"/>
              <a:ext cx="3295902" cy="13849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 anchor="b" anchorCtr="0">
              <a:spAutoFit/>
            </a:bodyPr>
            <a:lstStyle/>
            <a:p>
              <a:pPr algn="r">
                <a:defRPr/>
              </a:pPr>
              <a:r>
                <a:rPr lang="en-US" altLang="ko-KR" sz="900" dirty="0">
                  <a:latin typeface="Trebuchet MS" panose="020B0603020202020204" pitchFamily="34" charset="0"/>
                </a:rPr>
                <a:t>(Base=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전체</a:t>
              </a:r>
              <a:r>
                <a:rPr lang="en-US" altLang="ko-KR" sz="900" dirty="0">
                  <a:latin typeface="Trebuchet MS" panose="020B0603020202020204" pitchFamily="34" charset="0"/>
                </a:rPr>
                <a:t>, n=57, 100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점 만점</a:t>
              </a:r>
              <a:r>
                <a:rPr lang="en-US" altLang="ko-KR" sz="900" dirty="0">
                  <a:latin typeface="Trebuchet MS" panose="020B0603020202020204" pitchFamily="34" charset="0"/>
                </a:rPr>
                <a:t>)</a:t>
              </a:r>
              <a:endParaRPr lang="en-US" altLang="ko-KR" sz="900" dirty="0"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cxnSp>
          <p:nvCxnSpPr>
            <p:cNvPr id="25" name="직선 연결선 24"/>
            <p:cNvCxnSpPr/>
            <p:nvPr/>
          </p:nvCxnSpPr>
          <p:spPr>
            <a:xfrm>
              <a:off x="329780" y="1317156"/>
              <a:ext cx="19296159" cy="158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직사각형 25"/>
            <p:cNvSpPr/>
            <p:nvPr/>
          </p:nvSpPr>
          <p:spPr bwMode="auto">
            <a:xfrm>
              <a:off x="362732" y="1103179"/>
              <a:ext cx="4276618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en-US" altLang="ko-KR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NCS </a:t>
              </a: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교육과정 차원 만족도</a:t>
              </a:r>
            </a:p>
          </p:txBody>
        </p:sp>
      </p:grpSp>
      <p:cxnSp>
        <p:nvCxnSpPr>
          <p:cNvPr id="29" name="직선 연결선 28"/>
          <p:cNvCxnSpPr/>
          <p:nvPr/>
        </p:nvCxnSpPr>
        <p:spPr>
          <a:xfrm>
            <a:off x="1243780" y="4424808"/>
            <a:ext cx="8316000" cy="0"/>
          </a:xfrm>
          <a:prstGeom prst="line">
            <a:avLst/>
          </a:prstGeom>
          <a:ln w="15875" cmpd="sng">
            <a:solidFill>
              <a:srgbClr val="C0000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43584" y="6381750"/>
            <a:ext cx="3621184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전년 대비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GAP (2018-2017) /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전체 대비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GAP (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세부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-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차원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)</a:t>
            </a:r>
          </a:p>
          <a:p>
            <a:pPr marL="288925" indent="-288925">
              <a:defRPr/>
            </a:pP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※ GAP :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소수점 둘째 자리 반올림으로 인한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0.1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의 오차가 있을 수 있음 </a:t>
            </a:r>
          </a:p>
        </p:txBody>
      </p:sp>
      <p:cxnSp>
        <p:nvCxnSpPr>
          <p:cNvPr id="31" name="직선 연결선 30"/>
          <p:cNvCxnSpPr/>
          <p:nvPr/>
        </p:nvCxnSpPr>
        <p:spPr>
          <a:xfrm>
            <a:off x="1940292" y="3284984"/>
            <a:ext cx="0" cy="2903928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01"/>
          <p:cNvSpPr>
            <a:spLocks/>
          </p:cNvSpPr>
          <p:nvPr/>
        </p:nvSpPr>
        <p:spPr bwMode="auto">
          <a:xfrm>
            <a:off x="9277699" y="4045982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19" name="Freeform 101"/>
          <p:cNvSpPr>
            <a:spLocks/>
          </p:cNvSpPr>
          <p:nvPr/>
        </p:nvSpPr>
        <p:spPr bwMode="auto">
          <a:xfrm>
            <a:off x="2345533" y="3551991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graphicFrame>
        <p:nvGraphicFramePr>
          <p:cNvPr id="20" name="Group 3"/>
          <p:cNvGraphicFramePr>
            <a:graphicFrameLocks noGrp="1"/>
          </p:cNvGraphicFramePr>
          <p:nvPr>
            <p:extLst/>
          </p:nvPr>
        </p:nvGraphicFramePr>
        <p:xfrm>
          <a:off x="1249679" y="2987952"/>
          <a:ext cx="8331600" cy="417600"/>
        </p:xfrm>
        <a:graphic>
          <a:graphicData uri="http://schemas.openxmlformats.org/drawingml/2006/table">
            <a:tbl>
              <a:tblPr/>
              <a:tblGrid>
                <a:gridCol w="694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4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943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943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943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943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943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943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943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943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943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6943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088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16.6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9.6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18.5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11.1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20.5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19.9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14.7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17.7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22.2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17.0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15.5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16.8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18.2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7.2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10.6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7.0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8.4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1" name="직사각형 20"/>
          <p:cNvSpPr/>
          <p:nvPr/>
        </p:nvSpPr>
        <p:spPr>
          <a:xfrm>
            <a:off x="349250" y="3212976"/>
            <a:ext cx="848810" cy="1764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</a:pP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전체 대비 </a:t>
            </a:r>
            <a:r>
              <a:rPr lang="en-US" altLang="ko-KR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GAP </a:t>
            </a: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▶</a:t>
            </a:r>
            <a:endParaRPr lang="en-US" altLang="ko-KR" sz="8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xmlns="" id="{CFF60335-C4CC-4A59-A103-BF09AF31E525}"/>
              </a:ext>
            </a:extLst>
          </p:cNvPr>
          <p:cNvSpPr/>
          <p:nvPr/>
        </p:nvSpPr>
        <p:spPr>
          <a:xfrm>
            <a:off x="354392" y="3020352"/>
            <a:ext cx="848810" cy="1764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</a:pP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전년 대비 </a:t>
            </a:r>
            <a:r>
              <a:rPr lang="en-US" altLang="ko-KR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GAP </a:t>
            </a: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▶</a:t>
            </a:r>
            <a:endParaRPr lang="en-US" altLang="ko-KR" sz="8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2206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차원 만족도 </a:t>
            </a:r>
            <a:r>
              <a:rPr lang="en-US" altLang="ko-KR" dirty="0"/>
              <a:t>[NCS </a:t>
            </a:r>
            <a:r>
              <a:rPr lang="ko-KR" altLang="en-US" dirty="0"/>
              <a:t>교육 과정</a:t>
            </a:r>
            <a:r>
              <a:rPr lang="en-US" altLang="ko-KR" dirty="0"/>
              <a:t>]</a:t>
            </a:r>
            <a:endParaRPr lang="ko-KR" altLang="en-US" dirty="0"/>
          </a:p>
        </p:txBody>
      </p:sp>
      <p:sp>
        <p:nvSpPr>
          <p:cNvPr id="14" name="텍스트 개체 틀 1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pPr lvl="0"/>
            <a:r>
              <a:rPr lang="en-US" altLang="ko-KR"/>
              <a:t>2) </a:t>
            </a:r>
            <a:r>
              <a:rPr lang="ko-KR" altLang="en-US" dirty="0"/>
              <a:t>응답자 </a:t>
            </a:r>
            <a:r>
              <a:rPr lang="ko-KR" altLang="en-US" dirty="0" err="1"/>
              <a:t>특성별</a:t>
            </a:r>
            <a:endParaRPr lang="ko-KR" altLang="en-US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980424" y="1037658"/>
            <a:ext cx="1574149" cy="1384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 anchor="b" anchorCtr="0">
            <a:spAutoFit/>
          </a:bodyPr>
          <a:lstStyle/>
          <a:p>
            <a:pPr algn="r">
              <a:defRPr/>
            </a:pPr>
            <a:r>
              <a:rPr lang="en-US" altLang="ko-KR" sz="900" dirty="0">
                <a:latin typeface="Trebuchet MS" panose="020B0603020202020204" pitchFamily="34" charset="0"/>
              </a:rPr>
              <a:t>(Base=</a:t>
            </a:r>
            <a:r>
              <a:rPr lang="ko-KR" altLang="en-US" sz="900" dirty="0">
                <a:latin typeface="Trebuchet MS" panose="020B0603020202020204" pitchFamily="34" charset="0"/>
              </a:rPr>
              <a:t>전체</a:t>
            </a:r>
            <a:r>
              <a:rPr lang="en-US" altLang="ko-KR" sz="900" dirty="0">
                <a:latin typeface="Trebuchet MS" panose="020B0603020202020204" pitchFamily="34" charset="0"/>
              </a:rPr>
              <a:t>, n=57, 100</a:t>
            </a:r>
            <a:r>
              <a:rPr lang="ko-KR" altLang="en-US" sz="900" dirty="0">
                <a:latin typeface="Trebuchet MS" panose="020B0603020202020204" pitchFamily="34" charset="0"/>
              </a:rPr>
              <a:t>점 만점</a:t>
            </a:r>
            <a:r>
              <a:rPr lang="en-US" altLang="ko-KR" sz="900" dirty="0">
                <a:latin typeface="Trebuchet MS" panose="020B0603020202020204" pitchFamily="34" charset="0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3584" y="6381750"/>
            <a:ext cx="1670329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Base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가 작아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(n&lt;30)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해석에 유의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/>
          </p:nvPr>
        </p:nvGraphicFramePr>
        <p:xfrm>
          <a:off x="344100" y="1196966"/>
          <a:ext cx="9219624" cy="51847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523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5230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5230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5230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5230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5230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5230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5230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5230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52302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552302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552302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711715">
                <a:tc grid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10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2018</a:t>
                      </a:r>
                      <a:r>
                        <a:rPr lang="ko-KR" altLang="en-US" sz="10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  <a:endParaRPr lang="en-US" altLang="ko-KR" sz="10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900" b="1" u="none" strike="noStrike" kern="1200" spc="-100" baseline="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사례수</a:t>
                      </a:r>
                      <a:r>
                        <a:rPr lang="en-US" altLang="ko-KR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lang="ko-KR" altLang="en-US" sz="9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en-US" altLang="ko-KR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NCS </a:t>
                      </a:r>
                      <a:r>
                        <a:rPr lang="ko-KR" altLang="en-US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교육 과정 차원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en-US" sz="900" b="1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NCS </a:t>
                      </a:r>
                      <a:r>
                        <a:rPr lang="ko-KR" altLang="en-US" sz="900" b="1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교육환경 충분성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교육과정 운영 지원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학생의</a:t>
                      </a:r>
                      <a:endParaRPr lang="en-US" altLang="ko-KR" sz="9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요구 반영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직무능력 향상을 위한 교육 프로그램 운영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인성 함양 교육 프로그램 운영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교육과정의 직무역량 강화 기여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교육과정 개편에 따른 산업 연계 활성화</a:t>
                      </a:r>
                      <a:endParaRPr lang="en-US" altLang="ko-KR" sz="9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도움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산업체 요구와 학계의</a:t>
                      </a:r>
                      <a:endParaRPr lang="en-US" altLang="ko-KR" sz="9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공급 간 격차 해소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대학 및 학과의 경쟁력 </a:t>
                      </a:r>
                      <a:endParaRPr lang="en-US" altLang="ko-KR" sz="9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강화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취업률</a:t>
                      </a:r>
                      <a:endParaRPr lang="en-US" altLang="ko-KR" sz="9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제고 기여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334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spc="-10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전체</a:t>
                      </a:r>
                      <a:endParaRPr lang="ko-KR" altLang="en-US" sz="10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(57)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54.4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980">
                <a:tc row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10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성별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10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남성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(37)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46.8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51.4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98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10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여성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(20)*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4980">
                <a:tc rowSpan="3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10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재직 구분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10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교수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(10)*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498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10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부교수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(27)*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48.1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498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10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조교수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(20)*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4980">
                <a:tc rowSpan="5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10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재직 기간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10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0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 미만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4980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10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10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1~5</a:t>
                      </a:r>
                      <a:r>
                        <a:rPr lang="ko-KR" altLang="en-US" sz="10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(13)*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498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10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6~10</a:t>
                      </a:r>
                      <a:r>
                        <a:rPr lang="ko-KR" altLang="en-US" sz="10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(15)*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498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10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11~15</a:t>
                      </a:r>
                      <a:r>
                        <a:rPr lang="ko-KR" altLang="en-US" sz="10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498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10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16</a:t>
                      </a:r>
                      <a:r>
                        <a:rPr lang="ko-KR" altLang="en-US" sz="10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 이상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(22)*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52.3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43.2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52.3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44.7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40.2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4980">
                <a:tc rowSpan="4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10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계열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10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예체능계열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(14)*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46.4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0498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10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인문사회계열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(28)*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84.5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04980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8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10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자연계열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(7)*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52.4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0498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10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공학계열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(8)*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48.7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43.7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39.6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68773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차원 만족도 </a:t>
            </a:r>
            <a:r>
              <a:rPr lang="en-US" altLang="ko-KR" dirty="0"/>
              <a:t>[NCS </a:t>
            </a:r>
            <a:r>
              <a:rPr lang="ko-KR" altLang="en-US" dirty="0"/>
              <a:t>교육 과정</a:t>
            </a:r>
            <a:r>
              <a:rPr lang="en-US" altLang="ko-KR" dirty="0"/>
              <a:t>]</a:t>
            </a:r>
            <a:endParaRPr lang="ko-KR" altLang="en-US" dirty="0"/>
          </a:p>
        </p:txBody>
      </p:sp>
      <p:sp>
        <p:nvSpPr>
          <p:cNvPr id="4" name="부제목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 dirty="0"/>
              <a:t>3) NCS </a:t>
            </a:r>
            <a:r>
              <a:rPr lang="ko-KR" altLang="en-US" dirty="0"/>
              <a:t>교육과정 개발 및 정착 개선의견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ko-KR" dirty="0"/>
              <a:t>NCS </a:t>
            </a:r>
            <a:r>
              <a:rPr lang="ko-KR" altLang="en-US" dirty="0"/>
              <a:t>교육과정 개발 및 정착을 위한 개선의견으로는 </a:t>
            </a:r>
            <a:r>
              <a:rPr lang="en-US" altLang="ko-KR" dirty="0" smtClean="0"/>
              <a:t>‘NCS </a:t>
            </a:r>
            <a:r>
              <a:rPr lang="ko-KR" altLang="en-US" dirty="0" smtClean="0"/>
              <a:t>교육과정 적용이 어려운 학과는 고려해봐야 한다</a:t>
            </a:r>
            <a:r>
              <a:rPr lang="en-US" altLang="ko-KR" dirty="0" smtClean="0"/>
              <a:t>’, </a:t>
            </a:r>
            <a:br>
              <a:rPr lang="en-US" altLang="ko-KR" dirty="0" smtClean="0"/>
            </a:br>
            <a:r>
              <a:rPr lang="en-US" altLang="ko-KR" dirty="0" smtClean="0"/>
              <a:t>‘</a:t>
            </a:r>
            <a:r>
              <a:rPr lang="ko-KR" altLang="en-US" dirty="0" smtClean="0"/>
              <a:t>형식적인 </a:t>
            </a:r>
            <a:r>
              <a:rPr lang="en-US" altLang="ko-KR" dirty="0" smtClean="0"/>
              <a:t>NCS </a:t>
            </a:r>
            <a:r>
              <a:rPr lang="ko-KR" altLang="en-US" dirty="0" smtClean="0"/>
              <a:t>시행으로 행정적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시간적인 낭비</a:t>
            </a:r>
            <a:r>
              <a:rPr lang="en-US" altLang="ko-KR" dirty="0" smtClean="0"/>
              <a:t>’, ‘NCS </a:t>
            </a:r>
            <a:r>
              <a:rPr lang="ko-KR" altLang="en-US" dirty="0" smtClean="0"/>
              <a:t>폐지</a:t>
            </a:r>
            <a:r>
              <a:rPr lang="en-US" altLang="ko-KR" dirty="0" smtClean="0"/>
              <a:t>’, ‘NCS </a:t>
            </a:r>
            <a:r>
              <a:rPr lang="ko-KR" altLang="en-US" dirty="0" smtClean="0"/>
              <a:t>교육과정은 현실적이지 않다</a:t>
            </a:r>
            <a:r>
              <a:rPr lang="en-US" altLang="ko-KR" dirty="0" smtClean="0"/>
              <a:t>’ </a:t>
            </a:r>
            <a:r>
              <a:rPr lang="ko-KR" altLang="en-US" dirty="0" smtClean="0"/>
              <a:t>등의 의견이 </a:t>
            </a:r>
            <a:r>
              <a:rPr lang="ko-KR" altLang="en-US" dirty="0"/>
              <a:t>제시됨</a:t>
            </a:r>
            <a:r>
              <a:rPr lang="en-US" altLang="ko-KR" dirty="0"/>
              <a:t>.</a:t>
            </a:r>
            <a:endParaRPr lang="ko-KR" altLang="en-US" dirty="0"/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/>
          </p:nvPr>
        </p:nvGraphicFramePr>
        <p:xfrm>
          <a:off x="338028" y="2638420"/>
          <a:ext cx="4536000" cy="37433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3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44662"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en-US" altLang="ko-KR" sz="1000" b="1" u="none" strike="noStrike" kern="1200" spc="-5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1000" b="1" u="none" strike="noStrike" kern="1200" spc="-5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전체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1000" b="1" u="none" strike="noStrike" kern="1200" spc="-5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912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NCS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교육과정 적용이 어려운 학과는 고려해봐야 한다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12.3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(7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912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형식적인 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NCS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시행으로 행정적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시간적인 낭비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91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NCS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폐지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912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NCS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교육과정은 현실적이지 않다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912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NCS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교육과정 충실히 이행할 수 있는 준비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912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NCS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교육과정의 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실제적 도입</a:t>
                      </a:r>
                      <a:endParaRPr lang="ko-KR" altLang="en-US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912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NCS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교육과정의 서류 간소화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912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교육과정 개발비 증대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912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편성 시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업계 현장직원 참여확대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912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NCS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프로세스를 좀 더 간편하게 진행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912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NCS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 맞는 시설 및 기자재 확보가 필요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912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NCS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관련 다양한 정보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6912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기본 틀을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유지하면서 우리 대학 실정에 맞는 유연한 운영이 필요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graphicFrame>
        <p:nvGraphicFramePr>
          <p:cNvPr id="13" name="표 12"/>
          <p:cNvGraphicFramePr>
            <a:graphicFrameLocks noGrp="1"/>
          </p:cNvGraphicFramePr>
          <p:nvPr>
            <p:extLst/>
          </p:nvPr>
        </p:nvGraphicFramePr>
        <p:xfrm>
          <a:off x="5031947" y="2637353"/>
          <a:ext cx="4536000" cy="37443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3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7948"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en-US" altLang="ko-KR" sz="1000" b="1" u="none" strike="noStrike" kern="1200" spc="-5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1000" b="1" u="none" strike="noStrike" kern="1200" spc="-5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전체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1000" b="1" u="none" strike="noStrike" kern="1200" spc="-5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037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교육과정 개발 학과에 맞게 운영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037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학교는 더 이상 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NCS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 종속되지 않기를 바란다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8037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대학 전체 교원의 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NCS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교육과정 운영을 위한 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제대로 된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인식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8037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학생의 학습습득 차이를 고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려하지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않는 평가체계는 도움이 되지 않는다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037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인적 지원이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필요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8037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창의력 부재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8037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학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생들의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의견 반영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8037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학생수 대비 학과특성상 필요한 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NCS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교육과정 실습실 부족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8037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직업과 연계되고 자격증 위주의 교육과정으로 개선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8037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NCS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교육과정 구성표는 대폭 축소되어야 한다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8037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현장중심교과목 개발을 위한 산업체연수 등 다양한 지원이 필요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8037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NCS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도입 이전에도 산업체 수요를 반영한 교육과정을 운영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43584" y="6381750"/>
            <a:ext cx="1554913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없음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,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모름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/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무응답 표기 제외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grpSp>
        <p:nvGrpSpPr>
          <p:cNvPr id="20" name="그룹 19"/>
          <p:cNvGrpSpPr/>
          <p:nvPr/>
        </p:nvGrpSpPr>
        <p:grpSpPr>
          <a:xfrm>
            <a:off x="354311" y="2421273"/>
            <a:ext cx="9200262" cy="205210"/>
            <a:chOff x="362732" y="1103179"/>
            <a:chExt cx="19263207" cy="205210"/>
          </a:xfrm>
        </p:grpSpPr>
        <p:sp>
          <p:nvSpPr>
            <p:cNvPr id="21" name="Text Box 5"/>
            <p:cNvSpPr txBox="1">
              <a:spLocks noChangeArrowheads="1"/>
            </p:cNvSpPr>
            <p:nvPr/>
          </p:nvSpPr>
          <p:spPr bwMode="auto">
            <a:xfrm>
              <a:off x="17367139" y="1169890"/>
              <a:ext cx="2258800" cy="13849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 anchor="b" anchorCtr="0">
              <a:spAutoFit/>
            </a:bodyPr>
            <a:lstStyle/>
            <a:p>
              <a:pPr algn="r">
                <a:defRPr/>
              </a:pPr>
              <a:r>
                <a:rPr lang="en-US" altLang="ko-KR" sz="900" dirty="0">
                  <a:latin typeface="Trebuchet MS" panose="020B0603020202020204" pitchFamily="34" charset="0"/>
                </a:rPr>
                <a:t>(Base=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전체</a:t>
              </a:r>
              <a:r>
                <a:rPr lang="en-US" altLang="ko-KR" sz="900" dirty="0">
                  <a:latin typeface="Trebuchet MS" panose="020B0603020202020204" pitchFamily="34" charset="0"/>
                </a:rPr>
                <a:t>, n=57, %)</a:t>
              </a:r>
              <a:endParaRPr lang="en-US" altLang="ko-KR" sz="900" dirty="0"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22" name="직사각형 21"/>
            <p:cNvSpPr/>
            <p:nvPr/>
          </p:nvSpPr>
          <p:spPr bwMode="auto">
            <a:xfrm>
              <a:off x="362732" y="1103179"/>
              <a:ext cx="5760109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en-US" altLang="ko-KR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NCS </a:t>
              </a: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교육과정 개발 및 정착 개선의견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7070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Action Matrix </a:t>
            </a:r>
            <a:r>
              <a:rPr lang="ko-KR" altLang="en-US" dirty="0"/>
              <a:t>분석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altLang="ko-KR" dirty="0" smtClean="0"/>
              <a:t>0. Action Matrix </a:t>
            </a:r>
            <a:r>
              <a:rPr lang="ko-KR" altLang="en-US" dirty="0" smtClean="0"/>
              <a:t>분석 개요</a:t>
            </a:r>
            <a:r>
              <a:rPr lang="en-US" altLang="ko-KR" dirty="0" smtClean="0"/>
              <a:t>		37</a:t>
            </a:r>
          </a:p>
          <a:p>
            <a:pPr>
              <a:lnSpc>
                <a:spcPct val="200000"/>
              </a:lnSpc>
            </a:pPr>
            <a:r>
              <a:rPr lang="en-US" altLang="ko-KR" dirty="0" smtClean="0"/>
              <a:t>1. </a:t>
            </a:r>
            <a:r>
              <a:rPr lang="ko-KR" altLang="en-US" dirty="0" smtClean="0"/>
              <a:t>전체 </a:t>
            </a:r>
            <a:r>
              <a:rPr lang="en-US" altLang="ko-KR" dirty="0" smtClean="0"/>
              <a:t>Action Matrix </a:t>
            </a:r>
            <a:r>
              <a:rPr lang="ko-KR" altLang="en-US" dirty="0" smtClean="0"/>
              <a:t>분석</a:t>
            </a:r>
            <a:r>
              <a:rPr lang="en-US" altLang="ko-KR" dirty="0" smtClean="0"/>
              <a:t>		38</a:t>
            </a:r>
          </a:p>
          <a:p>
            <a:pPr>
              <a:lnSpc>
                <a:spcPct val="200000"/>
              </a:lnSpc>
            </a:pPr>
            <a:r>
              <a:rPr lang="en-US" altLang="ko-KR" dirty="0" smtClean="0"/>
              <a:t>2. </a:t>
            </a:r>
            <a:r>
              <a:rPr lang="ko-KR" altLang="en-US" dirty="0" err="1" smtClean="0"/>
              <a:t>차원별</a:t>
            </a:r>
            <a:r>
              <a:rPr lang="ko-KR" altLang="en-US" dirty="0" smtClean="0"/>
              <a:t> </a:t>
            </a:r>
            <a:r>
              <a:rPr lang="en-US" altLang="ko-KR" dirty="0" smtClean="0"/>
              <a:t>Action Matrix </a:t>
            </a:r>
            <a:r>
              <a:rPr lang="ko-KR" altLang="en-US" dirty="0" smtClean="0"/>
              <a:t>분석</a:t>
            </a:r>
            <a:r>
              <a:rPr lang="en-US" altLang="ko-KR" dirty="0" smtClean="0"/>
              <a:t>		39</a:t>
            </a:r>
          </a:p>
        </p:txBody>
      </p:sp>
      <p:sp>
        <p:nvSpPr>
          <p:cNvPr id="4" name="부제목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 dirty="0"/>
              <a:t>Part C</a:t>
            </a:r>
          </a:p>
        </p:txBody>
      </p:sp>
    </p:spTree>
    <p:extLst>
      <p:ext uri="{BB962C8B-B14F-4D97-AF65-F5344CB8AC3E}">
        <p14:creationId xmlns:p14="http://schemas.microsoft.com/office/powerpoint/2010/main" val="36558004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0. Action Matrix </a:t>
            </a:r>
            <a:r>
              <a:rPr lang="ko-KR" altLang="en-US" dirty="0"/>
              <a:t>분석 개요</a:t>
            </a:r>
          </a:p>
        </p:txBody>
      </p:sp>
      <p:grpSp>
        <p:nvGrpSpPr>
          <p:cNvPr id="49" name="그룹 48"/>
          <p:cNvGrpSpPr/>
          <p:nvPr/>
        </p:nvGrpSpPr>
        <p:grpSpPr>
          <a:xfrm>
            <a:off x="344487" y="992168"/>
            <a:ext cx="9217025" cy="864000"/>
            <a:chOff x="344487" y="5633836"/>
            <a:chExt cx="9217025" cy="864000"/>
          </a:xfrm>
        </p:grpSpPr>
        <p:grpSp>
          <p:nvGrpSpPr>
            <p:cNvPr id="51" name="그룹 50"/>
            <p:cNvGrpSpPr/>
            <p:nvPr/>
          </p:nvGrpSpPr>
          <p:grpSpPr>
            <a:xfrm>
              <a:off x="344487" y="5633836"/>
              <a:ext cx="9217025" cy="864000"/>
              <a:chOff x="1107832" y="1630238"/>
              <a:chExt cx="7690338" cy="826018"/>
            </a:xfrm>
          </p:grpSpPr>
          <p:sp>
            <p:nvSpPr>
              <p:cNvPr id="66" name="양쪽 대괄호 65"/>
              <p:cNvSpPr/>
              <p:nvPr/>
            </p:nvSpPr>
            <p:spPr>
              <a:xfrm>
                <a:off x="1107832" y="1630238"/>
                <a:ext cx="7690338" cy="728026"/>
              </a:xfrm>
              <a:prstGeom prst="bracketPair">
                <a:avLst>
                  <a:gd name="adj" fmla="val 0"/>
                </a:avLst>
              </a:prstGeom>
              <a:solidFill>
                <a:srgbClr val="EBEFF1"/>
              </a:solidFill>
              <a:ln w="28575">
                <a:solidFill>
                  <a:srgbClr val="E35A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pic>
            <p:nvPicPr>
              <p:cNvPr id="67" name="Picture 57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2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450" r="-420"/>
              <a:stretch>
                <a:fillRect/>
              </a:stretch>
            </p:blipFill>
            <p:spPr bwMode="gray">
              <a:xfrm>
                <a:off x="2524528" y="2358263"/>
                <a:ext cx="4856945" cy="97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8" name="직각 삼각형 67"/>
              <p:cNvSpPr/>
              <p:nvPr/>
            </p:nvSpPr>
            <p:spPr>
              <a:xfrm rot="5400000">
                <a:off x="1124011" y="1614060"/>
                <a:ext cx="134819" cy="167176"/>
              </a:xfrm>
              <a:prstGeom prst="rtTriangle">
                <a:avLst/>
              </a:prstGeom>
              <a:solidFill>
                <a:srgbClr val="E35A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70" name="직각 삼각형 69"/>
              <p:cNvSpPr/>
              <p:nvPr/>
            </p:nvSpPr>
            <p:spPr>
              <a:xfrm rot="16200000">
                <a:off x="8647172" y="2207265"/>
                <a:ext cx="134819" cy="167176"/>
              </a:xfrm>
              <a:prstGeom prst="rtTriangle">
                <a:avLst/>
              </a:prstGeom>
              <a:solidFill>
                <a:srgbClr val="E35A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</p:grpSp>
        <p:sp>
          <p:nvSpPr>
            <p:cNvPr id="64" name="모서리가 둥근 직사각형 63"/>
            <p:cNvSpPr/>
            <p:nvPr/>
          </p:nvSpPr>
          <p:spPr>
            <a:xfrm>
              <a:off x="4520989" y="5927222"/>
              <a:ext cx="864021" cy="201029"/>
            </a:xfrm>
            <a:prstGeom prst="roundRect">
              <a:avLst>
                <a:gd name="adj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36000" rIns="90000" bIns="36000" anchor="ctr">
              <a:scene3d>
                <a:camera prst="orthographicFront"/>
                <a:lightRig rig="threePt" dir="t"/>
              </a:scene3d>
              <a:sp3d contourW="38100">
                <a:bevelT w="1270"/>
                <a:bevelB w="0" h="0"/>
                <a:contourClr>
                  <a:schemeClr val="bg1"/>
                </a:contourClr>
              </a:sp3d>
            </a:bodyPr>
            <a:lstStyle/>
            <a:p>
              <a:pPr algn="ctr" eaLnBrk="0" fontAlgn="auto" latinLnBrk="0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8080"/>
                </a:buClr>
                <a:buSzPct val="140000"/>
                <a:buFont typeface="Wingdings" pitchFamily="2" charset="2"/>
                <a:buNone/>
                <a:tabLst>
                  <a:tab pos="5648325" algn="l"/>
                </a:tabLst>
              </a:pPr>
              <a:r>
                <a:rPr lang="ko-KR" altLang="en-US" sz="1600" b="1" kern="0" spc="-50" dirty="0">
                  <a:solidFill>
                    <a:prstClr val="black"/>
                  </a:solidFill>
                  <a:ea typeface="맑은 고딕"/>
                  <a:cs typeface="Arial" pitchFamily="34" charset="0"/>
                </a:rPr>
                <a:t>만족도와 중요도를 이용해 평가 영향요인 별 우선 개선점 제시</a:t>
              </a:r>
            </a:p>
            <a:p>
              <a:pPr algn="ctr" eaLnBrk="0" fontAlgn="auto" latinLnBrk="0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8080"/>
                </a:buClr>
                <a:buSzPct val="140000"/>
                <a:buFont typeface="Wingdings" pitchFamily="2" charset="2"/>
                <a:buNone/>
                <a:tabLst>
                  <a:tab pos="5648325" algn="l"/>
                </a:tabLst>
              </a:pPr>
              <a:r>
                <a:rPr lang="ko-KR" altLang="en-US" sz="1600" b="1" kern="0" spc="-50" dirty="0">
                  <a:solidFill>
                    <a:prstClr val="black"/>
                  </a:solidFill>
                  <a:ea typeface="맑은 고딕"/>
                  <a:cs typeface="Arial" pitchFamily="34" charset="0"/>
                </a:rPr>
                <a:t>취약한 품질 차원의 진단</a:t>
              </a:r>
            </a:p>
          </p:txBody>
        </p:sp>
      </p:grpSp>
      <p:graphicFrame>
        <p:nvGraphicFramePr>
          <p:cNvPr id="58" name="Object 3"/>
          <p:cNvGraphicFramePr>
            <a:graphicFrameLocks/>
          </p:cNvGraphicFramePr>
          <p:nvPr>
            <p:extLst/>
          </p:nvPr>
        </p:nvGraphicFramePr>
        <p:xfrm>
          <a:off x="139438" y="2557647"/>
          <a:ext cx="7200000" cy="3806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1" name="직선 화살표 연결선 60"/>
          <p:cNvCxnSpPr/>
          <p:nvPr/>
        </p:nvCxnSpPr>
        <p:spPr>
          <a:xfrm flipH="1">
            <a:off x="1041697" y="6290686"/>
            <a:ext cx="3553738" cy="0"/>
          </a:xfrm>
          <a:prstGeom prst="straightConnector1">
            <a:avLst/>
          </a:prstGeom>
          <a:ln w="15875">
            <a:solidFill>
              <a:schemeClr val="bg1">
                <a:lumMod val="65000"/>
              </a:schemeClr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직사각형 61"/>
          <p:cNvSpPr/>
          <p:nvPr/>
        </p:nvSpPr>
        <p:spPr>
          <a:xfrm>
            <a:off x="819127" y="5754997"/>
            <a:ext cx="1890706" cy="226967"/>
          </a:xfrm>
          <a:prstGeom prst="rect">
            <a:avLst/>
          </a:prstGeom>
          <a:pattFill prst="dotGrid">
            <a:fgClr>
              <a:schemeClr val="accent6">
                <a:lumMod val="20000"/>
                <a:lumOff val="8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점진 개선 영역</a:t>
            </a:r>
          </a:p>
        </p:txBody>
      </p:sp>
      <p:sp>
        <p:nvSpPr>
          <p:cNvPr id="63" name="직사각형 62"/>
          <p:cNvSpPr/>
          <p:nvPr/>
        </p:nvSpPr>
        <p:spPr>
          <a:xfrm>
            <a:off x="2818158" y="2638784"/>
            <a:ext cx="1890706" cy="226967"/>
          </a:xfrm>
          <a:prstGeom prst="rect">
            <a:avLst/>
          </a:prstGeom>
          <a:pattFill prst="dotGrid">
            <a:fgClr>
              <a:schemeClr val="accent3">
                <a:lumMod val="20000"/>
                <a:lumOff val="80000"/>
              </a:schemeClr>
            </a:fgClr>
            <a:bgClr>
              <a:schemeClr val="accent3">
                <a:lumMod val="60000"/>
                <a:lumOff val="40000"/>
              </a:schemeClr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유지</a:t>
            </a:r>
            <a:r>
              <a:rPr lang="en-US" altLang="ko-KR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/</a:t>
            </a: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강화 영역</a:t>
            </a:r>
          </a:p>
        </p:txBody>
      </p:sp>
      <p:grpSp>
        <p:nvGrpSpPr>
          <p:cNvPr id="65" name="그룹 64"/>
          <p:cNvGrpSpPr/>
          <p:nvPr/>
        </p:nvGrpSpPr>
        <p:grpSpPr>
          <a:xfrm>
            <a:off x="876504" y="6202548"/>
            <a:ext cx="3879157" cy="161701"/>
            <a:chOff x="967667" y="6076166"/>
            <a:chExt cx="3822554" cy="153888"/>
          </a:xfrm>
        </p:grpSpPr>
        <p:sp>
          <p:nvSpPr>
            <p:cNvPr id="71" name="TextBox 70"/>
            <p:cNvSpPr txBox="1"/>
            <p:nvPr/>
          </p:nvSpPr>
          <p:spPr>
            <a:xfrm>
              <a:off x="4657953" y="6076166"/>
              <a:ext cx="132268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고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967667" y="6076166"/>
              <a:ext cx="132268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저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2412446" y="6177508"/>
            <a:ext cx="678243" cy="208052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lIns="0" tIns="0" rIns="0" bIns="0">
            <a:noAutofit/>
          </a:bodyPr>
          <a:lstStyle/>
          <a:p>
            <a:pPr marL="279413" indent="-279413" algn="ctr">
              <a:defRPr/>
            </a:pPr>
            <a:r>
              <a:rPr lang="ko-KR" altLang="en-US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중요도</a:t>
            </a:r>
            <a:endParaRPr lang="en-US" altLang="ko-KR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74" name="그룹 73"/>
          <p:cNvGrpSpPr/>
          <p:nvPr/>
        </p:nvGrpSpPr>
        <p:grpSpPr>
          <a:xfrm>
            <a:off x="344934" y="2865499"/>
            <a:ext cx="207240" cy="2846816"/>
            <a:chOff x="388093" y="2958927"/>
            <a:chExt cx="198000" cy="2709262"/>
          </a:xfrm>
        </p:grpSpPr>
        <p:cxnSp>
          <p:nvCxnSpPr>
            <p:cNvPr id="75" name="직선 화살표 연결선 74"/>
            <p:cNvCxnSpPr/>
            <p:nvPr/>
          </p:nvCxnSpPr>
          <p:spPr>
            <a:xfrm>
              <a:off x="487093" y="3112815"/>
              <a:ext cx="0" cy="2354535"/>
            </a:xfrm>
            <a:prstGeom prst="straightConnector1">
              <a:avLst/>
            </a:prstGeom>
            <a:ln w="15875">
              <a:solidFill>
                <a:schemeClr val="bg1">
                  <a:lumMod val="65000"/>
                </a:schemeClr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422973" y="2958927"/>
              <a:ext cx="128241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고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22973" y="5514301"/>
              <a:ext cx="128241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저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88093" y="4040019"/>
              <a:ext cx="198000" cy="648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lIns="0" tIns="0" rIns="0" bIns="0" anchor="ctr">
              <a:no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만</a:t>
              </a:r>
              <a:endPara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족</a:t>
              </a:r>
              <a:endPara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도</a:t>
              </a:r>
              <a:endPara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79" name="Text Box 70"/>
          <p:cNvSpPr txBox="1">
            <a:spLocks noChangeArrowheads="1"/>
          </p:cNvSpPr>
          <p:nvPr/>
        </p:nvSpPr>
        <p:spPr bwMode="auto">
          <a:xfrm>
            <a:off x="2859438" y="4401282"/>
            <a:ext cx="1829857" cy="1175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/>
          <a:p>
            <a:pPr algn="ctr" latinLnBrk="0">
              <a:lnSpc>
                <a:spcPct val="110000"/>
              </a:lnSpc>
            </a:pPr>
            <a:r>
              <a:rPr lang="ko-KR" altLang="en-US" sz="1100" b="1" spc="-100" dirty="0">
                <a:latin typeface="Trebuchet MS" pitchFamily="34" charset="0"/>
              </a:rPr>
              <a:t>중요도 </a:t>
            </a:r>
            <a:r>
              <a:rPr lang="ko-KR" altLang="en-US" sz="1100" b="1" spc="-100" dirty="0">
                <a:solidFill>
                  <a:srgbClr val="0070C0"/>
                </a:solidFill>
                <a:latin typeface="Trebuchet MS" pitchFamily="34" charset="0"/>
                <a:sym typeface="Wingdings" panose="05000000000000000000" pitchFamily="2" charset="2"/>
              </a:rPr>
              <a:t></a:t>
            </a:r>
            <a:r>
              <a:rPr lang="ko-KR" altLang="en-US" sz="1100" b="1" spc="-100" dirty="0">
                <a:latin typeface="Trebuchet MS" pitchFamily="34" charset="0"/>
              </a:rPr>
              <a:t>  만족도 </a:t>
            </a:r>
            <a:r>
              <a:rPr lang="ko-KR" altLang="en-US" sz="1100" b="1" spc="-100" dirty="0">
                <a:solidFill>
                  <a:srgbClr val="FF0000"/>
                </a:solidFill>
                <a:latin typeface="Trebuchet MS" pitchFamily="34" charset="0"/>
                <a:sym typeface="Wingdings" panose="05000000000000000000" pitchFamily="2" charset="2"/>
              </a:rPr>
              <a:t></a:t>
            </a:r>
            <a:endParaRPr lang="ko-KR" altLang="en-US" sz="1100" b="1" spc="-100" dirty="0">
              <a:solidFill>
                <a:srgbClr val="FF0000"/>
              </a:solidFill>
              <a:latin typeface="Trebuchet MS" pitchFamily="34" charset="0"/>
            </a:endParaRPr>
          </a:p>
          <a:p>
            <a:pPr latinLnBrk="0">
              <a:lnSpc>
                <a:spcPct val="110000"/>
              </a:lnSpc>
            </a:pPr>
            <a:endParaRPr lang="ko-KR" altLang="en-US" sz="1000" spc="-100" dirty="0">
              <a:latin typeface="Trebuchet MS" pitchFamily="34" charset="0"/>
              <a:ea typeface="맑은 고딕" pitchFamily="50" charset="-127"/>
            </a:endParaRPr>
          </a:p>
        </p:txBody>
      </p:sp>
      <p:sp>
        <p:nvSpPr>
          <p:cNvPr id="80" name="Text Box 70"/>
          <p:cNvSpPr txBox="1">
            <a:spLocks noChangeArrowheads="1"/>
          </p:cNvSpPr>
          <p:nvPr/>
        </p:nvSpPr>
        <p:spPr bwMode="auto">
          <a:xfrm>
            <a:off x="2859438" y="3084658"/>
            <a:ext cx="1829857" cy="1175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/>
          <a:p>
            <a:pPr algn="ctr" latinLnBrk="0">
              <a:lnSpc>
                <a:spcPct val="110000"/>
              </a:lnSpc>
            </a:pPr>
            <a:r>
              <a:rPr lang="ko-KR" altLang="en-US" sz="1100" b="1" spc="-100" dirty="0">
                <a:latin typeface="Trebuchet MS" pitchFamily="34" charset="0"/>
                <a:ea typeface="맑은 고딕" pitchFamily="50" charset="-127"/>
              </a:rPr>
              <a:t>중요도 </a:t>
            </a:r>
            <a:r>
              <a:rPr lang="ko-KR" altLang="en-US" sz="1100" b="1" spc="-100" dirty="0">
                <a:solidFill>
                  <a:srgbClr val="0070C0"/>
                </a:solidFill>
                <a:latin typeface="Trebuchet MS" pitchFamily="34" charset="0"/>
                <a:sym typeface="Wingdings" panose="05000000000000000000" pitchFamily="2" charset="2"/>
              </a:rPr>
              <a:t></a:t>
            </a:r>
            <a:r>
              <a:rPr lang="ko-KR" altLang="en-US" sz="1100" b="1" spc="-100" dirty="0">
                <a:latin typeface="Trebuchet MS" pitchFamily="34" charset="0"/>
                <a:ea typeface="맑은 고딕" pitchFamily="50" charset="-127"/>
              </a:rPr>
              <a:t>  만족도 </a:t>
            </a:r>
            <a:r>
              <a:rPr lang="ko-KR" altLang="en-US" sz="1100" b="1" spc="-100" dirty="0">
                <a:solidFill>
                  <a:srgbClr val="0070C0"/>
                </a:solidFill>
                <a:latin typeface="Trebuchet MS" pitchFamily="34" charset="0"/>
                <a:sym typeface="Wingdings" panose="05000000000000000000" pitchFamily="2" charset="2"/>
              </a:rPr>
              <a:t></a:t>
            </a:r>
            <a:r>
              <a:rPr lang="ko-KR" altLang="en-US" sz="1100" b="1" spc="-100" dirty="0">
                <a:latin typeface="Trebuchet MS" pitchFamily="34" charset="0"/>
              </a:rPr>
              <a:t> </a:t>
            </a:r>
            <a:endParaRPr lang="ko-KR" altLang="en-US" sz="1100" b="1" spc="-100" dirty="0">
              <a:latin typeface="Trebuchet MS" pitchFamily="34" charset="0"/>
              <a:ea typeface="맑은 고딕" pitchFamily="50" charset="-127"/>
            </a:endParaRPr>
          </a:p>
        </p:txBody>
      </p:sp>
      <p:grpSp>
        <p:nvGrpSpPr>
          <p:cNvPr id="82" name="그룹 81"/>
          <p:cNvGrpSpPr/>
          <p:nvPr/>
        </p:nvGrpSpPr>
        <p:grpSpPr>
          <a:xfrm>
            <a:off x="5149738" y="2646046"/>
            <a:ext cx="2160000" cy="1800000"/>
            <a:chOff x="5097485" y="2646046"/>
            <a:chExt cx="2160000" cy="1800000"/>
          </a:xfrm>
        </p:grpSpPr>
        <p:grpSp>
          <p:nvGrpSpPr>
            <p:cNvPr id="83" name="그룹 82"/>
            <p:cNvGrpSpPr/>
            <p:nvPr/>
          </p:nvGrpSpPr>
          <p:grpSpPr>
            <a:xfrm>
              <a:off x="5097485" y="2646046"/>
              <a:ext cx="2160000" cy="1800000"/>
              <a:chOff x="5097486" y="2654755"/>
              <a:chExt cx="2147727" cy="1803102"/>
            </a:xfrm>
          </p:grpSpPr>
          <p:sp>
            <p:nvSpPr>
              <p:cNvPr id="85" name="모서리가 둥근 직사각형 84"/>
              <p:cNvSpPr/>
              <p:nvPr/>
            </p:nvSpPr>
            <p:spPr>
              <a:xfrm>
                <a:off x="5097486" y="2654755"/>
                <a:ext cx="2147727" cy="1803102"/>
              </a:xfrm>
              <a:prstGeom prst="roundRect">
                <a:avLst>
                  <a:gd name="adj" fmla="val 0"/>
                </a:avLst>
              </a:prstGeom>
              <a:solidFill>
                <a:sysClr val="window" lastClr="FFFFFF"/>
              </a:solidFill>
              <a:ln w="15875">
                <a:solidFill>
                  <a:schemeClr val="bg1">
                    <a:lumMod val="75000"/>
                  </a:schemeClr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 latinLnBrk="0">
                  <a:spcAft>
                    <a:spcPct val="0"/>
                  </a:spcAft>
                </a:pPr>
                <a:endParaRPr kumimoji="1" lang="ko-KR" altLang="en-US" sz="1000" b="1" kern="0" dirty="0">
                  <a:solidFill>
                    <a:prstClr val="black"/>
                  </a:solidFill>
                  <a:latin typeface="Trebuchet MS" pitchFamily="34" charset="0"/>
                  <a:ea typeface="맑은 고딕" pitchFamily="50" charset="-127"/>
                </a:endParaRPr>
              </a:p>
            </p:txBody>
          </p:sp>
          <p:sp>
            <p:nvSpPr>
              <p:cNvPr id="86" name="Line 11"/>
              <p:cNvSpPr>
                <a:spLocks noChangeShapeType="1"/>
              </p:cNvSpPr>
              <p:nvPr/>
            </p:nvSpPr>
            <p:spPr bwMode="auto">
              <a:xfrm>
                <a:off x="5127349" y="3034506"/>
                <a:ext cx="2088000" cy="0"/>
              </a:xfrm>
              <a:prstGeom prst="line">
                <a:avLst/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ffectLst>
                <a:outerShdw dist="17961" dir="2700000" algn="ctr" rotWithShape="0">
                  <a:sysClr val="window" lastClr="FFFFFF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noAutofit/>
              </a:bodyPr>
              <a:lstStyle/>
              <a:p>
                <a:pPr latinLnBrk="0"/>
                <a:endParaRPr lang="ko-KR" altLang="en-US" kern="0">
                  <a:solidFill>
                    <a:sysClr val="windowText" lastClr="000000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5127349" y="2699501"/>
                <a:ext cx="2088000" cy="2862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lIns="36000" tIns="36000" rIns="36000" bIns="36000">
                <a:noAutofit/>
              </a:bodyPr>
              <a:lstStyle>
                <a:defPPr>
                  <a:defRPr lang="ko-KR"/>
                </a:defPPr>
                <a:lvl1pPr marL="279400" indent="-279400" algn="ctr">
                  <a:defRPr sz="1200" b="1" spc="-50">
                    <a:solidFill>
                      <a:sysClr val="windowText" lastClr="000000"/>
                    </a:solidFill>
                    <a:latin typeface="Trebuchet MS" panose="020B0603020202020204" pitchFamily="34" charset="0"/>
                  </a:defRPr>
                </a:lvl1pPr>
              </a:lstStyle>
              <a:p>
                <a:r>
                  <a:rPr lang="ko-KR" altLang="en-US" dirty="0"/>
                  <a:t>지속 관리 영역</a:t>
                </a:r>
              </a:p>
            </p:txBody>
          </p:sp>
        </p:grpSp>
        <p:sp>
          <p:nvSpPr>
            <p:cNvPr id="84" name="직사각형 83"/>
            <p:cNvSpPr/>
            <p:nvPr/>
          </p:nvSpPr>
          <p:spPr>
            <a:xfrm>
              <a:off x="5097485" y="3149670"/>
              <a:ext cx="2160000" cy="1173410"/>
            </a:xfrm>
            <a:prstGeom prst="rect">
              <a:avLst/>
            </a:prstGeom>
          </p:spPr>
          <p:txBody>
            <a:bodyPr wrap="square" lIns="72000" tIns="36000" rIns="36000" bIns="36000" anchor="t">
              <a:noAutofit/>
            </a:bodyPr>
            <a:lstStyle/>
            <a:p>
              <a:pPr marL="88900" lvl="0" indent="-88900" latinLnBrk="0">
                <a:lnSpc>
                  <a:spcPct val="140000"/>
                </a:lnSpc>
                <a:spcAft>
                  <a:spcPts val="800"/>
                </a:spcAft>
                <a:buClr>
                  <a:schemeClr val="bg1">
                    <a:lumMod val="65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spc="-100" dirty="0">
                  <a:solidFill>
                    <a:prstClr val="black"/>
                  </a:solidFill>
                  <a:latin typeface="Trebuchet MS" pitchFamily="34" charset="0"/>
                </a:rPr>
                <a:t>중요도는 낮으나  만족도는 높은 영역</a:t>
              </a:r>
              <a:r>
                <a:rPr lang="en-US" altLang="ko-KR" sz="1000" spc="-100" dirty="0">
                  <a:solidFill>
                    <a:prstClr val="black"/>
                  </a:solidFill>
                  <a:latin typeface="Trebuchet MS" pitchFamily="34" charset="0"/>
                </a:rPr>
                <a:t>. </a:t>
              </a:r>
              <a:br>
                <a:rPr lang="en-US" altLang="ko-KR" sz="1000" spc="-100" dirty="0">
                  <a:solidFill>
                    <a:prstClr val="black"/>
                  </a:solidFill>
                  <a:latin typeface="Trebuchet MS" pitchFamily="34" charset="0"/>
                </a:rPr>
              </a:br>
              <a:r>
                <a:rPr lang="ko-KR" altLang="en-US" sz="1000" spc="-100" dirty="0">
                  <a:solidFill>
                    <a:prstClr val="black"/>
                  </a:solidFill>
                  <a:latin typeface="Trebuchet MS" pitchFamily="34" charset="0"/>
                </a:rPr>
                <a:t>현 상태를 유지하는 비용이 높을 경우</a:t>
              </a:r>
              <a:r>
                <a:rPr lang="en-US" altLang="ko-KR" sz="1000" spc="-100" dirty="0">
                  <a:solidFill>
                    <a:prstClr val="black"/>
                  </a:solidFill>
                  <a:latin typeface="Trebuchet MS" pitchFamily="34" charset="0"/>
                </a:rPr>
                <a:t>, </a:t>
              </a:r>
              <a:r>
                <a:rPr lang="ko-KR" altLang="en-US" sz="1000" spc="-100" dirty="0">
                  <a:solidFill>
                    <a:prstClr val="black"/>
                  </a:solidFill>
                  <a:latin typeface="Trebuchet MS" pitchFamily="34" charset="0"/>
                </a:rPr>
                <a:t>자원의 배분을 우선개선 영역으로 돌리는 것이 바람직함</a:t>
              </a:r>
              <a:endParaRPr lang="ko-KR" altLang="en-US" sz="1000" spc="-100" dirty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endParaRPr>
            </a:p>
          </p:txBody>
        </p:sp>
      </p:grpSp>
      <p:grpSp>
        <p:nvGrpSpPr>
          <p:cNvPr id="88" name="그룹 87"/>
          <p:cNvGrpSpPr/>
          <p:nvPr/>
        </p:nvGrpSpPr>
        <p:grpSpPr>
          <a:xfrm>
            <a:off x="7405258" y="2646046"/>
            <a:ext cx="2160000" cy="1800000"/>
            <a:chOff x="7353005" y="2646046"/>
            <a:chExt cx="2160000" cy="1800000"/>
          </a:xfrm>
        </p:grpSpPr>
        <p:grpSp>
          <p:nvGrpSpPr>
            <p:cNvPr id="89" name="그룹 88"/>
            <p:cNvGrpSpPr/>
            <p:nvPr/>
          </p:nvGrpSpPr>
          <p:grpSpPr>
            <a:xfrm>
              <a:off x="7353005" y="2646046"/>
              <a:ext cx="2160000" cy="1800000"/>
              <a:chOff x="5097486" y="2654755"/>
              <a:chExt cx="2147727" cy="1803102"/>
            </a:xfrm>
          </p:grpSpPr>
          <p:sp>
            <p:nvSpPr>
              <p:cNvPr id="91" name="모서리가 둥근 직사각형 90"/>
              <p:cNvSpPr/>
              <p:nvPr/>
            </p:nvSpPr>
            <p:spPr>
              <a:xfrm>
                <a:off x="5097486" y="2654755"/>
                <a:ext cx="2147727" cy="1803102"/>
              </a:xfrm>
              <a:prstGeom prst="roundRect">
                <a:avLst>
                  <a:gd name="adj" fmla="val 0"/>
                </a:avLst>
              </a:prstGeom>
              <a:solidFill>
                <a:sysClr val="window" lastClr="FFFFFF"/>
              </a:solidFill>
              <a:ln w="15875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itchFamily="34" charset="0"/>
                  <a:ea typeface="맑은 고딕" pitchFamily="50" charset="-127"/>
                </a:endParaRPr>
              </a:p>
            </p:txBody>
          </p:sp>
          <p:sp>
            <p:nvSpPr>
              <p:cNvPr id="92" name="Line 11"/>
              <p:cNvSpPr>
                <a:spLocks noChangeShapeType="1"/>
              </p:cNvSpPr>
              <p:nvPr/>
            </p:nvSpPr>
            <p:spPr bwMode="auto">
              <a:xfrm>
                <a:off x="5127349" y="3034506"/>
                <a:ext cx="2088000" cy="0"/>
              </a:xfrm>
              <a:prstGeom prst="line">
                <a:avLst/>
              </a:prstGeom>
              <a:noFill/>
              <a:ln w="38100">
                <a:solidFill>
                  <a:schemeClr val="accent3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>
                <a:outerShdw dist="17961" dir="2700000" algn="ctr" rotWithShape="0">
                  <a:sysClr val="window" lastClr="FFFFFF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맑은 고딕" panose="020B0503020000020004" pitchFamily="50" charset="-127"/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5127349" y="2699501"/>
                <a:ext cx="2088000" cy="286293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lIns="36000" tIns="36000" rIns="36000" bIns="36000">
                <a:noAutofit/>
              </a:bodyPr>
              <a:lstStyle/>
              <a:p>
                <a:pPr marL="279400" indent="-279400" algn="ctr">
                  <a:defRPr/>
                </a:pPr>
                <a:r>
                  <a:rPr lang="ko-KR" altLang="en-US" sz="1200" b="1" spc="-50" dirty="0">
                    <a:solidFill>
                      <a:sysClr val="windowText" lastClr="000000"/>
                    </a:solidFill>
                    <a:latin typeface="Trebuchet MS" panose="020B0603020202020204" pitchFamily="34" charset="0"/>
                  </a:rPr>
                  <a:t>유지</a:t>
                </a:r>
                <a:r>
                  <a:rPr lang="en-US" altLang="ko-KR" sz="1200" b="1" spc="-50" dirty="0">
                    <a:solidFill>
                      <a:sysClr val="windowText" lastClr="000000"/>
                    </a:solidFill>
                    <a:latin typeface="Trebuchet MS" panose="020B0603020202020204" pitchFamily="34" charset="0"/>
                  </a:rPr>
                  <a:t>/</a:t>
                </a:r>
                <a:r>
                  <a:rPr lang="ko-KR" altLang="en-US" sz="1200" b="1" spc="-50" dirty="0">
                    <a:solidFill>
                      <a:sysClr val="windowText" lastClr="000000"/>
                    </a:solidFill>
                    <a:latin typeface="Trebuchet MS" panose="020B0603020202020204" pitchFamily="34" charset="0"/>
                  </a:rPr>
                  <a:t>강화 영역</a:t>
                </a:r>
              </a:p>
            </p:txBody>
          </p:sp>
        </p:grpSp>
        <p:sp>
          <p:nvSpPr>
            <p:cNvPr id="90" name="직사각형 89"/>
            <p:cNvSpPr/>
            <p:nvPr/>
          </p:nvSpPr>
          <p:spPr>
            <a:xfrm>
              <a:off x="7353005" y="3149670"/>
              <a:ext cx="2160000" cy="1173410"/>
            </a:xfrm>
            <a:prstGeom prst="rect">
              <a:avLst/>
            </a:prstGeom>
          </p:spPr>
          <p:txBody>
            <a:bodyPr wrap="square" lIns="72000" tIns="36000" rIns="36000" bIns="36000" anchor="t">
              <a:noAutofit/>
            </a:bodyPr>
            <a:lstStyle/>
            <a:p>
              <a:pPr marL="88900" lvl="0" indent="-88900" latinLnBrk="0">
                <a:lnSpc>
                  <a:spcPct val="140000"/>
                </a:lnSpc>
                <a:spcAft>
                  <a:spcPts val="800"/>
                </a:spcAft>
                <a:buClr>
                  <a:schemeClr val="bg1">
                    <a:lumMod val="65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spc="-100" dirty="0">
                  <a:solidFill>
                    <a:prstClr val="black"/>
                  </a:solidFill>
                  <a:latin typeface="Trebuchet MS" pitchFamily="34" charset="0"/>
                </a:rPr>
                <a:t>중요도도 높고  만족도도 높은 영역</a:t>
              </a:r>
              <a:r>
                <a:rPr lang="en-US" altLang="ko-KR" sz="1000" spc="-100" dirty="0">
                  <a:solidFill>
                    <a:prstClr val="black"/>
                  </a:solidFill>
                  <a:latin typeface="Trebuchet MS" pitchFamily="34" charset="0"/>
                </a:rPr>
                <a:t>. </a:t>
              </a:r>
              <a:br>
                <a:rPr lang="en-US" altLang="ko-KR" sz="1000" spc="-100" dirty="0">
                  <a:solidFill>
                    <a:prstClr val="black"/>
                  </a:solidFill>
                  <a:latin typeface="Trebuchet MS" pitchFamily="34" charset="0"/>
                </a:rPr>
              </a:br>
              <a:r>
                <a:rPr lang="ko-KR" altLang="en-US" sz="1000" spc="-100" dirty="0">
                  <a:solidFill>
                    <a:prstClr val="black"/>
                  </a:solidFill>
                  <a:latin typeface="Trebuchet MS" pitchFamily="34" charset="0"/>
                </a:rPr>
                <a:t>현 상태를 유지하지 못 할 경우</a:t>
              </a:r>
              <a:r>
                <a:rPr lang="en-US" altLang="ko-KR" sz="1000" spc="-100" dirty="0">
                  <a:solidFill>
                    <a:prstClr val="black"/>
                  </a:solidFill>
                  <a:latin typeface="Trebuchet MS" pitchFamily="34" charset="0"/>
                </a:rPr>
                <a:t>, </a:t>
              </a:r>
              <a:r>
                <a:rPr lang="ko-KR" altLang="en-US" sz="1000" spc="-100" dirty="0">
                  <a:solidFill>
                    <a:prstClr val="black"/>
                  </a:solidFill>
                  <a:latin typeface="Trebuchet MS" pitchFamily="34" charset="0"/>
                </a:rPr>
                <a:t>불만도가 크게 높아짐</a:t>
              </a:r>
              <a:r>
                <a:rPr lang="en-US" altLang="ko-KR" sz="1000" spc="-100" dirty="0">
                  <a:solidFill>
                    <a:prstClr val="black"/>
                  </a:solidFill>
                  <a:latin typeface="Trebuchet MS" pitchFamily="34" charset="0"/>
                </a:rPr>
                <a:t>. </a:t>
              </a:r>
              <a:br>
                <a:rPr lang="en-US" altLang="ko-KR" sz="1000" spc="-100" dirty="0">
                  <a:solidFill>
                    <a:prstClr val="black"/>
                  </a:solidFill>
                  <a:latin typeface="Trebuchet MS" pitchFamily="34" charset="0"/>
                </a:rPr>
              </a:br>
              <a:r>
                <a:rPr lang="ko-KR" altLang="en-US" sz="1000" spc="-100" dirty="0">
                  <a:solidFill>
                    <a:prstClr val="black"/>
                  </a:solidFill>
                  <a:latin typeface="Trebuchet MS" pitchFamily="34" charset="0"/>
                </a:rPr>
                <a:t>개선 시 유인효과는 별로 없음</a:t>
              </a:r>
              <a:endParaRPr lang="ko-KR" altLang="en-US" sz="1000" spc="-100" dirty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endParaRPr>
            </a:p>
          </p:txBody>
        </p:sp>
      </p:grpSp>
      <p:grpSp>
        <p:nvGrpSpPr>
          <p:cNvPr id="94" name="그룹 93"/>
          <p:cNvGrpSpPr/>
          <p:nvPr/>
        </p:nvGrpSpPr>
        <p:grpSpPr>
          <a:xfrm>
            <a:off x="5149738" y="4581328"/>
            <a:ext cx="2160000" cy="1800000"/>
            <a:chOff x="5097485" y="4581328"/>
            <a:chExt cx="2160000" cy="1800000"/>
          </a:xfrm>
        </p:grpSpPr>
        <p:grpSp>
          <p:nvGrpSpPr>
            <p:cNvPr id="95" name="그룹 94"/>
            <p:cNvGrpSpPr/>
            <p:nvPr/>
          </p:nvGrpSpPr>
          <p:grpSpPr>
            <a:xfrm>
              <a:off x="5097485" y="4581328"/>
              <a:ext cx="2160000" cy="1800000"/>
              <a:chOff x="5097486" y="2654755"/>
              <a:chExt cx="2147727" cy="1803102"/>
            </a:xfrm>
          </p:grpSpPr>
          <p:sp>
            <p:nvSpPr>
              <p:cNvPr id="97" name="모서리가 둥근 직사각형 96"/>
              <p:cNvSpPr/>
              <p:nvPr/>
            </p:nvSpPr>
            <p:spPr>
              <a:xfrm>
                <a:off x="5097486" y="2654755"/>
                <a:ext cx="2147727" cy="1803102"/>
              </a:xfrm>
              <a:prstGeom prst="roundRect">
                <a:avLst>
                  <a:gd name="adj" fmla="val 0"/>
                </a:avLst>
              </a:prstGeom>
              <a:solidFill>
                <a:sysClr val="window" lastClr="FFFFFF"/>
              </a:solidFill>
              <a:ln w="1587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itchFamily="34" charset="0"/>
                  <a:ea typeface="맑은 고딕" pitchFamily="50" charset="-127"/>
                </a:endParaRPr>
              </a:p>
            </p:txBody>
          </p:sp>
          <p:sp>
            <p:nvSpPr>
              <p:cNvPr id="98" name="Line 11"/>
              <p:cNvSpPr>
                <a:spLocks noChangeShapeType="1"/>
              </p:cNvSpPr>
              <p:nvPr/>
            </p:nvSpPr>
            <p:spPr bwMode="auto">
              <a:xfrm>
                <a:off x="5127349" y="3034506"/>
                <a:ext cx="2088000" cy="0"/>
              </a:xfrm>
              <a:prstGeom prst="line">
                <a:avLst/>
              </a:prstGeom>
              <a:noFill/>
              <a:ln w="38100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>
                <a:outerShdw dist="17961" dir="2700000" algn="ctr" rotWithShape="0">
                  <a:sysClr val="window" lastClr="FFFFFF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맑은 고딕" panose="020B0503020000020004" pitchFamily="50" charset="-127"/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5127349" y="2699501"/>
                <a:ext cx="2088000" cy="286293"/>
              </a:xfrm>
              <a:prstGeom prst="rect">
                <a:avLst/>
              </a:prstGeom>
              <a:solidFill>
                <a:srgbClr val="FEF1E6"/>
              </a:solidFill>
            </p:spPr>
            <p:txBody>
              <a:bodyPr wrap="none" lIns="36000" tIns="36000" rIns="36000" bIns="36000">
                <a:noAutofit/>
              </a:bodyPr>
              <a:lstStyle/>
              <a:p>
                <a:pPr marL="279400" indent="-279400" algn="ctr">
                  <a:defRPr/>
                </a:pPr>
                <a:r>
                  <a:rPr lang="ko-KR" altLang="en-US" sz="1200" b="1" spc="-50" dirty="0">
                    <a:solidFill>
                      <a:sysClr val="windowText" lastClr="000000"/>
                    </a:solidFill>
                    <a:latin typeface="Trebuchet MS" panose="020B0603020202020204" pitchFamily="34" charset="0"/>
                  </a:rPr>
                  <a:t>점진 개선 영역</a:t>
                </a:r>
              </a:p>
            </p:txBody>
          </p:sp>
        </p:grpSp>
        <p:sp>
          <p:nvSpPr>
            <p:cNvPr id="96" name="직사각형 95"/>
            <p:cNvSpPr/>
            <p:nvPr/>
          </p:nvSpPr>
          <p:spPr>
            <a:xfrm>
              <a:off x="5097485" y="5085948"/>
              <a:ext cx="2160000" cy="1173410"/>
            </a:xfrm>
            <a:prstGeom prst="rect">
              <a:avLst/>
            </a:prstGeom>
          </p:spPr>
          <p:txBody>
            <a:bodyPr wrap="square" lIns="72000" tIns="36000" rIns="36000" bIns="36000" anchor="t">
              <a:noAutofit/>
            </a:bodyPr>
            <a:lstStyle/>
            <a:p>
              <a:pPr marL="88900" lvl="0" indent="-88900" latinLnBrk="0">
                <a:lnSpc>
                  <a:spcPct val="140000"/>
                </a:lnSpc>
                <a:spcAft>
                  <a:spcPts val="800"/>
                </a:spcAft>
                <a:buClr>
                  <a:schemeClr val="bg1">
                    <a:lumMod val="65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spc="-100" dirty="0">
                  <a:solidFill>
                    <a:prstClr val="black"/>
                  </a:solidFill>
                  <a:latin typeface="Trebuchet MS" pitchFamily="34" charset="0"/>
                </a:rPr>
                <a:t>중요도도 낮고</a:t>
              </a:r>
              <a:r>
                <a:rPr lang="en-US" altLang="ko-KR" sz="1000" spc="-100" dirty="0">
                  <a:solidFill>
                    <a:prstClr val="black"/>
                  </a:solidFill>
                  <a:latin typeface="Trebuchet MS" pitchFamily="34" charset="0"/>
                </a:rPr>
                <a:t>, </a:t>
              </a:r>
              <a:r>
                <a:rPr lang="ko-KR" altLang="en-US" sz="1000" spc="-100" dirty="0">
                  <a:solidFill>
                    <a:prstClr val="black"/>
                  </a:solidFill>
                  <a:latin typeface="Trebuchet MS" pitchFamily="34" charset="0"/>
                </a:rPr>
                <a:t>만족도도 낮은 영역</a:t>
              </a:r>
              <a:r>
                <a:rPr lang="en-US" altLang="ko-KR" sz="1000" spc="-100" dirty="0">
                  <a:solidFill>
                    <a:prstClr val="black"/>
                  </a:solidFill>
                  <a:latin typeface="Trebuchet MS" pitchFamily="34" charset="0"/>
                </a:rPr>
                <a:t>. </a:t>
              </a:r>
              <a:br>
                <a:rPr lang="en-US" altLang="ko-KR" sz="1000" spc="-100" dirty="0">
                  <a:solidFill>
                    <a:prstClr val="black"/>
                  </a:solidFill>
                  <a:latin typeface="Trebuchet MS" pitchFamily="34" charset="0"/>
                </a:rPr>
              </a:br>
              <a:r>
                <a:rPr lang="ko-KR" altLang="en-US" sz="1000" spc="-100" dirty="0">
                  <a:solidFill>
                    <a:prstClr val="black"/>
                  </a:solidFill>
                  <a:latin typeface="Trebuchet MS" pitchFamily="34" charset="0"/>
                </a:rPr>
                <a:t>만족도</a:t>
              </a:r>
              <a:r>
                <a:rPr lang="en-US" altLang="ko-KR" sz="1000" spc="-100" dirty="0">
                  <a:solidFill>
                    <a:prstClr val="black"/>
                  </a:solidFill>
                  <a:latin typeface="Trebuchet MS" pitchFamily="34" charset="0"/>
                </a:rPr>
                <a:t>/</a:t>
              </a:r>
              <a:r>
                <a:rPr lang="ko-KR" altLang="en-US" sz="1000" spc="-100" dirty="0">
                  <a:solidFill>
                    <a:prstClr val="black"/>
                  </a:solidFill>
                  <a:latin typeface="Trebuchet MS" pitchFamily="34" charset="0"/>
                </a:rPr>
                <a:t>중요성 인식 모두를 높여야 하기 때문에 개선에 많은 비용이 듦</a:t>
              </a:r>
              <a:r>
                <a:rPr lang="en-US" altLang="ko-KR" sz="1000" spc="-100" dirty="0">
                  <a:solidFill>
                    <a:prstClr val="black"/>
                  </a:solidFill>
                  <a:latin typeface="Trebuchet MS" pitchFamily="34" charset="0"/>
                </a:rPr>
                <a:t>. </a:t>
              </a:r>
              <a:br>
                <a:rPr lang="en-US" altLang="ko-KR" sz="1000" spc="-100" dirty="0">
                  <a:solidFill>
                    <a:prstClr val="black"/>
                  </a:solidFill>
                  <a:latin typeface="Trebuchet MS" pitchFamily="34" charset="0"/>
                </a:rPr>
              </a:br>
              <a:r>
                <a:rPr lang="ko-KR" altLang="en-US" sz="1000" spc="-100" dirty="0">
                  <a:solidFill>
                    <a:prstClr val="black"/>
                  </a:solidFill>
                  <a:latin typeface="Trebuchet MS" pitchFamily="34" charset="0"/>
                </a:rPr>
                <a:t>차별적 요인으로 활용이 가능하다면 개선 필요</a:t>
              </a:r>
              <a:endParaRPr lang="ko-KR" altLang="en-US" sz="1000" spc="-100" dirty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endParaRPr>
            </a:p>
          </p:txBody>
        </p:sp>
      </p:grpSp>
      <p:grpSp>
        <p:nvGrpSpPr>
          <p:cNvPr id="100" name="그룹 99"/>
          <p:cNvGrpSpPr/>
          <p:nvPr/>
        </p:nvGrpSpPr>
        <p:grpSpPr>
          <a:xfrm>
            <a:off x="7405258" y="4581328"/>
            <a:ext cx="2160000" cy="1800000"/>
            <a:chOff x="7353005" y="4581328"/>
            <a:chExt cx="2160000" cy="1800000"/>
          </a:xfrm>
        </p:grpSpPr>
        <p:grpSp>
          <p:nvGrpSpPr>
            <p:cNvPr id="101" name="그룹 100"/>
            <p:cNvGrpSpPr/>
            <p:nvPr/>
          </p:nvGrpSpPr>
          <p:grpSpPr>
            <a:xfrm>
              <a:off x="7353005" y="4581328"/>
              <a:ext cx="2160000" cy="1800000"/>
              <a:chOff x="5097486" y="2654755"/>
              <a:chExt cx="2147727" cy="1803102"/>
            </a:xfrm>
          </p:grpSpPr>
          <p:sp>
            <p:nvSpPr>
              <p:cNvPr id="103" name="모서리가 둥근 직사각형 102"/>
              <p:cNvSpPr/>
              <p:nvPr/>
            </p:nvSpPr>
            <p:spPr>
              <a:xfrm>
                <a:off x="5097486" y="2654755"/>
                <a:ext cx="2147727" cy="1803102"/>
              </a:xfrm>
              <a:prstGeom prst="roundRect">
                <a:avLst>
                  <a:gd name="adj" fmla="val 0"/>
                </a:avLst>
              </a:prstGeom>
              <a:solidFill>
                <a:sysClr val="window" lastClr="FFFFFF"/>
              </a:solidFill>
              <a:ln w="15875">
                <a:solidFill>
                  <a:srgbClr val="93CDDD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 latinLnBrk="0">
                  <a:spcAft>
                    <a:spcPct val="0"/>
                  </a:spcAft>
                </a:pPr>
                <a:endParaRPr kumimoji="1" lang="ko-KR" altLang="en-US" sz="1000" b="1" kern="0" dirty="0">
                  <a:solidFill>
                    <a:prstClr val="black"/>
                  </a:solidFill>
                  <a:latin typeface="Trebuchet MS" pitchFamily="34" charset="0"/>
                  <a:ea typeface="맑은 고딕" pitchFamily="50" charset="-127"/>
                </a:endParaRPr>
              </a:p>
            </p:txBody>
          </p:sp>
          <p:sp>
            <p:nvSpPr>
              <p:cNvPr id="104" name="Line 11"/>
              <p:cNvSpPr>
                <a:spLocks noChangeShapeType="1"/>
              </p:cNvSpPr>
              <p:nvPr/>
            </p:nvSpPr>
            <p:spPr bwMode="auto">
              <a:xfrm>
                <a:off x="5127349" y="3034506"/>
                <a:ext cx="2088000" cy="0"/>
              </a:xfrm>
              <a:prstGeom prst="line">
                <a:avLst/>
              </a:prstGeom>
              <a:noFill/>
              <a:ln w="38100">
                <a:solidFill>
                  <a:srgbClr val="93CDDD"/>
                </a:solidFill>
                <a:round/>
                <a:headEnd/>
                <a:tailEnd/>
              </a:ln>
              <a:effectLst>
                <a:outerShdw dist="17961" dir="2700000" algn="ctr" rotWithShape="0">
                  <a:sysClr val="window" lastClr="FFFFFF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noAutofit/>
              </a:bodyPr>
              <a:lstStyle/>
              <a:p>
                <a:pPr latinLnBrk="0"/>
                <a:endParaRPr lang="ko-KR" altLang="en-US" kern="0">
                  <a:solidFill>
                    <a:sysClr val="windowText" lastClr="000000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5127349" y="2699501"/>
                <a:ext cx="2088000" cy="286293"/>
              </a:xfrm>
              <a:prstGeom prst="rect">
                <a:avLst/>
              </a:prstGeom>
              <a:solidFill>
                <a:srgbClr val="EDF7F9"/>
              </a:solidFill>
            </p:spPr>
            <p:txBody>
              <a:bodyPr wrap="none" lIns="36000" tIns="36000" rIns="36000" bIns="36000">
                <a:noAutofit/>
              </a:bodyPr>
              <a:lstStyle>
                <a:defPPr>
                  <a:defRPr lang="ko-KR"/>
                </a:defPPr>
                <a:lvl1pPr marL="279400" indent="-279400" algn="ctr">
                  <a:defRPr sz="1200" b="1" spc="-50">
                    <a:solidFill>
                      <a:sysClr val="windowText" lastClr="000000"/>
                    </a:solidFill>
                    <a:latin typeface="Trebuchet MS" panose="020B0603020202020204" pitchFamily="34" charset="0"/>
                  </a:defRPr>
                </a:lvl1pPr>
              </a:lstStyle>
              <a:p>
                <a:r>
                  <a:rPr lang="ko-KR" altLang="en-US" dirty="0"/>
                  <a:t>중점 개선 영역</a:t>
                </a:r>
              </a:p>
            </p:txBody>
          </p:sp>
        </p:grpSp>
        <p:sp>
          <p:nvSpPr>
            <p:cNvPr id="102" name="직사각형 101"/>
            <p:cNvSpPr/>
            <p:nvPr/>
          </p:nvSpPr>
          <p:spPr>
            <a:xfrm>
              <a:off x="7353005" y="5085948"/>
              <a:ext cx="2160000" cy="1173410"/>
            </a:xfrm>
            <a:prstGeom prst="rect">
              <a:avLst/>
            </a:prstGeom>
          </p:spPr>
          <p:txBody>
            <a:bodyPr wrap="square" lIns="72000" tIns="36000" rIns="36000" bIns="36000" anchor="t">
              <a:noAutofit/>
            </a:bodyPr>
            <a:lstStyle/>
            <a:p>
              <a:pPr marL="88900" lvl="0" indent="-88900" latinLnBrk="0">
                <a:lnSpc>
                  <a:spcPct val="140000"/>
                </a:lnSpc>
                <a:spcAft>
                  <a:spcPts val="800"/>
                </a:spcAft>
                <a:buClr>
                  <a:schemeClr val="bg1">
                    <a:lumMod val="65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spc="-100" dirty="0">
                  <a:solidFill>
                    <a:prstClr val="black"/>
                  </a:solidFill>
                  <a:latin typeface="Trebuchet MS" pitchFamily="34" charset="0"/>
                </a:rPr>
                <a:t>중요도는 높으나 만족도는 낮은 영역</a:t>
              </a:r>
              <a:r>
                <a:rPr lang="en-US" altLang="ko-KR" sz="1000" spc="-100" dirty="0">
                  <a:solidFill>
                    <a:prstClr val="black"/>
                  </a:solidFill>
                  <a:latin typeface="Trebuchet MS" pitchFamily="34" charset="0"/>
                </a:rPr>
                <a:t>.</a:t>
              </a:r>
              <a:br>
                <a:rPr lang="en-US" altLang="ko-KR" sz="1000" spc="-100" dirty="0">
                  <a:solidFill>
                    <a:prstClr val="black"/>
                  </a:solidFill>
                  <a:latin typeface="Trebuchet MS" pitchFamily="34" charset="0"/>
                </a:rPr>
              </a:br>
              <a:r>
                <a:rPr lang="ko-KR" altLang="en-US" sz="1000" spc="-100" dirty="0">
                  <a:solidFill>
                    <a:prstClr val="black"/>
                  </a:solidFill>
                  <a:latin typeface="Trebuchet MS" pitchFamily="34" charset="0"/>
                </a:rPr>
                <a:t>중요하다고 생각하고 있지만</a:t>
              </a:r>
              <a:r>
                <a:rPr lang="en-US" altLang="ko-KR" sz="1000" spc="-100" dirty="0">
                  <a:solidFill>
                    <a:prstClr val="black"/>
                  </a:solidFill>
                  <a:latin typeface="Trebuchet MS" pitchFamily="34" charset="0"/>
                </a:rPr>
                <a:t>,  </a:t>
              </a:r>
              <a:r>
                <a:rPr lang="ko-KR" altLang="en-US" sz="1000" spc="-100" dirty="0">
                  <a:solidFill>
                    <a:prstClr val="black"/>
                  </a:solidFill>
                  <a:latin typeface="Trebuchet MS" pitchFamily="34" charset="0"/>
                </a:rPr>
                <a:t>실제 만족도는 떨어지는 영역으로 개선 시 유인효과가 가장 높음</a:t>
              </a:r>
              <a:endParaRPr lang="ko-KR" altLang="en-US" sz="1000" spc="-100" dirty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endParaRPr>
            </a:p>
          </p:txBody>
        </p:sp>
      </p:grpSp>
      <p:sp>
        <p:nvSpPr>
          <p:cNvPr id="106" name="Text Box 70"/>
          <p:cNvSpPr txBox="1">
            <a:spLocks noChangeArrowheads="1"/>
          </p:cNvSpPr>
          <p:nvPr/>
        </p:nvSpPr>
        <p:spPr bwMode="auto">
          <a:xfrm>
            <a:off x="897728" y="4401282"/>
            <a:ext cx="1829857" cy="1175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/>
          <a:p>
            <a:pPr algn="ctr" latinLnBrk="0">
              <a:lnSpc>
                <a:spcPct val="110000"/>
              </a:lnSpc>
            </a:pPr>
            <a:r>
              <a:rPr lang="ko-KR" altLang="en-US" sz="1100" b="1" spc="-100" dirty="0">
                <a:latin typeface="Trebuchet MS" pitchFamily="34" charset="0"/>
                <a:ea typeface="맑은 고딕" pitchFamily="50" charset="-127"/>
              </a:rPr>
              <a:t>중요도 </a:t>
            </a:r>
            <a:r>
              <a:rPr lang="ko-KR" altLang="en-US" sz="1100" b="1" spc="-100" dirty="0">
                <a:solidFill>
                  <a:srgbClr val="FF0000"/>
                </a:solidFill>
                <a:latin typeface="Trebuchet MS" pitchFamily="34" charset="0"/>
                <a:ea typeface="맑은 고딕" pitchFamily="50" charset="-127"/>
                <a:sym typeface="Wingdings" panose="05000000000000000000" pitchFamily="2" charset="2"/>
              </a:rPr>
              <a:t></a:t>
            </a:r>
            <a:r>
              <a:rPr lang="ko-KR" altLang="en-US" sz="1100" b="1" spc="-100" dirty="0">
                <a:latin typeface="Trebuchet MS" pitchFamily="34" charset="0"/>
                <a:ea typeface="맑은 고딕" pitchFamily="50" charset="-127"/>
              </a:rPr>
              <a:t>  만족도 </a:t>
            </a:r>
            <a:r>
              <a:rPr lang="ko-KR" altLang="en-US" sz="1100" b="1" spc="-100" dirty="0">
                <a:solidFill>
                  <a:srgbClr val="FF0000"/>
                </a:solidFill>
                <a:latin typeface="Trebuchet MS" pitchFamily="34" charset="0"/>
                <a:ea typeface="맑은 고딕" pitchFamily="50" charset="-127"/>
                <a:sym typeface="Wingdings" panose="05000000000000000000" pitchFamily="2" charset="2"/>
              </a:rPr>
              <a:t></a:t>
            </a:r>
            <a:endParaRPr lang="ko-KR" altLang="en-US" sz="1100" b="1" spc="-100" dirty="0">
              <a:solidFill>
                <a:srgbClr val="FF0000"/>
              </a:solidFill>
              <a:latin typeface="Trebuchet MS" pitchFamily="34" charset="0"/>
              <a:ea typeface="맑은 고딕" pitchFamily="50" charset="-127"/>
            </a:endParaRPr>
          </a:p>
        </p:txBody>
      </p:sp>
      <p:sp>
        <p:nvSpPr>
          <p:cNvPr id="107" name="Text Box 70"/>
          <p:cNvSpPr txBox="1">
            <a:spLocks noChangeArrowheads="1"/>
          </p:cNvSpPr>
          <p:nvPr/>
        </p:nvSpPr>
        <p:spPr bwMode="auto">
          <a:xfrm>
            <a:off x="897728" y="3084658"/>
            <a:ext cx="1829857" cy="1175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/>
          <a:p>
            <a:pPr algn="ctr" latinLnBrk="0">
              <a:lnSpc>
                <a:spcPct val="110000"/>
              </a:lnSpc>
            </a:pPr>
            <a:r>
              <a:rPr lang="ko-KR" altLang="en-US" sz="1100" b="1" spc="-100" dirty="0">
                <a:latin typeface="Trebuchet MS" pitchFamily="34" charset="0"/>
              </a:rPr>
              <a:t>중요도 </a:t>
            </a:r>
            <a:r>
              <a:rPr lang="ko-KR" altLang="en-US" sz="1100" b="1" spc="-100" dirty="0">
                <a:solidFill>
                  <a:srgbClr val="FF0000"/>
                </a:solidFill>
                <a:latin typeface="Trebuchet MS" pitchFamily="34" charset="0"/>
                <a:sym typeface="Wingdings" panose="05000000000000000000" pitchFamily="2" charset="2"/>
              </a:rPr>
              <a:t></a:t>
            </a:r>
            <a:r>
              <a:rPr lang="ko-KR" altLang="en-US" sz="1100" b="1" spc="-100" dirty="0">
                <a:solidFill>
                  <a:srgbClr val="FF0000"/>
                </a:solidFill>
                <a:latin typeface="Trebuchet MS" pitchFamily="34" charset="0"/>
              </a:rPr>
              <a:t> </a:t>
            </a:r>
            <a:r>
              <a:rPr lang="ko-KR" altLang="en-US" sz="1100" b="1" spc="-100" dirty="0">
                <a:latin typeface="Trebuchet MS" pitchFamily="34" charset="0"/>
              </a:rPr>
              <a:t> 만족도 </a:t>
            </a:r>
            <a:r>
              <a:rPr lang="ko-KR" altLang="en-US" sz="1100" b="1" spc="-100" dirty="0">
                <a:solidFill>
                  <a:srgbClr val="0070C0"/>
                </a:solidFill>
                <a:latin typeface="Trebuchet MS" pitchFamily="34" charset="0"/>
                <a:sym typeface="Wingdings" panose="05000000000000000000" pitchFamily="2" charset="2"/>
              </a:rPr>
              <a:t></a:t>
            </a:r>
            <a:r>
              <a:rPr lang="ko-KR" altLang="en-US" sz="1100" b="1" spc="-100" dirty="0">
                <a:latin typeface="Trebuchet MS" pitchFamily="34" charset="0"/>
              </a:rPr>
              <a:t> 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343584" y="6381750"/>
            <a:ext cx="3901709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ko-KR" alt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차원별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중요도는 차원 만족도와 종합만족도간의 상관분석을 이용해 산출함</a:t>
            </a:r>
          </a:p>
        </p:txBody>
      </p:sp>
      <p:sp>
        <p:nvSpPr>
          <p:cNvPr id="109" name="직사각형 108"/>
          <p:cNvSpPr/>
          <p:nvPr/>
        </p:nvSpPr>
        <p:spPr>
          <a:xfrm>
            <a:off x="819127" y="2638784"/>
            <a:ext cx="1890706" cy="226967"/>
          </a:xfrm>
          <a:prstGeom prst="rect">
            <a:avLst/>
          </a:prstGeom>
          <a:pattFill prst="dotGrid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지속 관리 영역</a:t>
            </a:r>
          </a:p>
        </p:txBody>
      </p:sp>
      <p:sp>
        <p:nvSpPr>
          <p:cNvPr id="110" name="직사각형 109"/>
          <p:cNvSpPr/>
          <p:nvPr/>
        </p:nvSpPr>
        <p:spPr>
          <a:xfrm>
            <a:off x="2818158" y="5754997"/>
            <a:ext cx="1890706" cy="226967"/>
          </a:xfrm>
          <a:prstGeom prst="rect">
            <a:avLst/>
          </a:prstGeom>
          <a:pattFill prst="dotGrid">
            <a:fgClr>
              <a:schemeClr val="accent5">
                <a:lumMod val="20000"/>
                <a:lumOff val="80000"/>
              </a:schemeClr>
            </a:fgClr>
            <a:bgClr>
              <a:srgbClr val="93CDDD"/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중점 개선 영역</a:t>
            </a:r>
          </a:p>
        </p:txBody>
      </p:sp>
    </p:spTree>
    <p:extLst>
      <p:ext uri="{BB962C8B-B14F-4D97-AF65-F5344CB8AC3E}">
        <p14:creationId xmlns:p14="http://schemas.microsoft.com/office/powerpoint/2010/main" val="32927414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</a:t>
            </a:r>
            <a:r>
              <a:rPr lang="en-US" altLang="ko-KR"/>
              <a:t>. </a:t>
            </a:r>
            <a:r>
              <a:rPr lang="ko-KR" altLang="en-US"/>
              <a:t>전체 </a:t>
            </a:r>
            <a:r>
              <a:rPr lang="en-US" altLang="ko-KR"/>
              <a:t>Action Matrix </a:t>
            </a:r>
            <a:r>
              <a:rPr lang="ko-KR" altLang="en-US"/>
              <a:t>분석</a:t>
            </a:r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subTitle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/>
              <a:t>1) Action Matrix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ko-KR" altLang="en-US" dirty="0"/>
              <a:t>전체 </a:t>
            </a:r>
            <a:r>
              <a:rPr lang="en-US" altLang="ko-KR" dirty="0"/>
              <a:t>Action Matrix </a:t>
            </a:r>
            <a:r>
              <a:rPr lang="ko-KR" altLang="en-US" dirty="0"/>
              <a:t>분석 결과</a:t>
            </a:r>
            <a:r>
              <a:rPr lang="en-US" altLang="ko-KR" dirty="0"/>
              <a:t>, </a:t>
            </a:r>
            <a:r>
              <a:rPr lang="ko-KR" altLang="en-US" dirty="0"/>
              <a:t>중요도 대비 만족도가 낮은 중점 개선 영역은 학교행정과 </a:t>
            </a:r>
            <a:r>
              <a:rPr lang="ko-KR" altLang="en-US" dirty="0" smtClean="0"/>
              <a:t>대학환경임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한편</a:t>
            </a:r>
            <a:r>
              <a:rPr lang="en-US" altLang="ko-KR" dirty="0"/>
              <a:t>, </a:t>
            </a:r>
            <a:r>
              <a:rPr lang="ko-KR" altLang="en-US" dirty="0"/>
              <a:t>중요도와 만족도가 모두 낮아 점진적인 개선이 필요한 영역은 </a:t>
            </a:r>
            <a:r>
              <a:rPr lang="ko-KR" altLang="en-US" dirty="0" smtClean="0"/>
              <a:t>학생으로 나타남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graphicFrame>
        <p:nvGraphicFramePr>
          <p:cNvPr id="44" name="Object 3"/>
          <p:cNvGraphicFramePr>
            <a:graphicFrameLocks/>
          </p:cNvGraphicFramePr>
          <p:nvPr>
            <p:extLst/>
          </p:nvPr>
        </p:nvGraphicFramePr>
        <p:xfrm>
          <a:off x="139438" y="2557647"/>
          <a:ext cx="7200000" cy="3806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5" name="직선 화살표 연결선 44"/>
          <p:cNvCxnSpPr/>
          <p:nvPr/>
        </p:nvCxnSpPr>
        <p:spPr>
          <a:xfrm flipH="1">
            <a:off x="1041697" y="6290686"/>
            <a:ext cx="3553738" cy="0"/>
          </a:xfrm>
          <a:prstGeom prst="straightConnector1">
            <a:avLst/>
          </a:prstGeom>
          <a:ln w="15875">
            <a:solidFill>
              <a:schemeClr val="bg1">
                <a:lumMod val="65000"/>
              </a:schemeClr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직사각형 45"/>
          <p:cNvSpPr/>
          <p:nvPr/>
        </p:nvSpPr>
        <p:spPr>
          <a:xfrm>
            <a:off x="819127" y="2638784"/>
            <a:ext cx="1890706" cy="226967"/>
          </a:xfrm>
          <a:prstGeom prst="rect">
            <a:avLst/>
          </a:prstGeom>
          <a:pattFill prst="dotGrid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지속 관리 영역</a:t>
            </a:r>
          </a:p>
        </p:txBody>
      </p:sp>
      <p:sp>
        <p:nvSpPr>
          <p:cNvPr id="47" name="직사각형 46"/>
          <p:cNvSpPr/>
          <p:nvPr/>
        </p:nvSpPr>
        <p:spPr>
          <a:xfrm>
            <a:off x="819127" y="5754997"/>
            <a:ext cx="1890706" cy="226967"/>
          </a:xfrm>
          <a:prstGeom prst="rect">
            <a:avLst/>
          </a:prstGeom>
          <a:pattFill prst="dotGrid">
            <a:fgClr>
              <a:schemeClr val="accent6">
                <a:lumMod val="20000"/>
                <a:lumOff val="8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점진 개선 영역</a:t>
            </a:r>
          </a:p>
        </p:txBody>
      </p:sp>
      <p:sp>
        <p:nvSpPr>
          <p:cNvPr id="48" name="직사각형 47"/>
          <p:cNvSpPr/>
          <p:nvPr/>
        </p:nvSpPr>
        <p:spPr>
          <a:xfrm>
            <a:off x="2818158" y="2638784"/>
            <a:ext cx="1890706" cy="226967"/>
          </a:xfrm>
          <a:prstGeom prst="rect">
            <a:avLst/>
          </a:prstGeom>
          <a:pattFill prst="dotGrid">
            <a:fgClr>
              <a:schemeClr val="accent3">
                <a:lumMod val="20000"/>
                <a:lumOff val="80000"/>
              </a:schemeClr>
            </a:fgClr>
            <a:bgClr>
              <a:schemeClr val="accent3">
                <a:lumMod val="60000"/>
                <a:lumOff val="40000"/>
              </a:schemeClr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유지</a:t>
            </a:r>
            <a:r>
              <a:rPr lang="en-US" altLang="ko-KR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/</a:t>
            </a: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강화 영역</a:t>
            </a:r>
          </a:p>
        </p:txBody>
      </p:sp>
      <p:sp>
        <p:nvSpPr>
          <p:cNvPr id="49" name="직사각형 48"/>
          <p:cNvSpPr/>
          <p:nvPr/>
        </p:nvSpPr>
        <p:spPr>
          <a:xfrm>
            <a:off x="2818158" y="5754997"/>
            <a:ext cx="1890706" cy="226967"/>
          </a:xfrm>
          <a:prstGeom prst="rect">
            <a:avLst/>
          </a:prstGeom>
          <a:pattFill prst="dotGrid">
            <a:fgClr>
              <a:schemeClr val="accent5">
                <a:lumMod val="20000"/>
                <a:lumOff val="80000"/>
              </a:schemeClr>
            </a:fgClr>
            <a:bgClr>
              <a:srgbClr val="93CDDD"/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중점 개선 영역</a:t>
            </a:r>
          </a:p>
        </p:txBody>
      </p:sp>
      <p:grpSp>
        <p:nvGrpSpPr>
          <p:cNvPr id="50" name="그룹 49"/>
          <p:cNvGrpSpPr/>
          <p:nvPr/>
        </p:nvGrpSpPr>
        <p:grpSpPr>
          <a:xfrm>
            <a:off x="876504" y="6202548"/>
            <a:ext cx="3879157" cy="161701"/>
            <a:chOff x="967667" y="6076166"/>
            <a:chExt cx="3822554" cy="153888"/>
          </a:xfrm>
        </p:grpSpPr>
        <p:sp>
          <p:nvSpPr>
            <p:cNvPr id="51" name="TextBox 50"/>
            <p:cNvSpPr txBox="1"/>
            <p:nvPr/>
          </p:nvSpPr>
          <p:spPr>
            <a:xfrm>
              <a:off x="4657953" y="6076166"/>
              <a:ext cx="132268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고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967667" y="6076166"/>
              <a:ext cx="132268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저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2412446" y="6177508"/>
            <a:ext cx="678243" cy="208052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lIns="0" tIns="0" rIns="0" bIns="0">
            <a:noAutofit/>
          </a:bodyPr>
          <a:lstStyle/>
          <a:p>
            <a:pPr marL="279413" indent="-279413" algn="ctr">
              <a:defRPr/>
            </a:pPr>
            <a:r>
              <a:rPr lang="ko-KR" altLang="en-US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중요도</a:t>
            </a:r>
            <a:endParaRPr lang="en-US" altLang="ko-KR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54" name="그룹 53"/>
          <p:cNvGrpSpPr/>
          <p:nvPr/>
        </p:nvGrpSpPr>
        <p:grpSpPr>
          <a:xfrm>
            <a:off x="344934" y="2865499"/>
            <a:ext cx="207240" cy="2846816"/>
            <a:chOff x="388093" y="2958927"/>
            <a:chExt cx="198000" cy="2709262"/>
          </a:xfrm>
        </p:grpSpPr>
        <p:cxnSp>
          <p:nvCxnSpPr>
            <p:cNvPr id="55" name="직선 화살표 연결선 54"/>
            <p:cNvCxnSpPr/>
            <p:nvPr/>
          </p:nvCxnSpPr>
          <p:spPr>
            <a:xfrm>
              <a:off x="487093" y="3112815"/>
              <a:ext cx="0" cy="2354535"/>
            </a:xfrm>
            <a:prstGeom prst="straightConnector1">
              <a:avLst/>
            </a:prstGeom>
            <a:ln w="15875">
              <a:solidFill>
                <a:schemeClr val="bg1">
                  <a:lumMod val="65000"/>
                </a:schemeClr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422973" y="2958927"/>
              <a:ext cx="128241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고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22973" y="5514301"/>
              <a:ext cx="128241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저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88093" y="4040019"/>
              <a:ext cx="198000" cy="648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lIns="0" tIns="0" rIns="0" bIns="0" anchor="ctr">
              <a:no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만</a:t>
              </a:r>
              <a:endPara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족</a:t>
              </a:r>
              <a:endPara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도</a:t>
              </a:r>
              <a:endPara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60" name="그룹 59"/>
          <p:cNvGrpSpPr/>
          <p:nvPr/>
        </p:nvGrpSpPr>
        <p:grpSpPr>
          <a:xfrm>
            <a:off x="5149738" y="2646046"/>
            <a:ext cx="2160000" cy="1800000"/>
            <a:chOff x="5097486" y="2654755"/>
            <a:chExt cx="2147727" cy="1803102"/>
          </a:xfrm>
        </p:grpSpPr>
        <p:sp>
          <p:nvSpPr>
            <p:cNvPr id="61" name="모서리가 둥근 직사각형 60"/>
            <p:cNvSpPr/>
            <p:nvPr/>
          </p:nvSpPr>
          <p:spPr>
            <a:xfrm>
              <a:off x="5097486" y="2654755"/>
              <a:ext cx="2147727" cy="1803102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 latinLnBrk="0">
                <a:spcAft>
                  <a:spcPct val="0"/>
                </a:spcAft>
              </a:pPr>
              <a:endParaRPr kumimoji="1" lang="ko-KR" altLang="en-US" sz="1000" b="1" kern="0" dirty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endParaRPr>
            </a:p>
          </p:txBody>
        </p:sp>
        <p:sp>
          <p:nvSpPr>
            <p:cNvPr id="62" name="Line 11"/>
            <p:cNvSpPr>
              <a:spLocks noChangeShapeType="1"/>
            </p:cNvSpPr>
            <p:nvPr/>
          </p:nvSpPr>
          <p:spPr bwMode="auto">
            <a:xfrm>
              <a:off x="5127349" y="3034506"/>
              <a:ext cx="2088000" cy="0"/>
            </a:xfrm>
            <a:prstGeom prst="lin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noAutofit/>
            </a:bodyPr>
            <a:lstStyle/>
            <a:p>
              <a:pPr latinLnBrk="0"/>
              <a:endParaRPr lang="ko-KR" altLang="en-US" kern="0">
                <a:solidFill>
                  <a:sysClr val="windowText" lastClr="000000"/>
                </a:solidFill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127349" y="2699501"/>
              <a:ext cx="2088000" cy="2862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lIns="36000" tIns="36000" rIns="36000" bIns="36000">
              <a:noAutofit/>
            </a:bodyPr>
            <a:lstStyle>
              <a:defPPr>
                <a:defRPr lang="ko-KR"/>
              </a:defPPr>
              <a:lvl1pPr marL="279400" indent="-279400" algn="ctr">
                <a:defRPr sz="1200" b="1" spc="-50">
                  <a:solidFill>
                    <a:sysClr val="windowText" lastClr="000000"/>
                  </a:solidFill>
                  <a:latin typeface="Trebuchet MS" panose="020B0603020202020204" pitchFamily="34" charset="0"/>
                </a:defRPr>
              </a:lvl1pPr>
            </a:lstStyle>
            <a:p>
              <a:r>
                <a:rPr lang="ko-KR" altLang="en-US" dirty="0"/>
                <a:t>지속 관리 영역</a:t>
              </a:r>
            </a:p>
          </p:txBody>
        </p:sp>
      </p:grpSp>
      <p:sp>
        <p:nvSpPr>
          <p:cNvPr id="64" name="직사각형 63"/>
          <p:cNvSpPr/>
          <p:nvPr/>
        </p:nvSpPr>
        <p:spPr>
          <a:xfrm>
            <a:off x="5149738" y="3077492"/>
            <a:ext cx="2160000" cy="1173410"/>
          </a:xfrm>
          <a:prstGeom prst="rect">
            <a:avLst/>
          </a:prstGeom>
        </p:spPr>
        <p:txBody>
          <a:bodyPr wrap="square" lIns="72000" tIns="36000" rIns="36000" bIns="36000" anchor="t">
            <a:noAutofit/>
          </a:bodyPr>
          <a:lstStyle/>
          <a:p>
            <a:pPr marL="88900" lvl="0" indent="-88900" latinLnBrk="0">
              <a:lnSpc>
                <a:spcPct val="120000"/>
              </a:lnSpc>
              <a:spcAft>
                <a:spcPts val="4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spc="-100" dirty="0" smtClean="0">
                <a:solidFill>
                  <a:prstClr val="black"/>
                </a:solidFill>
                <a:latin typeface="Trebuchet MS" pitchFamily="34" charset="0"/>
              </a:rPr>
              <a:t>전공</a:t>
            </a:r>
            <a:r>
              <a:rPr lang="en-US" altLang="ko-KR" sz="1000" spc="-100" dirty="0" smtClean="0">
                <a:solidFill>
                  <a:prstClr val="black"/>
                </a:solidFill>
                <a:latin typeface="Trebuchet MS" pitchFamily="34" charset="0"/>
              </a:rPr>
              <a:t>/</a:t>
            </a:r>
            <a:r>
              <a:rPr lang="ko-KR" altLang="en-US" sz="1000" spc="-100" dirty="0" smtClean="0">
                <a:solidFill>
                  <a:prstClr val="black"/>
                </a:solidFill>
                <a:latin typeface="Trebuchet MS" pitchFamily="34" charset="0"/>
              </a:rPr>
              <a:t>교양 교육</a:t>
            </a:r>
            <a:endParaRPr lang="ko-KR" altLang="en-US" sz="1000" spc="-100" dirty="0">
              <a:solidFill>
                <a:prstClr val="black"/>
              </a:solidFill>
              <a:latin typeface="Trebuchet MS" pitchFamily="34" charset="0"/>
              <a:ea typeface="맑은 고딕" pitchFamily="50" charset="-127"/>
            </a:endParaRPr>
          </a:p>
        </p:txBody>
      </p:sp>
      <p:grpSp>
        <p:nvGrpSpPr>
          <p:cNvPr id="65" name="그룹 64"/>
          <p:cNvGrpSpPr/>
          <p:nvPr/>
        </p:nvGrpSpPr>
        <p:grpSpPr>
          <a:xfrm>
            <a:off x="7405258" y="2646046"/>
            <a:ext cx="2160000" cy="1800000"/>
            <a:chOff x="5097486" y="2654755"/>
            <a:chExt cx="2147727" cy="1803102"/>
          </a:xfrm>
        </p:grpSpPr>
        <p:sp>
          <p:nvSpPr>
            <p:cNvPr id="66" name="모서리가 둥근 직사각형 65"/>
            <p:cNvSpPr/>
            <p:nvPr/>
          </p:nvSpPr>
          <p:spPr>
            <a:xfrm>
              <a:off x="5097486" y="2654755"/>
              <a:ext cx="2147727" cy="1803102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5875">
              <a:solidFill>
                <a:schemeClr val="accent3">
                  <a:lumMod val="60000"/>
                  <a:lumOff val="40000"/>
                </a:schemeClr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맑은 고딕" pitchFamily="50" charset="-127"/>
              </a:endParaRPr>
            </a:p>
          </p:txBody>
        </p:sp>
        <p:sp>
          <p:nvSpPr>
            <p:cNvPr id="67" name="Line 11"/>
            <p:cNvSpPr>
              <a:spLocks noChangeShapeType="1"/>
            </p:cNvSpPr>
            <p:nvPr/>
          </p:nvSpPr>
          <p:spPr bwMode="auto">
            <a:xfrm>
              <a:off x="5127349" y="3034506"/>
              <a:ext cx="2088000" cy="0"/>
            </a:xfrm>
            <a:prstGeom prst="line">
              <a:avLst/>
            </a:prstGeom>
            <a:noFill/>
            <a:ln w="38100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127349" y="2699501"/>
              <a:ext cx="2088000" cy="28629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none" lIns="36000" tIns="36000" rIns="36000" bIns="36000">
              <a:noAutofit/>
            </a:bodyPr>
            <a:lstStyle/>
            <a:p>
              <a:pPr marL="279400" indent="-279400" algn="ctr">
                <a:defRPr/>
              </a:pPr>
              <a:r>
                <a:rPr lang="ko-KR" altLang="en-US" sz="1200" b="1" spc="-50" dirty="0">
                  <a:solidFill>
                    <a:sysClr val="windowText" lastClr="000000"/>
                  </a:solidFill>
                  <a:latin typeface="Trebuchet MS" panose="020B0603020202020204" pitchFamily="34" charset="0"/>
                </a:rPr>
                <a:t>유지</a:t>
              </a:r>
              <a:r>
                <a:rPr lang="en-US" altLang="ko-KR" sz="1200" b="1" spc="-50" dirty="0">
                  <a:solidFill>
                    <a:sysClr val="windowText" lastClr="000000"/>
                  </a:solidFill>
                  <a:latin typeface="Trebuchet MS" panose="020B0603020202020204" pitchFamily="34" charset="0"/>
                </a:rPr>
                <a:t>/</a:t>
              </a:r>
              <a:r>
                <a:rPr lang="ko-KR" altLang="en-US" sz="1200" b="1" spc="-50" dirty="0">
                  <a:solidFill>
                    <a:sysClr val="windowText" lastClr="000000"/>
                  </a:solidFill>
                  <a:latin typeface="Trebuchet MS" panose="020B0603020202020204" pitchFamily="34" charset="0"/>
                </a:rPr>
                <a:t>강화 영역</a:t>
              </a:r>
            </a:p>
          </p:txBody>
        </p:sp>
      </p:grpSp>
      <p:sp>
        <p:nvSpPr>
          <p:cNvPr id="69" name="직사각형 68"/>
          <p:cNvSpPr/>
          <p:nvPr/>
        </p:nvSpPr>
        <p:spPr>
          <a:xfrm>
            <a:off x="7405258" y="3077492"/>
            <a:ext cx="2160000" cy="1173410"/>
          </a:xfrm>
          <a:prstGeom prst="rect">
            <a:avLst/>
          </a:prstGeom>
        </p:spPr>
        <p:txBody>
          <a:bodyPr wrap="square" lIns="72000" tIns="36000" rIns="36000" bIns="36000" anchor="t">
            <a:noAutofit/>
          </a:bodyPr>
          <a:lstStyle/>
          <a:p>
            <a:pPr marL="88900" indent="-88900" latinLnBrk="0">
              <a:lnSpc>
                <a:spcPct val="120000"/>
              </a:lnSpc>
              <a:spcAft>
                <a:spcPts val="4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ko-KR" altLang="en-US" sz="1000" spc="-100" dirty="0">
              <a:solidFill>
                <a:prstClr val="black"/>
              </a:solidFill>
              <a:latin typeface="Trebuchet MS" pitchFamily="34" charset="0"/>
            </a:endParaRPr>
          </a:p>
        </p:txBody>
      </p:sp>
      <p:grpSp>
        <p:nvGrpSpPr>
          <p:cNvPr id="70" name="그룹 69"/>
          <p:cNvGrpSpPr/>
          <p:nvPr/>
        </p:nvGrpSpPr>
        <p:grpSpPr>
          <a:xfrm>
            <a:off x="5149738" y="4581328"/>
            <a:ext cx="2160000" cy="1800000"/>
            <a:chOff x="5097486" y="2654755"/>
            <a:chExt cx="2147727" cy="1803102"/>
          </a:xfrm>
        </p:grpSpPr>
        <p:sp>
          <p:nvSpPr>
            <p:cNvPr id="71" name="모서리가 둥근 직사각형 70"/>
            <p:cNvSpPr/>
            <p:nvPr/>
          </p:nvSpPr>
          <p:spPr>
            <a:xfrm>
              <a:off x="5097486" y="2654755"/>
              <a:ext cx="2147727" cy="1803102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5875"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맑은 고딕" pitchFamily="50" charset="-127"/>
              </a:endParaRPr>
            </a:p>
          </p:txBody>
        </p:sp>
        <p:sp>
          <p:nvSpPr>
            <p:cNvPr id="72" name="Line 11"/>
            <p:cNvSpPr>
              <a:spLocks noChangeShapeType="1"/>
            </p:cNvSpPr>
            <p:nvPr/>
          </p:nvSpPr>
          <p:spPr bwMode="auto">
            <a:xfrm>
              <a:off x="5127349" y="3034506"/>
              <a:ext cx="2088000" cy="0"/>
            </a:xfrm>
            <a:prstGeom prst="line">
              <a:avLst/>
            </a:prstGeom>
            <a:noFill/>
            <a:ln w="3810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127349" y="2699501"/>
              <a:ext cx="2088000" cy="286293"/>
            </a:xfrm>
            <a:prstGeom prst="rect">
              <a:avLst/>
            </a:prstGeom>
            <a:solidFill>
              <a:srgbClr val="FEF1E6"/>
            </a:solidFill>
          </p:spPr>
          <p:txBody>
            <a:bodyPr wrap="none" lIns="36000" tIns="36000" rIns="36000" bIns="36000">
              <a:noAutofit/>
            </a:bodyPr>
            <a:lstStyle/>
            <a:p>
              <a:pPr marL="279400" indent="-279400" algn="ctr">
                <a:defRPr/>
              </a:pPr>
              <a:r>
                <a:rPr lang="ko-KR" altLang="en-US" sz="1200" b="1" spc="-50" dirty="0">
                  <a:solidFill>
                    <a:sysClr val="windowText" lastClr="000000"/>
                  </a:solidFill>
                  <a:latin typeface="Trebuchet MS" panose="020B0603020202020204" pitchFamily="34" charset="0"/>
                </a:rPr>
                <a:t>점진 개선 영역</a:t>
              </a:r>
            </a:p>
          </p:txBody>
        </p:sp>
      </p:grpSp>
      <p:sp>
        <p:nvSpPr>
          <p:cNvPr id="74" name="직사각형 73"/>
          <p:cNvSpPr/>
          <p:nvPr/>
        </p:nvSpPr>
        <p:spPr>
          <a:xfrm>
            <a:off x="5149738" y="5013770"/>
            <a:ext cx="2160000" cy="1173410"/>
          </a:xfrm>
          <a:prstGeom prst="rect">
            <a:avLst/>
          </a:prstGeom>
        </p:spPr>
        <p:txBody>
          <a:bodyPr wrap="square" lIns="72000" tIns="36000" rIns="36000" bIns="36000" anchor="t">
            <a:noAutofit/>
          </a:bodyPr>
          <a:lstStyle/>
          <a:p>
            <a:pPr marL="88900" indent="-88900" latinLnBrk="0">
              <a:lnSpc>
                <a:spcPct val="120000"/>
              </a:lnSpc>
              <a:spcAft>
                <a:spcPts val="4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spc="-100" dirty="0">
                <a:solidFill>
                  <a:prstClr val="black"/>
                </a:solidFill>
                <a:latin typeface="Trebuchet MS" pitchFamily="34" charset="0"/>
              </a:rPr>
              <a:t>학생</a:t>
            </a:r>
          </a:p>
        </p:txBody>
      </p:sp>
      <p:grpSp>
        <p:nvGrpSpPr>
          <p:cNvPr id="75" name="그룹 74"/>
          <p:cNvGrpSpPr/>
          <p:nvPr/>
        </p:nvGrpSpPr>
        <p:grpSpPr>
          <a:xfrm>
            <a:off x="7405258" y="4581328"/>
            <a:ext cx="2160000" cy="1800000"/>
            <a:chOff x="5097486" y="2654755"/>
            <a:chExt cx="2147727" cy="1803102"/>
          </a:xfrm>
        </p:grpSpPr>
        <p:sp>
          <p:nvSpPr>
            <p:cNvPr id="76" name="모서리가 둥근 직사각형 75"/>
            <p:cNvSpPr/>
            <p:nvPr/>
          </p:nvSpPr>
          <p:spPr>
            <a:xfrm>
              <a:off x="5097486" y="2654755"/>
              <a:ext cx="2147727" cy="1803102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5875">
              <a:solidFill>
                <a:srgbClr val="93CDDD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 latinLnBrk="0">
                <a:spcAft>
                  <a:spcPct val="0"/>
                </a:spcAft>
              </a:pPr>
              <a:endParaRPr kumimoji="1" lang="ko-KR" altLang="en-US" sz="1000" b="1" kern="0" dirty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endParaRPr>
            </a:p>
          </p:txBody>
        </p:sp>
        <p:sp>
          <p:nvSpPr>
            <p:cNvPr id="77" name="Line 11"/>
            <p:cNvSpPr>
              <a:spLocks noChangeShapeType="1"/>
            </p:cNvSpPr>
            <p:nvPr/>
          </p:nvSpPr>
          <p:spPr bwMode="auto">
            <a:xfrm>
              <a:off x="5127349" y="3034506"/>
              <a:ext cx="2088000" cy="0"/>
            </a:xfrm>
            <a:prstGeom prst="line">
              <a:avLst/>
            </a:prstGeom>
            <a:noFill/>
            <a:ln w="38100">
              <a:solidFill>
                <a:srgbClr val="93CDDD"/>
              </a:solidFill>
              <a:round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noAutofit/>
            </a:bodyPr>
            <a:lstStyle/>
            <a:p>
              <a:pPr latinLnBrk="0"/>
              <a:endParaRPr lang="ko-KR" altLang="en-US" kern="0">
                <a:solidFill>
                  <a:sysClr val="windowText" lastClr="000000"/>
                </a:solidFill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127349" y="2699501"/>
              <a:ext cx="2088000" cy="286293"/>
            </a:xfrm>
            <a:prstGeom prst="rect">
              <a:avLst/>
            </a:prstGeom>
            <a:solidFill>
              <a:srgbClr val="EDF7F9"/>
            </a:solidFill>
          </p:spPr>
          <p:txBody>
            <a:bodyPr wrap="none" lIns="36000" tIns="36000" rIns="36000" bIns="36000">
              <a:noAutofit/>
            </a:bodyPr>
            <a:lstStyle>
              <a:defPPr>
                <a:defRPr lang="ko-KR"/>
              </a:defPPr>
              <a:lvl1pPr marL="279400" indent="-279400" algn="ctr">
                <a:defRPr sz="1200" b="1" spc="-50">
                  <a:solidFill>
                    <a:sysClr val="windowText" lastClr="000000"/>
                  </a:solidFill>
                  <a:latin typeface="Trebuchet MS" panose="020B0603020202020204" pitchFamily="34" charset="0"/>
                </a:defRPr>
              </a:lvl1pPr>
            </a:lstStyle>
            <a:p>
              <a:r>
                <a:rPr lang="ko-KR" altLang="en-US" dirty="0"/>
                <a:t>중점 개선 영역</a:t>
              </a:r>
            </a:p>
          </p:txBody>
        </p:sp>
      </p:grpSp>
      <p:sp>
        <p:nvSpPr>
          <p:cNvPr id="79" name="직사각형 78"/>
          <p:cNvSpPr/>
          <p:nvPr/>
        </p:nvSpPr>
        <p:spPr>
          <a:xfrm>
            <a:off x="7405258" y="5013770"/>
            <a:ext cx="2160000" cy="1173410"/>
          </a:xfrm>
          <a:prstGeom prst="rect">
            <a:avLst/>
          </a:prstGeom>
        </p:spPr>
        <p:txBody>
          <a:bodyPr wrap="square" lIns="72000" tIns="36000" rIns="36000" bIns="36000" anchor="t">
            <a:noAutofit/>
          </a:bodyPr>
          <a:lstStyle/>
          <a:p>
            <a:pPr marL="88900" lvl="0" indent="-88900" latinLnBrk="0">
              <a:lnSpc>
                <a:spcPct val="110000"/>
              </a:lnSpc>
              <a:spcAft>
                <a:spcPts val="4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spc="-100" dirty="0" smtClean="0">
                <a:solidFill>
                  <a:prstClr val="black"/>
                </a:solidFill>
                <a:latin typeface="Trebuchet MS" pitchFamily="34" charset="0"/>
              </a:rPr>
              <a:t>학교 행정</a:t>
            </a:r>
            <a:endParaRPr lang="en-US" altLang="ko-KR" sz="1000" spc="-10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lvl="0" indent="-88900" latinLnBrk="0">
              <a:lnSpc>
                <a:spcPct val="110000"/>
              </a:lnSpc>
              <a:spcAft>
                <a:spcPts val="4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spc="-100" dirty="0" smtClean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rPr>
              <a:t>대학 환경</a:t>
            </a:r>
            <a:endParaRPr lang="ko-KR" altLang="en-US" sz="1000" spc="-100" dirty="0">
              <a:solidFill>
                <a:prstClr val="black"/>
              </a:solidFill>
              <a:latin typeface="Trebuchet MS" pitchFamily="34" charset="0"/>
              <a:ea typeface="맑은 고딕" pitchFamily="50" charset="-127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646714" y="6005904"/>
            <a:ext cx="240451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79413" indent="-279413" algn="ctr">
              <a:defRPr/>
            </a:pP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25.0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56928" y="4243779"/>
            <a:ext cx="240451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79413" indent="-279413" algn="ctr">
              <a:defRPr/>
            </a:pP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56.9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43584" y="6381750"/>
            <a:ext cx="3901709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ko-KR" alt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차원별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중요도는 차원 만족도와 종합만족도간의 상관분석을 이용해 산출함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 marL="288925" indent="-288925">
              <a:defRPr/>
            </a:pP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** NCS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교육 과정 제외</a:t>
            </a:r>
          </a:p>
        </p:txBody>
      </p:sp>
      <p:sp>
        <p:nvSpPr>
          <p:cNvPr id="43" name="직사각형 42"/>
          <p:cNvSpPr/>
          <p:nvPr/>
        </p:nvSpPr>
        <p:spPr>
          <a:xfrm>
            <a:off x="819127" y="4316697"/>
            <a:ext cx="3900919" cy="1374662"/>
          </a:xfrm>
          <a:prstGeom prst="rect">
            <a:avLst/>
          </a:prstGeom>
          <a:noFill/>
          <a:ln w="254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rebuchet MS" pitchFamily="34" charset="0"/>
              <a:ea typeface="맑은 고딕" pitchFamily="50" charset="-127"/>
            </a:endParaRPr>
          </a:p>
        </p:txBody>
      </p:sp>
      <p:sp>
        <p:nvSpPr>
          <p:cNvPr id="59" name="자유형 58"/>
          <p:cNvSpPr/>
          <p:nvPr/>
        </p:nvSpPr>
        <p:spPr>
          <a:xfrm flipH="1" flipV="1">
            <a:off x="1352600" y="2976514"/>
            <a:ext cx="122248" cy="197957"/>
          </a:xfrm>
          <a:custGeom>
            <a:avLst/>
            <a:gdLst>
              <a:gd name="connsiteX0" fmla="*/ 190500 w 190500"/>
              <a:gd name="connsiteY0" fmla="*/ 381000 h 381000"/>
              <a:gd name="connsiteX1" fmla="*/ 190500 w 190500"/>
              <a:gd name="connsiteY1" fmla="*/ 0 h 381000"/>
              <a:gd name="connsiteX2" fmla="*/ 0 w 190500"/>
              <a:gd name="connsiteY2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381000">
                <a:moveTo>
                  <a:pt x="190500" y="381000"/>
                </a:moveTo>
                <a:lnTo>
                  <a:pt x="190500" y="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/>
          </a:p>
        </p:txBody>
      </p:sp>
      <p:sp>
        <p:nvSpPr>
          <p:cNvPr id="83" name="직사각형 82"/>
          <p:cNvSpPr/>
          <p:nvPr/>
        </p:nvSpPr>
        <p:spPr>
          <a:xfrm>
            <a:off x="7405258" y="3037434"/>
            <a:ext cx="2160000" cy="1173410"/>
          </a:xfrm>
          <a:prstGeom prst="rect">
            <a:avLst/>
          </a:prstGeom>
        </p:spPr>
        <p:txBody>
          <a:bodyPr wrap="square" lIns="72000" tIns="36000" rIns="36000" bIns="36000" anchor="t">
            <a:noAutofit/>
          </a:bodyPr>
          <a:lstStyle/>
          <a:p>
            <a:pPr marL="88900" lvl="0" indent="-88900" latinLnBrk="0">
              <a:lnSpc>
                <a:spcPct val="110000"/>
              </a:lnSpc>
              <a:spcAft>
                <a:spcPts val="4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spc="-100" dirty="0" smtClean="0">
                <a:solidFill>
                  <a:prstClr val="black"/>
                </a:solidFill>
                <a:latin typeface="Trebuchet MS" pitchFamily="34" charset="0"/>
              </a:rPr>
              <a:t>이미지</a:t>
            </a:r>
            <a:endParaRPr lang="ko-KR" altLang="en-US" sz="1000" spc="-100" dirty="0">
              <a:solidFill>
                <a:prstClr val="black"/>
              </a:solidFill>
              <a:latin typeface="Trebuchet MS" pitchFamily="34" charset="0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885145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 err="1"/>
              <a:t>차원별</a:t>
            </a:r>
            <a:r>
              <a:rPr lang="ko-KR" altLang="en-US" dirty="0"/>
              <a:t> </a:t>
            </a:r>
            <a:r>
              <a:rPr lang="en-US" altLang="ko-KR" dirty="0"/>
              <a:t>Action Matrix </a:t>
            </a:r>
            <a:r>
              <a:rPr lang="ko-KR" altLang="en-US" dirty="0"/>
              <a:t>분석</a:t>
            </a:r>
          </a:p>
        </p:txBody>
      </p:sp>
      <p:sp>
        <p:nvSpPr>
          <p:cNvPr id="7" name="텍스트 개체 틀 6"/>
          <p:cNvSpPr>
            <a:spLocks noGrp="1"/>
          </p:cNvSpPr>
          <p:nvPr>
            <p:ph type="subTitle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1) </a:t>
            </a:r>
            <a:r>
              <a:rPr lang="ko-KR" altLang="en-US" dirty="0"/>
              <a:t>대학 환경 차원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100000"/>
              </a:lnSpc>
              <a:tabLst>
                <a:tab pos="933450" algn="l"/>
              </a:tabLst>
            </a:pPr>
            <a:r>
              <a:rPr lang="ko-KR" altLang="en-US" dirty="0"/>
              <a:t>중점 개선 </a:t>
            </a:r>
            <a:r>
              <a:rPr lang="en-US" altLang="ko-KR" dirty="0"/>
              <a:t>: </a:t>
            </a:r>
            <a:r>
              <a:rPr lang="en-US" altLang="ko-KR" dirty="0" smtClean="0"/>
              <a:t>[</a:t>
            </a:r>
            <a:r>
              <a:rPr lang="ko-KR" altLang="en-US" dirty="0" smtClean="0"/>
              <a:t>캠퍼스 환경</a:t>
            </a:r>
            <a:r>
              <a:rPr lang="en-US" altLang="ko-KR" dirty="0" smtClean="0"/>
              <a:t>] </a:t>
            </a:r>
            <a:r>
              <a:rPr lang="ko-KR" altLang="en-US" dirty="0" smtClean="0"/>
              <a:t>편의시설 운영</a:t>
            </a:r>
            <a:r>
              <a:rPr lang="en-US" altLang="ko-KR" dirty="0" smtClean="0"/>
              <a:t>, [</a:t>
            </a:r>
            <a:r>
              <a:rPr lang="ko-KR" altLang="en-US" dirty="0" smtClean="0"/>
              <a:t>캠퍼스 환경</a:t>
            </a:r>
            <a:r>
              <a:rPr lang="en-US" altLang="ko-KR" dirty="0" smtClean="0"/>
              <a:t>] </a:t>
            </a:r>
            <a:r>
              <a:rPr lang="ko-KR" altLang="en-US" dirty="0" smtClean="0"/>
              <a:t>편의시설 </a:t>
            </a:r>
            <a:r>
              <a:rPr lang="ko-KR" altLang="en-US" dirty="0" err="1" smtClean="0"/>
              <a:t>충분성</a:t>
            </a:r>
            <a:r>
              <a:rPr lang="en-US" altLang="ko-KR" dirty="0" smtClean="0"/>
              <a:t>, [</a:t>
            </a:r>
            <a:r>
              <a:rPr lang="ko-KR" altLang="en-US" dirty="0" smtClean="0"/>
              <a:t>캠퍼스 환경</a:t>
            </a:r>
            <a:r>
              <a:rPr lang="en-US" altLang="ko-KR" dirty="0" smtClean="0"/>
              <a:t>] </a:t>
            </a:r>
            <a:r>
              <a:rPr lang="ko-KR" altLang="en-US" dirty="0" smtClean="0"/>
              <a:t>휴식공간 내 </a:t>
            </a:r>
            <a:r>
              <a:rPr lang="ko-KR" altLang="en-US" dirty="0" err="1" smtClean="0"/>
              <a:t>충분성</a:t>
            </a:r>
            <a:r>
              <a:rPr lang="en-US" altLang="ko-KR" dirty="0" smtClean="0"/>
              <a:t>,</a:t>
            </a:r>
            <a:br>
              <a:rPr lang="en-US" altLang="ko-KR" dirty="0" smtClean="0"/>
            </a:br>
            <a:r>
              <a:rPr lang="en-US" altLang="ko-KR" dirty="0" smtClean="0"/>
              <a:t>                         [</a:t>
            </a:r>
            <a:r>
              <a:rPr lang="ko-KR" altLang="en-US" dirty="0" smtClean="0"/>
              <a:t>이용 편리성</a:t>
            </a:r>
            <a:r>
              <a:rPr lang="en-US" altLang="ko-KR" dirty="0" smtClean="0"/>
              <a:t>] </a:t>
            </a:r>
            <a:r>
              <a:rPr lang="ko-KR" altLang="en-US" dirty="0" smtClean="0"/>
              <a:t>건물 내</a:t>
            </a:r>
            <a:r>
              <a:rPr lang="en-US" altLang="ko-KR" dirty="0" smtClean="0"/>
              <a:t>/</a:t>
            </a:r>
            <a:r>
              <a:rPr lang="ko-KR" altLang="en-US" dirty="0" smtClean="0"/>
              <a:t>외부 안내 표지판</a:t>
            </a:r>
            <a:r>
              <a:rPr lang="en-US" altLang="ko-KR" dirty="0" smtClean="0"/>
              <a:t>, [</a:t>
            </a:r>
            <a:r>
              <a:rPr lang="ko-KR" altLang="en-US" dirty="0" smtClean="0"/>
              <a:t>이용 편리성</a:t>
            </a:r>
            <a:r>
              <a:rPr lang="en-US" altLang="ko-KR" dirty="0" smtClean="0"/>
              <a:t>] </a:t>
            </a:r>
            <a:r>
              <a:rPr lang="ko-KR" altLang="en-US" dirty="0" smtClean="0"/>
              <a:t>건물 내</a:t>
            </a:r>
            <a:r>
              <a:rPr lang="en-US" altLang="ko-KR" dirty="0" smtClean="0"/>
              <a:t>/</a:t>
            </a:r>
            <a:r>
              <a:rPr lang="ko-KR" altLang="en-US" dirty="0" smtClean="0"/>
              <a:t>외부 편의시설</a:t>
            </a:r>
            <a:r>
              <a:rPr lang="en-US" altLang="ko-KR" dirty="0" smtClean="0"/>
              <a:t>, [</a:t>
            </a:r>
            <a:r>
              <a:rPr lang="ko-KR" altLang="en-US" dirty="0" smtClean="0"/>
              <a:t>강의실</a:t>
            </a:r>
            <a:r>
              <a:rPr lang="en-US" altLang="ko-KR" dirty="0" smtClean="0"/>
              <a:t>] </a:t>
            </a:r>
            <a:r>
              <a:rPr lang="ko-KR" altLang="en-US" dirty="0" smtClean="0"/>
              <a:t>필요 물품 구비</a:t>
            </a:r>
            <a:endParaRPr lang="en-US" altLang="ko-KR" dirty="0"/>
          </a:p>
          <a:p>
            <a:pPr>
              <a:lnSpc>
                <a:spcPct val="100000"/>
              </a:lnSpc>
              <a:tabLst>
                <a:tab pos="933450" algn="l"/>
              </a:tabLst>
            </a:pPr>
            <a:r>
              <a:rPr lang="ko-KR" altLang="en-US" dirty="0"/>
              <a:t>점진 개선 </a:t>
            </a:r>
            <a:r>
              <a:rPr lang="en-US" altLang="ko-KR" dirty="0"/>
              <a:t>: </a:t>
            </a:r>
            <a:r>
              <a:rPr lang="en-US" altLang="ko-KR" dirty="0" smtClean="0"/>
              <a:t>[</a:t>
            </a:r>
            <a:r>
              <a:rPr lang="ko-KR" altLang="en-US" dirty="0" smtClean="0"/>
              <a:t>강의실</a:t>
            </a:r>
            <a:r>
              <a:rPr lang="en-US" altLang="ko-KR" dirty="0" smtClean="0"/>
              <a:t>] </a:t>
            </a:r>
            <a:r>
              <a:rPr lang="ko-KR" altLang="en-US" dirty="0" smtClean="0"/>
              <a:t>외부 소음 유입</a:t>
            </a:r>
            <a:r>
              <a:rPr lang="en-US" altLang="ko-KR" dirty="0" smtClean="0"/>
              <a:t>, [</a:t>
            </a:r>
            <a:r>
              <a:rPr lang="ko-KR" altLang="en-US" dirty="0" smtClean="0"/>
              <a:t>강의실</a:t>
            </a:r>
            <a:r>
              <a:rPr lang="en-US" altLang="ko-KR" dirty="0" smtClean="0"/>
              <a:t>] </a:t>
            </a:r>
            <a:r>
              <a:rPr lang="ko-KR" altLang="en-US" dirty="0" smtClean="0"/>
              <a:t>학습 공간 시설</a:t>
            </a:r>
            <a:endParaRPr lang="ko-KR" altLang="en-US" dirty="0"/>
          </a:p>
        </p:txBody>
      </p:sp>
      <p:graphicFrame>
        <p:nvGraphicFramePr>
          <p:cNvPr id="44" name="Object 3"/>
          <p:cNvGraphicFramePr>
            <a:graphicFrameLocks/>
          </p:cNvGraphicFramePr>
          <p:nvPr>
            <p:extLst/>
          </p:nvPr>
        </p:nvGraphicFramePr>
        <p:xfrm>
          <a:off x="154678" y="2542407"/>
          <a:ext cx="7200000" cy="3806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5" name="직선 화살표 연결선 44"/>
          <p:cNvCxnSpPr/>
          <p:nvPr/>
        </p:nvCxnSpPr>
        <p:spPr>
          <a:xfrm flipH="1">
            <a:off x="1041697" y="6290686"/>
            <a:ext cx="3553738" cy="0"/>
          </a:xfrm>
          <a:prstGeom prst="straightConnector1">
            <a:avLst/>
          </a:prstGeom>
          <a:ln w="15875">
            <a:solidFill>
              <a:schemeClr val="bg1">
                <a:lumMod val="65000"/>
              </a:schemeClr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직사각형 45"/>
          <p:cNvSpPr/>
          <p:nvPr/>
        </p:nvSpPr>
        <p:spPr>
          <a:xfrm>
            <a:off x="819127" y="2638784"/>
            <a:ext cx="1890706" cy="226967"/>
          </a:xfrm>
          <a:prstGeom prst="rect">
            <a:avLst/>
          </a:prstGeom>
          <a:pattFill prst="dotGrid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지속 관리 영역</a:t>
            </a:r>
          </a:p>
        </p:txBody>
      </p:sp>
      <p:sp>
        <p:nvSpPr>
          <p:cNvPr id="47" name="직사각형 46"/>
          <p:cNvSpPr/>
          <p:nvPr/>
        </p:nvSpPr>
        <p:spPr>
          <a:xfrm>
            <a:off x="819127" y="5754997"/>
            <a:ext cx="1890706" cy="226967"/>
          </a:xfrm>
          <a:prstGeom prst="rect">
            <a:avLst/>
          </a:prstGeom>
          <a:pattFill prst="dotGrid">
            <a:fgClr>
              <a:schemeClr val="accent6">
                <a:lumMod val="20000"/>
                <a:lumOff val="8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점진 개선 영역</a:t>
            </a:r>
          </a:p>
        </p:txBody>
      </p:sp>
      <p:sp>
        <p:nvSpPr>
          <p:cNvPr id="48" name="직사각형 47"/>
          <p:cNvSpPr/>
          <p:nvPr/>
        </p:nvSpPr>
        <p:spPr>
          <a:xfrm>
            <a:off x="2818158" y="2638784"/>
            <a:ext cx="1890706" cy="226967"/>
          </a:xfrm>
          <a:prstGeom prst="rect">
            <a:avLst/>
          </a:prstGeom>
          <a:pattFill prst="dotGrid">
            <a:fgClr>
              <a:schemeClr val="accent3">
                <a:lumMod val="20000"/>
                <a:lumOff val="80000"/>
              </a:schemeClr>
            </a:fgClr>
            <a:bgClr>
              <a:schemeClr val="accent3">
                <a:lumMod val="60000"/>
                <a:lumOff val="40000"/>
              </a:schemeClr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유지</a:t>
            </a:r>
            <a:r>
              <a:rPr lang="en-US" altLang="ko-KR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/</a:t>
            </a: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강화 영역</a:t>
            </a:r>
          </a:p>
        </p:txBody>
      </p:sp>
      <p:sp>
        <p:nvSpPr>
          <p:cNvPr id="49" name="직사각형 48"/>
          <p:cNvSpPr/>
          <p:nvPr/>
        </p:nvSpPr>
        <p:spPr>
          <a:xfrm>
            <a:off x="2818158" y="5754997"/>
            <a:ext cx="1890706" cy="226967"/>
          </a:xfrm>
          <a:prstGeom prst="rect">
            <a:avLst/>
          </a:prstGeom>
          <a:pattFill prst="dotGrid">
            <a:fgClr>
              <a:schemeClr val="accent5">
                <a:lumMod val="20000"/>
                <a:lumOff val="80000"/>
              </a:schemeClr>
            </a:fgClr>
            <a:bgClr>
              <a:srgbClr val="93CDDD"/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중점 개선 영역</a:t>
            </a:r>
          </a:p>
        </p:txBody>
      </p:sp>
      <p:grpSp>
        <p:nvGrpSpPr>
          <p:cNvPr id="50" name="그룹 49"/>
          <p:cNvGrpSpPr/>
          <p:nvPr/>
        </p:nvGrpSpPr>
        <p:grpSpPr>
          <a:xfrm>
            <a:off x="876504" y="6202548"/>
            <a:ext cx="3879157" cy="161701"/>
            <a:chOff x="967667" y="6076166"/>
            <a:chExt cx="3822554" cy="153888"/>
          </a:xfrm>
        </p:grpSpPr>
        <p:sp>
          <p:nvSpPr>
            <p:cNvPr id="51" name="TextBox 50"/>
            <p:cNvSpPr txBox="1"/>
            <p:nvPr/>
          </p:nvSpPr>
          <p:spPr>
            <a:xfrm>
              <a:off x="4657953" y="6076166"/>
              <a:ext cx="132268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고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967667" y="6076166"/>
              <a:ext cx="132268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저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2412446" y="6177508"/>
            <a:ext cx="678243" cy="208052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lIns="0" tIns="0" rIns="0" bIns="0">
            <a:noAutofit/>
          </a:bodyPr>
          <a:lstStyle/>
          <a:p>
            <a:pPr marL="279413" indent="-279413" algn="ctr">
              <a:defRPr/>
            </a:pPr>
            <a:r>
              <a:rPr lang="ko-KR" altLang="en-US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중요도</a:t>
            </a:r>
            <a:endParaRPr lang="en-US" altLang="ko-KR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54" name="그룹 53"/>
          <p:cNvGrpSpPr/>
          <p:nvPr/>
        </p:nvGrpSpPr>
        <p:grpSpPr>
          <a:xfrm>
            <a:off x="344934" y="2865499"/>
            <a:ext cx="207240" cy="2846816"/>
            <a:chOff x="388093" y="2958927"/>
            <a:chExt cx="198000" cy="2709262"/>
          </a:xfrm>
        </p:grpSpPr>
        <p:cxnSp>
          <p:nvCxnSpPr>
            <p:cNvPr id="55" name="직선 화살표 연결선 54"/>
            <p:cNvCxnSpPr/>
            <p:nvPr/>
          </p:nvCxnSpPr>
          <p:spPr>
            <a:xfrm>
              <a:off x="487093" y="3112815"/>
              <a:ext cx="0" cy="2354535"/>
            </a:xfrm>
            <a:prstGeom prst="straightConnector1">
              <a:avLst/>
            </a:prstGeom>
            <a:ln w="15875">
              <a:solidFill>
                <a:schemeClr val="bg1">
                  <a:lumMod val="65000"/>
                </a:schemeClr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422973" y="2958927"/>
              <a:ext cx="128241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고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22973" y="5514301"/>
              <a:ext cx="128241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저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88093" y="4040019"/>
              <a:ext cx="198000" cy="648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lIns="0" tIns="0" rIns="0" bIns="0" anchor="ctr">
              <a:no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만</a:t>
              </a:r>
              <a:endPara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족</a:t>
              </a:r>
              <a:endPara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도</a:t>
              </a:r>
              <a:endPara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60" name="그룹 59"/>
          <p:cNvGrpSpPr/>
          <p:nvPr/>
        </p:nvGrpSpPr>
        <p:grpSpPr>
          <a:xfrm>
            <a:off x="5149738" y="2646046"/>
            <a:ext cx="2160000" cy="1800000"/>
            <a:chOff x="5097486" y="2654755"/>
            <a:chExt cx="2147727" cy="1803102"/>
          </a:xfrm>
        </p:grpSpPr>
        <p:sp>
          <p:nvSpPr>
            <p:cNvPr id="61" name="모서리가 둥근 직사각형 60"/>
            <p:cNvSpPr/>
            <p:nvPr/>
          </p:nvSpPr>
          <p:spPr>
            <a:xfrm>
              <a:off x="5097486" y="2654755"/>
              <a:ext cx="2147727" cy="1803102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 latinLnBrk="0">
                <a:spcAft>
                  <a:spcPct val="0"/>
                </a:spcAft>
              </a:pPr>
              <a:endParaRPr kumimoji="1" lang="ko-KR" altLang="en-US" sz="1000" b="1" kern="0" dirty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endParaRPr>
            </a:p>
          </p:txBody>
        </p:sp>
        <p:sp>
          <p:nvSpPr>
            <p:cNvPr id="62" name="Line 11"/>
            <p:cNvSpPr>
              <a:spLocks noChangeShapeType="1"/>
            </p:cNvSpPr>
            <p:nvPr/>
          </p:nvSpPr>
          <p:spPr bwMode="auto">
            <a:xfrm>
              <a:off x="5127349" y="3034506"/>
              <a:ext cx="2088000" cy="0"/>
            </a:xfrm>
            <a:prstGeom prst="lin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noAutofit/>
            </a:bodyPr>
            <a:lstStyle/>
            <a:p>
              <a:pPr latinLnBrk="0"/>
              <a:endParaRPr lang="ko-KR" altLang="en-US" kern="0">
                <a:solidFill>
                  <a:sysClr val="windowText" lastClr="000000"/>
                </a:solidFill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127349" y="2699501"/>
              <a:ext cx="2088000" cy="2862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lIns="36000" tIns="36000" rIns="36000" bIns="36000">
              <a:noAutofit/>
            </a:bodyPr>
            <a:lstStyle>
              <a:defPPr>
                <a:defRPr lang="ko-KR"/>
              </a:defPPr>
              <a:lvl1pPr marL="279400" indent="-279400" algn="ctr">
                <a:defRPr sz="1200" b="1" spc="-50">
                  <a:solidFill>
                    <a:sysClr val="windowText" lastClr="000000"/>
                  </a:solidFill>
                  <a:latin typeface="Trebuchet MS" panose="020B0603020202020204" pitchFamily="34" charset="0"/>
                </a:defRPr>
              </a:lvl1pPr>
            </a:lstStyle>
            <a:p>
              <a:r>
                <a:rPr lang="ko-KR" altLang="en-US" dirty="0"/>
                <a:t>지속 관리 영역</a:t>
              </a:r>
            </a:p>
          </p:txBody>
        </p:sp>
      </p:grpSp>
      <p:sp>
        <p:nvSpPr>
          <p:cNvPr id="64" name="직사각형 63"/>
          <p:cNvSpPr/>
          <p:nvPr/>
        </p:nvSpPr>
        <p:spPr>
          <a:xfrm>
            <a:off x="5149738" y="3077492"/>
            <a:ext cx="2160000" cy="1173410"/>
          </a:xfrm>
          <a:prstGeom prst="rect">
            <a:avLst/>
          </a:prstGeom>
        </p:spPr>
        <p:txBody>
          <a:bodyPr wrap="square" lIns="72000" tIns="36000" rIns="36000" bIns="36000" anchor="t">
            <a:noAutofit/>
          </a:bodyPr>
          <a:lstStyle/>
          <a:p>
            <a:pPr marL="88900" indent="-88900" latinLnBrk="0">
              <a:spcAft>
                <a:spcPts val="3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[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캠퍼스 환경</a:t>
            </a: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] 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녹지 조경</a:t>
            </a:r>
            <a:endParaRPr lang="en-US" altLang="ko-KR" sz="900" spc="-13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indent="-88900" latinLnBrk="0">
              <a:spcAft>
                <a:spcPts val="3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[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캠퍼스 환경</a:t>
            </a: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] 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질서 유지</a:t>
            </a:r>
            <a:endParaRPr lang="en-US" altLang="ko-KR" sz="900" spc="-13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indent="-88900" latinLnBrk="0">
              <a:spcAft>
                <a:spcPts val="3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[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캠퍼스 환경</a:t>
            </a: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] 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외부 공간 청결</a:t>
            </a:r>
            <a:endParaRPr lang="en-US" altLang="ko-KR" sz="900" spc="-13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indent="-88900" latinLnBrk="0">
              <a:spcAft>
                <a:spcPts val="3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[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이용 편리성</a:t>
            </a: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] 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주차시설 이용 편리</a:t>
            </a:r>
            <a:endParaRPr lang="en-US" altLang="ko-KR" sz="900" spc="-13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indent="-88900" latinLnBrk="0">
              <a:spcAft>
                <a:spcPts val="3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[</a:t>
            </a:r>
            <a:r>
              <a:rPr lang="ko-KR" altLang="en-US" sz="900" spc="-130" dirty="0" err="1" smtClean="0">
                <a:solidFill>
                  <a:prstClr val="black"/>
                </a:solidFill>
                <a:latin typeface="Trebuchet MS" pitchFamily="34" charset="0"/>
              </a:rPr>
              <a:t>주이용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 건물 시설</a:t>
            </a: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] 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냉</a:t>
            </a: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/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난방 온도 유지</a:t>
            </a:r>
            <a:endParaRPr lang="en-US" altLang="ko-KR" sz="900" spc="-13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indent="-88900" latinLnBrk="0">
              <a:spcAft>
                <a:spcPts val="3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[</a:t>
            </a:r>
            <a:r>
              <a:rPr lang="ko-KR" altLang="en-US" sz="900" spc="-130" dirty="0" err="1" smtClean="0">
                <a:solidFill>
                  <a:prstClr val="black"/>
                </a:solidFill>
                <a:latin typeface="Trebuchet MS" pitchFamily="34" charset="0"/>
              </a:rPr>
              <a:t>주이용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 건물 시설</a:t>
            </a: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] 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건물 내 조명 유지</a:t>
            </a:r>
            <a:endParaRPr lang="en-US" altLang="ko-KR" sz="900" spc="-13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indent="-88900" latinLnBrk="0">
              <a:spcAft>
                <a:spcPts val="3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[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강의실</a:t>
            </a: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] 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강의실 내 조명 유지</a:t>
            </a:r>
            <a:endParaRPr lang="ko-KR" altLang="en-US" sz="900" spc="-130" dirty="0">
              <a:solidFill>
                <a:prstClr val="black"/>
              </a:solidFill>
              <a:latin typeface="Trebuchet MS" pitchFamily="34" charset="0"/>
            </a:endParaRPr>
          </a:p>
        </p:txBody>
      </p:sp>
      <p:grpSp>
        <p:nvGrpSpPr>
          <p:cNvPr id="65" name="그룹 64"/>
          <p:cNvGrpSpPr/>
          <p:nvPr/>
        </p:nvGrpSpPr>
        <p:grpSpPr>
          <a:xfrm>
            <a:off x="7405258" y="2646046"/>
            <a:ext cx="2160000" cy="1800000"/>
            <a:chOff x="5097486" y="2654755"/>
            <a:chExt cx="2147727" cy="1803102"/>
          </a:xfrm>
        </p:grpSpPr>
        <p:sp>
          <p:nvSpPr>
            <p:cNvPr id="66" name="모서리가 둥근 직사각형 65"/>
            <p:cNvSpPr/>
            <p:nvPr/>
          </p:nvSpPr>
          <p:spPr>
            <a:xfrm>
              <a:off x="5097486" y="2654755"/>
              <a:ext cx="2147727" cy="1803102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5875">
              <a:solidFill>
                <a:schemeClr val="accent3">
                  <a:lumMod val="60000"/>
                  <a:lumOff val="40000"/>
                </a:schemeClr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맑은 고딕" pitchFamily="50" charset="-127"/>
              </a:endParaRPr>
            </a:p>
          </p:txBody>
        </p:sp>
        <p:sp>
          <p:nvSpPr>
            <p:cNvPr id="67" name="Line 11"/>
            <p:cNvSpPr>
              <a:spLocks noChangeShapeType="1"/>
            </p:cNvSpPr>
            <p:nvPr/>
          </p:nvSpPr>
          <p:spPr bwMode="auto">
            <a:xfrm>
              <a:off x="5127349" y="3034506"/>
              <a:ext cx="2088000" cy="0"/>
            </a:xfrm>
            <a:prstGeom prst="line">
              <a:avLst/>
            </a:prstGeom>
            <a:noFill/>
            <a:ln w="38100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127349" y="2699501"/>
              <a:ext cx="2088000" cy="28629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none" lIns="36000" tIns="36000" rIns="36000" bIns="36000">
              <a:noAutofit/>
            </a:bodyPr>
            <a:lstStyle/>
            <a:p>
              <a:pPr marL="279400" indent="-279400" algn="ctr">
                <a:defRPr/>
              </a:pPr>
              <a:r>
                <a:rPr lang="ko-KR" altLang="en-US" sz="1200" b="1" spc="-50" dirty="0">
                  <a:solidFill>
                    <a:sysClr val="windowText" lastClr="000000"/>
                  </a:solidFill>
                  <a:latin typeface="Trebuchet MS" panose="020B0603020202020204" pitchFamily="34" charset="0"/>
                </a:rPr>
                <a:t>유지</a:t>
              </a:r>
              <a:r>
                <a:rPr lang="en-US" altLang="ko-KR" sz="1200" b="1" spc="-50" dirty="0">
                  <a:solidFill>
                    <a:sysClr val="windowText" lastClr="000000"/>
                  </a:solidFill>
                  <a:latin typeface="Trebuchet MS" panose="020B0603020202020204" pitchFamily="34" charset="0"/>
                </a:rPr>
                <a:t>/</a:t>
              </a:r>
              <a:r>
                <a:rPr lang="ko-KR" altLang="en-US" sz="1200" b="1" spc="-50" dirty="0">
                  <a:solidFill>
                    <a:sysClr val="windowText" lastClr="000000"/>
                  </a:solidFill>
                  <a:latin typeface="Trebuchet MS" panose="020B0603020202020204" pitchFamily="34" charset="0"/>
                </a:rPr>
                <a:t>강화 영역</a:t>
              </a:r>
            </a:p>
          </p:txBody>
        </p:sp>
      </p:grpSp>
      <p:sp>
        <p:nvSpPr>
          <p:cNvPr id="69" name="직사각형 68"/>
          <p:cNvSpPr/>
          <p:nvPr/>
        </p:nvSpPr>
        <p:spPr>
          <a:xfrm>
            <a:off x="7405258" y="3077492"/>
            <a:ext cx="2160000" cy="1173410"/>
          </a:xfrm>
          <a:prstGeom prst="rect">
            <a:avLst/>
          </a:prstGeom>
        </p:spPr>
        <p:txBody>
          <a:bodyPr wrap="square" lIns="72000" tIns="36000" rIns="36000" bIns="36000" anchor="t">
            <a:noAutofit/>
          </a:bodyPr>
          <a:lstStyle/>
          <a:p>
            <a:pPr marL="88900" indent="-88900" latinLnBrk="0">
              <a:lnSpc>
                <a:spcPts val="1000"/>
              </a:lnSpc>
              <a:spcAft>
                <a:spcPts val="3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[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캠퍼스 환경</a:t>
            </a: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] 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건물 외관 청결</a:t>
            </a:r>
            <a:endParaRPr lang="en-US" altLang="ko-KR" sz="900" spc="-130" dirty="0">
              <a:solidFill>
                <a:prstClr val="black"/>
              </a:solidFill>
              <a:latin typeface="Trebuchet MS" pitchFamily="34" charset="0"/>
            </a:endParaRPr>
          </a:p>
          <a:p>
            <a:pPr marL="88900" indent="-88900" latinLnBrk="0">
              <a:lnSpc>
                <a:spcPts val="1000"/>
              </a:lnSpc>
              <a:spcAft>
                <a:spcPts val="3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[</a:t>
            </a:r>
            <a:r>
              <a:rPr lang="ko-KR" altLang="en-US" sz="900" spc="-130" dirty="0" err="1" smtClean="0">
                <a:solidFill>
                  <a:prstClr val="black"/>
                </a:solidFill>
                <a:latin typeface="Trebuchet MS" pitchFamily="34" charset="0"/>
              </a:rPr>
              <a:t>주이용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 건물 시설</a:t>
            </a: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] 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건물 내 시설 관리</a:t>
            </a:r>
            <a:endParaRPr lang="en-US" altLang="ko-KR" sz="900" spc="-13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indent="-88900" latinLnBrk="0">
              <a:lnSpc>
                <a:spcPts val="1000"/>
              </a:lnSpc>
              <a:spcAft>
                <a:spcPts val="3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[</a:t>
            </a:r>
            <a:r>
              <a:rPr lang="ko-KR" altLang="en-US" sz="900" spc="-130" dirty="0" err="1" smtClean="0">
                <a:solidFill>
                  <a:prstClr val="black"/>
                </a:solidFill>
                <a:latin typeface="Trebuchet MS" pitchFamily="34" charset="0"/>
              </a:rPr>
              <a:t>주이용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 건물 시설</a:t>
            </a: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] 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건물 내부 청결</a:t>
            </a:r>
            <a:endParaRPr lang="en-US" altLang="ko-KR" sz="900" spc="-13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indent="-88900" latinLnBrk="0">
              <a:lnSpc>
                <a:spcPts val="1000"/>
              </a:lnSpc>
              <a:spcAft>
                <a:spcPts val="3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[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강의실</a:t>
            </a: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] 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강의실 청결</a:t>
            </a:r>
            <a:endParaRPr lang="ko-KR" altLang="en-US" sz="900" spc="-130" dirty="0">
              <a:solidFill>
                <a:prstClr val="black"/>
              </a:solidFill>
              <a:latin typeface="Trebuchet MS" pitchFamily="34" charset="0"/>
            </a:endParaRPr>
          </a:p>
        </p:txBody>
      </p:sp>
      <p:grpSp>
        <p:nvGrpSpPr>
          <p:cNvPr id="70" name="그룹 69"/>
          <p:cNvGrpSpPr/>
          <p:nvPr/>
        </p:nvGrpSpPr>
        <p:grpSpPr>
          <a:xfrm>
            <a:off x="5149738" y="4581328"/>
            <a:ext cx="2160000" cy="1800000"/>
            <a:chOff x="5097486" y="2654755"/>
            <a:chExt cx="2147727" cy="1803102"/>
          </a:xfrm>
        </p:grpSpPr>
        <p:sp>
          <p:nvSpPr>
            <p:cNvPr id="71" name="모서리가 둥근 직사각형 70"/>
            <p:cNvSpPr/>
            <p:nvPr/>
          </p:nvSpPr>
          <p:spPr>
            <a:xfrm>
              <a:off x="5097486" y="2654755"/>
              <a:ext cx="2147727" cy="1803102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5875"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맑은 고딕" pitchFamily="50" charset="-127"/>
              </a:endParaRPr>
            </a:p>
          </p:txBody>
        </p:sp>
        <p:sp>
          <p:nvSpPr>
            <p:cNvPr id="72" name="Line 11"/>
            <p:cNvSpPr>
              <a:spLocks noChangeShapeType="1"/>
            </p:cNvSpPr>
            <p:nvPr/>
          </p:nvSpPr>
          <p:spPr bwMode="auto">
            <a:xfrm>
              <a:off x="5127349" y="3034506"/>
              <a:ext cx="2088000" cy="0"/>
            </a:xfrm>
            <a:prstGeom prst="line">
              <a:avLst/>
            </a:prstGeom>
            <a:noFill/>
            <a:ln w="3810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127349" y="2699501"/>
              <a:ext cx="2088000" cy="286293"/>
            </a:xfrm>
            <a:prstGeom prst="rect">
              <a:avLst/>
            </a:prstGeom>
            <a:solidFill>
              <a:srgbClr val="FEF1E6"/>
            </a:solidFill>
          </p:spPr>
          <p:txBody>
            <a:bodyPr wrap="none" lIns="36000" tIns="36000" rIns="36000" bIns="36000">
              <a:noAutofit/>
            </a:bodyPr>
            <a:lstStyle/>
            <a:p>
              <a:pPr marL="279400" indent="-279400" algn="ctr">
                <a:defRPr/>
              </a:pPr>
              <a:r>
                <a:rPr lang="ko-KR" altLang="en-US" sz="1200" b="1" spc="-50" dirty="0">
                  <a:solidFill>
                    <a:sysClr val="windowText" lastClr="000000"/>
                  </a:solidFill>
                  <a:latin typeface="Trebuchet MS" panose="020B0603020202020204" pitchFamily="34" charset="0"/>
                </a:rPr>
                <a:t>점진 개선 영역</a:t>
              </a:r>
            </a:p>
          </p:txBody>
        </p:sp>
      </p:grpSp>
      <p:sp>
        <p:nvSpPr>
          <p:cNvPr id="74" name="직사각형 73"/>
          <p:cNvSpPr/>
          <p:nvPr/>
        </p:nvSpPr>
        <p:spPr>
          <a:xfrm>
            <a:off x="5149738" y="5013770"/>
            <a:ext cx="2160000" cy="1173410"/>
          </a:xfrm>
          <a:prstGeom prst="rect">
            <a:avLst/>
          </a:prstGeom>
        </p:spPr>
        <p:txBody>
          <a:bodyPr wrap="square" lIns="72000" tIns="36000" rIns="36000" bIns="36000" anchor="t">
            <a:noAutofit/>
          </a:bodyPr>
          <a:lstStyle/>
          <a:p>
            <a:pPr marL="88900" indent="-88900" latinLnBrk="0">
              <a:lnSpc>
                <a:spcPct val="114000"/>
              </a:lnSpc>
              <a:spcAft>
                <a:spcPts val="3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[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강의실</a:t>
            </a: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] 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외부 소음 유입</a:t>
            </a:r>
            <a:endParaRPr lang="en-US" altLang="ko-KR" sz="900" spc="-13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indent="-88900" latinLnBrk="0">
              <a:lnSpc>
                <a:spcPct val="114000"/>
              </a:lnSpc>
              <a:spcAft>
                <a:spcPts val="3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[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강의실</a:t>
            </a: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] 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학습 공간 시설</a:t>
            </a:r>
            <a:endParaRPr lang="ko-KR" altLang="en-US" sz="900" spc="-130" dirty="0">
              <a:solidFill>
                <a:prstClr val="black"/>
              </a:solidFill>
              <a:latin typeface="Trebuchet MS" pitchFamily="34" charset="0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7405258" y="4581328"/>
            <a:ext cx="2160000" cy="1800000"/>
            <a:chOff x="5097486" y="2654755"/>
            <a:chExt cx="2147727" cy="1803102"/>
          </a:xfrm>
        </p:grpSpPr>
        <p:sp>
          <p:nvSpPr>
            <p:cNvPr id="76" name="모서리가 둥근 직사각형 75"/>
            <p:cNvSpPr/>
            <p:nvPr/>
          </p:nvSpPr>
          <p:spPr>
            <a:xfrm>
              <a:off x="5097486" y="2654755"/>
              <a:ext cx="2147727" cy="1803102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5875">
              <a:solidFill>
                <a:srgbClr val="93CDDD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 latinLnBrk="0">
                <a:spcAft>
                  <a:spcPct val="0"/>
                </a:spcAft>
              </a:pPr>
              <a:endParaRPr kumimoji="1" lang="ko-KR" altLang="en-US" sz="1000" b="1" kern="0" dirty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endParaRPr>
            </a:p>
          </p:txBody>
        </p:sp>
        <p:sp>
          <p:nvSpPr>
            <p:cNvPr id="77" name="Line 11"/>
            <p:cNvSpPr>
              <a:spLocks noChangeShapeType="1"/>
            </p:cNvSpPr>
            <p:nvPr/>
          </p:nvSpPr>
          <p:spPr bwMode="auto">
            <a:xfrm>
              <a:off x="5127349" y="3034506"/>
              <a:ext cx="2088000" cy="0"/>
            </a:xfrm>
            <a:prstGeom prst="line">
              <a:avLst/>
            </a:prstGeom>
            <a:noFill/>
            <a:ln w="38100">
              <a:solidFill>
                <a:srgbClr val="93CDDD"/>
              </a:solidFill>
              <a:round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noAutofit/>
            </a:bodyPr>
            <a:lstStyle/>
            <a:p>
              <a:pPr latinLnBrk="0"/>
              <a:endParaRPr lang="ko-KR" altLang="en-US" kern="0">
                <a:solidFill>
                  <a:sysClr val="windowText" lastClr="000000"/>
                </a:solidFill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127349" y="2699501"/>
              <a:ext cx="2088000" cy="286293"/>
            </a:xfrm>
            <a:prstGeom prst="rect">
              <a:avLst/>
            </a:prstGeom>
            <a:solidFill>
              <a:srgbClr val="EDF7F9"/>
            </a:solidFill>
          </p:spPr>
          <p:txBody>
            <a:bodyPr wrap="none" lIns="36000" tIns="36000" rIns="36000" bIns="36000">
              <a:noAutofit/>
            </a:bodyPr>
            <a:lstStyle>
              <a:defPPr>
                <a:defRPr lang="ko-KR"/>
              </a:defPPr>
              <a:lvl1pPr marL="279400" indent="-279400" algn="ctr">
                <a:defRPr sz="1200" b="1" spc="-50">
                  <a:solidFill>
                    <a:sysClr val="windowText" lastClr="000000"/>
                  </a:solidFill>
                  <a:latin typeface="Trebuchet MS" panose="020B0603020202020204" pitchFamily="34" charset="0"/>
                </a:defRPr>
              </a:lvl1pPr>
            </a:lstStyle>
            <a:p>
              <a:r>
                <a:rPr lang="ko-KR" altLang="en-US" dirty="0"/>
                <a:t>중점 개선 영역</a:t>
              </a:r>
            </a:p>
          </p:txBody>
        </p:sp>
      </p:grpSp>
      <p:sp>
        <p:nvSpPr>
          <p:cNvPr id="79" name="직사각형 78"/>
          <p:cNvSpPr/>
          <p:nvPr/>
        </p:nvSpPr>
        <p:spPr>
          <a:xfrm>
            <a:off x="7405258" y="5013770"/>
            <a:ext cx="2160000" cy="1173410"/>
          </a:xfrm>
          <a:prstGeom prst="rect">
            <a:avLst/>
          </a:prstGeom>
        </p:spPr>
        <p:txBody>
          <a:bodyPr wrap="square" lIns="72000" tIns="36000" rIns="36000" bIns="36000" anchor="t">
            <a:noAutofit/>
          </a:bodyPr>
          <a:lstStyle/>
          <a:p>
            <a:pPr marL="88900" indent="-88900" latinLnBrk="0">
              <a:lnSpc>
                <a:spcPct val="114000"/>
              </a:lnSpc>
              <a:spcAft>
                <a:spcPts val="3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[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캠퍼스 환경</a:t>
            </a: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] 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편의시설 운영</a:t>
            </a:r>
            <a:endParaRPr lang="en-US" altLang="ko-KR" sz="900" spc="-13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indent="-88900" latinLnBrk="0">
              <a:lnSpc>
                <a:spcPct val="114000"/>
              </a:lnSpc>
              <a:spcAft>
                <a:spcPts val="3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[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캠퍼스 환경</a:t>
            </a: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] 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편의시설 </a:t>
            </a:r>
            <a:r>
              <a:rPr lang="ko-KR" altLang="en-US" sz="900" spc="-130" dirty="0" err="1" smtClean="0">
                <a:solidFill>
                  <a:prstClr val="black"/>
                </a:solidFill>
                <a:latin typeface="Trebuchet MS" pitchFamily="34" charset="0"/>
              </a:rPr>
              <a:t>충분성</a:t>
            </a:r>
            <a:endParaRPr lang="en-US" altLang="ko-KR" sz="900" spc="-13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indent="-88900" latinLnBrk="0">
              <a:lnSpc>
                <a:spcPct val="114000"/>
              </a:lnSpc>
              <a:spcAft>
                <a:spcPts val="3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[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캠퍼스 환경</a:t>
            </a: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] 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휴식공간 내 </a:t>
            </a:r>
            <a:r>
              <a:rPr lang="ko-KR" altLang="en-US" sz="900" spc="-130" dirty="0" err="1" smtClean="0">
                <a:solidFill>
                  <a:prstClr val="black"/>
                </a:solidFill>
                <a:latin typeface="Trebuchet MS" pitchFamily="34" charset="0"/>
              </a:rPr>
              <a:t>충분성</a:t>
            </a:r>
            <a:endParaRPr lang="en-US" altLang="ko-KR" sz="900" spc="-13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indent="-88900" latinLnBrk="0">
              <a:lnSpc>
                <a:spcPct val="114000"/>
              </a:lnSpc>
              <a:spcAft>
                <a:spcPts val="3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[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이용 편리성</a:t>
            </a: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] 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건물 내</a:t>
            </a: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/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외부 안내 표지판</a:t>
            </a:r>
            <a:endParaRPr lang="en-US" altLang="ko-KR" sz="900" spc="-13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indent="-88900" latinLnBrk="0">
              <a:lnSpc>
                <a:spcPct val="114000"/>
              </a:lnSpc>
              <a:spcAft>
                <a:spcPts val="3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[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이용 편리성</a:t>
            </a: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] 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건물 내</a:t>
            </a: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/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외부 편의시설</a:t>
            </a:r>
            <a:endParaRPr lang="en-US" altLang="ko-KR" sz="900" spc="-13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indent="-88900" latinLnBrk="0">
              <a:lnSpc>
                <a:spcPct val="114000"/>
              </a:lnSpc>
              <a:spcAft>
                <a:spcPts val="3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[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강의실</a:t>
            </a: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] 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필요 물품 구비</a:t>
            </a:r>
            <a:endParaRPr lang="ko-KR" altLang="en-US" sz="900" spc="-130" dirty="0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681982" y="6005904"/>
            <a:ext cx="169918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79413" indent="-279413" algn="ctr">
              <a:defRPr/>
            </a:pP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5.6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56928" y="4243779"/>
            <a:ext cx="240451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79413" indent="-279413" algn="ctr">
              <a:defRPr/>
            </a:pP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65.2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43584" y="6381750"/>
            <a:ext cx="3901709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ko-KR" alt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차원별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중요도는 차원 만족도와 종합만족도간의 상관분석을 이용해 산출함</a:t>
            </a:r>
          </a:p>
        </p:txBody>
      </p:sp>
      <p:sp>
        <p:nvSpPr>
          <p:cNvPr id="59" name="직사각형 58"/>
          <p:cNvSpPr/>
          <p:nvPr/>
        </p:nvSpPr>
        <p:spPr>
          <a:xfrm>
            <a:off x="819126" y="4310743"/>
            <a:ext cx="3900919" cy="1374662"/>
          </a:xfrm>
          <a:prstGeom prst="rect">
            <a:avLst/>
          </a:prstGeom>
          <a:noFill/>
          <a:ln w="254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rebuchet MS" pitchFamily="34" charset="0"/>
              <a:ea typeface="맑은 고딕" pitchFamily="50" charset="-127"/>
            </a:endParaRPr>
          </a:p>
        </p:txBody>
      </p:sp>
      <p:cxnSp>
        <p:nvCxnSpPr>
          <p:cNvPr id="85" name="직선 화살표 연결선 84"/>
          <p:cNvCxnSpPr/>
          <p:nvPr/>
        </p:nvCxnSpPr>
        <p:spPr>
          <a:xfrm flipH="1">
            <a:off x="3584848" y="3933056"/>
            <a:ext cx="150118" cy="0"/>
          </a:xfrm>
          <a:prstGeom prst="straightConnector1">
            <a:avLst/>
          </a:prstGeom>
          <a:noFill/>
          <a:ln w="635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3" name="직선 화살표 연결선 92"/>
          <p:cNvCxnSpPr/>
          <p:nvPr/>
        </p:nvCxnSpPr>
        <p:spPr>
          <a:xfrm>
            <a:off x="2680420" y="4149080"/>
            <a:ext cx="226943" cy="0"/>
          </a:xfrm>
          <a:prstGeom prst="straightConnector1">
            <a:avLst/>
          </a:prstGeom>
          <a:noFill/>
          <a:ln w="635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504966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조사 목적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ko-KR" altLang="en-US" dirty="0"/>
              <a:t>국제대학교 교원</a:t>
            </a:r>
            <a:r>
              <a:rPr lang="en-US" altLang="ko-KR" dirty="0"/>
              <a:t>(</a:t>
            </a:r>
            <a:r>
              <a:rPr lang="ko-KR" altLang="en-US" dirty="0"/>
              <a:t>교수</a:t>
            </a:r>
            <a:r>
              <a:rPr lang="en-US" altLang="ko-KR" dirty="0"/>
              <a:t>)</a:t>
            </a:r>
            <a:r>
              <a:rPr lang="ko-KR" altLang="en-US" dirty="0"/>
              <a:t>를 대상으로 학교의 교육 및 행정서비스에 대한 만족도 조사를 통해</a:t>
            </a:r>
            <a:r>
              <a:rPr lang="en-US" altLang="ko-KR" dirty="0"/>
              <a:t>, </a:t>
            </a:r>
            <a:r>
              <a:rPr lang="ko-KR" altLang="en-US" dirty="0"/>
              <a:t>향후 보다 나은 행정서비스를 제공하기 위한 기초자료를 수집하는 데 목적이 있음</a:t>
            </a:r>
            <a:r>
              <a:rPr lang="en-US" altLang="ko-KR" dirty="0"/>
              <a:t>.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344487" y="5633836"/>
            <a:ext cx="9217025" cy="864000"/>
            <a:chOff x="344487" y="5633836"/>
            <a:chExt cx="9217025" cy="864000"/>
          </a:xfrm>
        </p:grpSpPr>
        <p:grpSp>
          <p:nvGrpSpPr>
            <p:cNvPr id="87" name="그룹 86"/>
            <p:cNvGrpSpPr/>
            <p:nvPr/>
          </p:nvGrpSpPr>
          <p:grpSpPr>
            <a:xfrm>
              <a:off x="344487" y="5633836"/>
              <a:ext cx="9217025" cy="864000"/>
              <a:chOff x="1107832" y="1630238"/>
              <a:chExt cx="7690338" cy="826018"/>
            </a:xfrm>
          </p:grpSpPr>
          <p:sp>
            <p:nvSpPr>
              <p:cNvPr id="88" name="양쪽 대괄호 87"/>
              <p:cNvSpPr/>
              <p:nvPr/>
            </p:nvSpPr>
            <p:spPr>
              <a:xfrm>
                <a:off x="1107832" y="1630238"/>
                <a:ext cx="7690338" cy="728026"/>
              </a:xfrm>
              <a:prstGeom prst="bracketPair">
                <a:avLst>
                  <a:gd name="adj" fmla="val 0"/>
                </a:avLst>
              </a:prstGeom>
              <a:solidFill>
                <a:srgbClr val="EBEFF1"/>
              </a:solidFill>
              <a:ln w="28575">
                <a:solidFill>
                  <a:srgbClr val="E35A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pic>
            <p:nvPicPr>
              <p:cNvPr id="90" name="Picture 57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2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450" r="-420"/>
              <a:stretch>
                <a:fillRect/>
              </a:stretch>
            </p:blipFill>
            <p:spPr bwMode="gray">
              <a:xfrm>
                <a:off x="2524528" y="2358263"/>
                <a:ext cx="4856945" cy="97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1" name="직각 삼각형 90"/>
              <p:cNvSpPr/>
              <p:nvPr/>
            </p:nvSpPr>
            <p:spPr>
              <a:xfrm rot="5400000">
                <a:off x="1124011" y="1614060"/>
                <a:ext cx="134819" cy="167176"/>
              </a:xfrm>
              <a:prstGeom prst="rtTriangle">
                <a:avLst/>
              </a:prstGeom>
              <a:solidFill>
                <a:srgbClr val="E35A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92" name="직각 삼각형 91"/>
              <p:cNvSpPr/>
              <p:nvPr/>
            </p:nvSpPr>
            <p:spPr>
              <a:xfrm rot="16200000">
                <a:off x="8647172" y="2207265"/>
                <a:ext cx="134819" cy="167176"/>
              </a:xfrm>
              <a:prstGeom prst="rtTriangle">
                <a:avLst/>
              </a:prstGeom>
              <a:solidFill>
                <a:srgbClr val="E35A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</p:grpSp>
        <p:sp>
          <p:nvSpPr>
            <p:cNvPr id="93" name="모서리가 둥근 직사각형 92"/>
            <p:cNvSpPr/>
            <p:nvPr/>
          </p:nvSpPr>
          <p:spPr>
            <a:xfrm>
              <a:off x="4520989" y="5927222"/>
              <a:ext cx="864021" cy="201029"/>
            </a:xfrm>
            <a:prstGeom prst="roundRect">
              <a:avLst>
                <a:gd name="adj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36000" rIns="90000" bIns="36000" anchor="ctr">
              <a:scene3d>
                <a:camera prst="orthographicFront"/>
                <a:lightRig rig="threePt" dir="t"/>
              </a:scene3d>
              <a:sp3d contourW="38100">
                <a:bevelT w="1270"/>
                <a:bevelB w="0" h="0"/>
                <a:contourClr>
                  <a:schemeClr val="bg1"/>
                </a:contourClr>
              </a:sp3d>
            </a:bodyPr>
            <a:lstStyle/>
            <a:p>
              <a:pPr algn="ctr" eaLnBrk="0" fontAlgn="auto" latinLnBrk="0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8080"/>
                </a:buClr>
                <a:buSzPct val="140000"/>
                <a:buFont typeface="Wingdings" pitchFamily="2" charset="2"/>
                <a:buNone/>
                <a:tabLst>
                  <a:tab pos="5648325" algn="l"/>
                </a:tabLst>
              </a:pPr>
              <a:r>
                <a:rPr lang="ko-KR" altLang="en-US" sz="1600" b="1" kern="0" spc="-110" dirty="0">
                  <a:solidFill>
                    <a:prstClr val="black"/>
                  </a:solidFill>
                  <a:ea typeface="맑은 고딕"/>
                  <a:cs typeface="Arial" pitchFamily="34" charset="0"/>
                </a:rPr>
                <a:t>향후 국제대학교 교원에게 보다 나은 행정서비스 제공을 위한 기초 자료 마련</a:t>
              </a:r>
            </a:p>
          </p:txBody>
        </p:sp>
      </p:grpSp>
      <p:sp>
        <p:nvSpPr>
          <p:cNvPr id="69" name="Freeform 28"/>
          <p:cNvSpPr>
            <a:spLocks/>
          </p:cNvSpPr>
          <p:nvPr/>
        </p:nvSpPr>
        <p:spPr bwMode="auto">
          <a:xfrm>
            <a:off x="619916" y="4480496"/>
            <a:ext cx="7285412" cy="616133"/>
          </a:xfrm>
          <a:custGeom>
            <a:avLst/>
            <a:gdLst>
              <a:gd name="T0" fmla="*/ 250 w 2972"/>
              <a:gd name="T1" fmla="*/ 203 h 203"/>
              <a:gd name="T2" fmla="*/ 0 w 2972"/>
              <a:gd name="T3" fmla="*/ 197 h 203"/>
              <a:gd name="T4" fmla="*/ 247 w 2972"/>
              <a:gd name="T5" fmla="*/ 192 h 203"/>
              <a:gd name="T6" fmla="*/ 312 w 2972"/>
              <a:gd name="T7" fmla="*/ 84 h 203"/>
              <a:gd name="T8" fmla="*/ 367 w 2972"/>
              <a:gd name="T9" fmla="*/ 6 h 203"/>
              <a:gd name="T10" fmla="*/ 378 w 2972"/>
              <a:gd name="T11" fmla="*/ 6 h 203"/>
              <a:gd name="T12" fmla="*/ 433 w 2972"/>
              <a:gd name="T13" fmla="*/ 84 h 203"/>
              <a:gd name="T14" fmla="*/ 499 w 2972"/>
              <a:gd name="T15" fmla="*/ 192 h 203"/>
              <a:gd name="T16" fmla="*/ 864 w 2972"/>
              <a:gd name="T17" fmla="*/ 87 h 203"/>
              <a:gd name="T18" fmla="*/ 924 w 2972"/>
              <a:gd name="T19" fmla="*/ 84 h 203"/>
              <a:gd name="T20" fmla="*/ 930 w 2972"/>
              <a:gd name="T21" fmla="*/ 0 h 203"/>
              <a:gd name="T22" fmla="*/ 935 w 2972"/>
              <a:gd name="T23" fmla="*/ 84 h 203"/>
              <a:gd name="T24" fmla="*/ 996 w 2972"/>
              <a:gd name="T25" fmla="*/ 87 h 203"/>
              <a:gd name="T26" fmla="*/ 1359 w 2972"/>
              <a:gd name="T27" fmla="*/ 192 h 203"/>
              <a:gd name="T28" fmla="*/ 1424 w 2972"/>
              <a:gd name="T29" fmla="*/ 84 h 203"/>
              <a:gd name="T30" fmla="*/ 1479 w 2972"/>
              <a:gd name="T31" fmla="*/ 6 h 203"/>
              <a:gd name="T32" fmla="*/ 1490 w 2972"/>
              <a:gd name="T33" fmla="*/ 6 h 203"/>
              <a:gd name="T34" fmla="*/ 1545 w 2972"/>
              <a:gd name="T35" fmla="*/ 84 h 203"/>
              <a:gd name="T36" fmla="*/ 1611 w 2972"/>
              <a:gd name="T37" fmla="*/ 192 h 203"/>
              <a:gd name="T38" fmla="*/ 1976 w 2972"/>
              <a:gd name="T39" fmla="*/ 87 h 203"/>
              <a:gd name="T40" fmla="*/ 2036 w 2972"/>
              <a:gd name="T41" fmla="*/ 84 h 203"/>
              <a:gd name="T42" fmla="*/ 2042 w 2972"/>
              <a:gd name="T43" fmla="*/ 0 h 203"/>
              <a:gd name="T44" fmla="*/ 2047 w 2972"/>
              <a:gd name="T45" fmla="*/ 84 h 203"/>
              <a:gd name="T46" fmla="*/ 2108 w 2972"/>
              <a:gd name="T47" fmla="*/ 87 h 203"/>
              <a:gd name="T48" fmla="*/ 2473 w 2972"/>
              <a:gd name="T49" fmla="*/ 192 h 203"/>
              <a:gd name="T50" fmla="*/ 2539 w 2972"/>
              <a:gd name="T51" fmla="*/ 84 h 203"/>
              <a:gd name="T52" fmla="*/ 2593 w 2972"/>
              <a:gd name="T53" fmla="*/ 6 h 203"/>
              <a:gd name="T54" fmla="*/ 2605 w 2972"/>
              <a:gd name="T55" fmla="*/ 6 h 203"/>
              <a:gd name="T56" fmla="*/ 2660 w 2972"/>
              <a:gd name="T57" fmla="*/ 84 h 203"/>
              <a:gd name="T58" fmla="*/ 2725 w 2972"/>
              <a:gd name="T59" fmla="*/ 192 h 203"/>
              <a:gd name="T60" fmla="*/ 2972 w 2972"/>
              <a:gd name="T61" fmla="*/ 197 h 203"/>
              <a:gd name="T62" fmla="*/ 2722 w 2972"/>
              <a:gd name="T63" fmla="*/ 203 h 203"/>
              <a:gd name="T64" fmla="*/ 2657 w 2972"/>
              <a:gd name="T65" fmla="*/ 96 h 203"/>
              <a:gd name="T66" fmla="*/ 2482 w 2972"/>
              <a:gd name="T67" fmla="*/ 199 h 203"/>
              <a:gd name="T68" fmla="*/ 2164 w 2972"/>
              <a:gd name="T69" fmla="*/ 203 h 203"/>
              <a:gd name="T70" fmla="*/ 2099 w 2972"/>
              <a:gd name="T71" fmla="*/ 96 h 203"/>
              <a:gd name="T72" fmla="*/ 1925 w 2972"/>
              <a:gd name="T73" fmla="*/ 199 h 203"/>
              <a:gd name="T74" fmla="*/ 1607 w 2972"/>
              <a:gd name="T75" fmla="*/ 203 h 203"/>
              <a:gd name="T76" fmla="*/ 1542 w 2972"/>
              <a:gd name="T77" fmla="*/ 96 h 203"/>
              <a:gd name="T78" fmla="*/ 1368 w 2972"/>
              <a:gd name="T79" fmla="*/ 199 h 203"/>
              <a:gd name="T80" fmla="*/ 1052 w 2972"/>
              <a:gd name="T81" fmla="*/ 203 h 203"/>
              <a:gd name="T82" fmla="*/ 987 w 2972"/>
              <a:gd name="T83" fmla="*/ 96 h 203"/>
              <a:gd name="T84" fmla="*/ 813 w 2972"/>
              <a:gd name="T85" fmla="*/ 199 h 203"/>
              <a:gd name="T86" fmla="*/ 495 w 2972"/>
              <a:gd name="T87" fmla="*/ 203 h 203"/>
              <a:gd name="T88" fmla="*/ 430 w 2972"/>
              <a:gd name="T89" fmla="*/ 96 h 203"/>
              <a:gd name="T90" fmla="*/ 256 w 2972"/>
              <a:gd name="T91" fmla="*/ 199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972" h="203">
                <a:moveTo>
                  <a:pt x="256" y="199"/>
                </a:moveTo>
                <a:cubicBezTo>
                  <a:pt x="255" y="201"/>
                  <a:pt x="253" y="203"/>
                  <a:pt x="250" y="203"/>
                </a:cubicBezTo>
                <a:cubicBezTo>
                  <a:pt x="6" y="203"/>
                  <a:pt x="6" y="203"/>
                  <a:pt x="6" y="203"/>
                </a:cubicBezTo>
                <a:cubicBezTo>
                  <a:pt x="3" y="203"/>
                  <a:pt x="0" y="201"/>
                  <a:pt x="0" y="197"/>
                </a:cubicBezTo>
                <a:cubicBezTo>
                  <a:pt x="0" y="194"/>
                  <a:pt x="3" y="192"/>
                  <a:pt x="6" y="192"/>
                </a:cubicBezTo>
                <a:cubicBezTo>
                  <a:pt x="247" y="192"/>
                  <a:pt x="247" y="192"/>
                  <a:pt x="247" y="192"/>
                </a:cubicBezTo>
                <a:cubicBezTo>
                  <a:pt x="307" y="87"/>
                  <a:pt x="307" y="87"/>
                  <a:pt x="307" y="87"/>
                </a:cubicBezTo>
                <a:cubicBezTo>
                  <a:pt x="308" y="85"/>
                  <a:pt x="310" y="84"/>
                  <a:pt x="312" y="84"/>
                </a:cubicBezTo>
                <a:cubicBezTo>
                  <a:pt x="367" y="84"/>
                  <a:pt x="367" y="84"/>
                  <a:pt x="367" y="84"/>
                </a:cubicBezTo>
                <a:cubicBezTo>
                  <a:pt x="367" y="6"/>
                  <a:pt x="367" y="6"/>
                  <a:pt x="367" y="6"/>
                </a:cubicBezTo>
                <a:cubicBezTo>
                  <a:pt x="367" y="3"/>
                  <a:pt x="369" y="0"/>
                  <a:pt x="372" y="0"/>
                </a:cubicBezTo>
                <a:cubicBezTo>
                  <a:pt x="376" y="0"/>
                  <a:pt x="378" y="3"/>
                  <a:pt x="378" y="6"/>
                </a:cubicBezTo>
                <a:cubicBezTo>
                  <a:pt x="378" y="84"/>
                  <a:pt x="378" y="84"/>
                  <a:pt x="378" y="84"/>
                </a:cubicBezTo>
                <a:cubicBezTo>
                  <a:pt x="433" y="84"/>
                  <a:pt x="433" y="84"/>
                  <a:pt x="433" y="84"/>
                </a:cubicBezTo>
                <a:cubicBezTo>
                  <a:pt x="435" y="84"/>
                  <a:pt x="437" y="85"/>
                  <a:pt x="438" y="87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600" y="192"/>
                  <a:pt x="702" y="192"/>
                  <a:pt x="804" y="192"/>
                </a:cubicBezTo>
                <a:cubicBezTo>
                  <a:pt x="864" y="87"/>
                  <a:pt x="864" y="87"/>
                  <a:pt x="864" y="87"/>
                </a:cubicBezTo>
                <a:cubicBezTo>
                  <a:pt x="865" y="85"/>
                  <a:pt x="867" y="84"/>
                  <a:pt x="869" y="84"/>
                </a:cubicBezTo>
                <a:cubicBezTo>
                  <a:pt x="924" y="84"/>
                  <a:pt x="924" y="84"/>
                  <a:pt x="924" y="84"/>
                </a:cubicBezTo>
                <a:cubicBezTo>
                  <a:pt x="924" y="6"/>
                  <a:pt x="924" y="6"/>
                  <a:pt x="924" y="6"/>
                </a:cubicBezTo>
                <a:cubicBezTo>
                  <a:pt x="924" y="3"/>
                  <a:pt x="927" y="0"/>
                  <a:pt x="930" y="0"/>
                </a:cubicBezTo>
                <a:cubicBezTo>
                  <a:pt x="933" y="0"/>
                  <a:pt x="935" y="3"/>
                  <a:pt x="935" y="6"/>
                </a:cubicBezTo>
                <a:cubicBezTo>
                  <a:pt x="935" y="84"/>
                  <a:pt x="935" y="84"/>
                  <a:pt x="935" y="84"/>
                </a:cubicBezTo>
                <a:cubicBezTo>
                  <a:pt x="991" y="84"/>
                  <a:pt x="991" y="84"/>
                  <a:pt x="991" y="84"/>
                </a:cubicBezTo>
                <a:cubicBezTo>
                  <a:pt x="993" y="84"/>
                  <a:pt x="995" y="85"/>
                  <a:pt x="996" y="87"/>
                </a:cubicBezTo>
                <a:cubicBezTo>
                  <a:pt x="1056" y="192"/>
                  <a:pt x="1056" y="192"/>
                  <a:pt x="1056" y="192"/>
                </a:cubicBezTo>
                <a:cubicBezTo>
                  <a:pt x="1157" y="192"/>
                  <a:pt x="1258" y="192"/>
                  <a:pt x="1359" y="192"/>
                </a:cubicBezTo>
                <a:cubicBezTo>
                  <a:pt x="1419" y="87"/>
                  <a:pt x="1419" y="87"/>
                  <a:pt x="1419" y="87"/>
                </a:cubicBezTo>
                <a:cubicBezTo>
                  <a:pt x="1420" y="85"/>
                  <a:pt x="1422" y="84"/>
                  <a:pt x="1424" y="84"/>
                </a:cubicBezTo>
                <a:cubicBezTo>
                  <a:pt x="1479" y="84"/>
                  <a:pt x="1479" y="84"/>
                  <a:pt x="1479" y="84"/>
                </a:cubicBezTo>
                <a:cubicBezTo>
                  <a:pt x="1479" y="6"/>
                  <a:pt x="1479" y="6"/>
                  <a:pt x="1479" y="6"/>
                </a:cubicBezTo>
                <a:cubicBezTo>
                  <a:pt x="1479" y="3"/>
                  <a:pt x="1481" y="0"/>
                  <a:pt x="1484" y="0"/>
                </a:cubicBezTo>
                <a:cubicBezTo>
                  <a:pt x="1488" y="0"/>
                  <a:pt x="1490" y="3"/>
                  <a:pt x="1490" y="6"/>
                </a:cubicBezTo>
                <a:cubicBezTo>
                  <a:pt x="1490" y="84"/>
                  <a:pt x="1490" y="84"/>
                  <a:pt x="1490" y="84"/>
                </a:cubicBezTo>
                <a:cubicBezTo>
                  <a:pt x="1545" y="84"/>
                  <a:pt x="1545" y="84"/>
                  <a:pt x="1545" y="84"/>
                </a:cubicBezTo>
                <a:cubicBezTo>
                  <a:pt x="1547" y="84"/>
                  <a:pt x="1549" y="85"/>
                  <a:pt x="1550" y="87"/>
                </a:cubicBezTo>
                <a:cubicBezTo>
                  <a:pt x="1611" y="192"/>
                  <a:pt x="1611" y="192"/>
                  <a:pt x="1611" y="192"/>
                </a:cubicBezTo>
                <a:cubicBezTo>
                  <a:pt x="1712" y="192"/>
                  <a:pt x="1814" y="192"/>
                  <a:pt x="1916" y="192"/>
                </a:cubicBezTo>
                <a:cubicBezTo>
                  <a:pt x="1976" y="87"/>
                  <a:pt x="1976" y="87"/>
                  <a:pt x="1976" y="87"/>
                </a:cubicBezTo>
                <a:cubicBezTo>
                  <a:pt x="1977" y="85"/>
                  <a:pt x="1979" y="84"/>
                  <a:pt x="1981" y="84"/>
                </a:cubicBezTo>
                <a:cubicBezTo>
                  <a:pt x="2036" y="84"/>
                  <a:pt x="2036" y="84"/>
                  <a:pt x="2036" y="84"/>
                </a:cubicBezTo>
                <a:cubicBezTo>
                  <a:pt x="2036" y="6"/>
                  <a:pt x="2036" y="6"/>
                  <a:pt x="2036" y="6"/>
                </a:cubicBezTo>
                <a:cubicBezTo>
                  <a:pt x="2036" y="3"/>
                  <a:pt x="2039" y="0"/>
                  <a:pt x="2042" y="0"/>
                </a:cubicBezTo>
                <a:cubicBezTo>
                  <a:pt x="2045" y="0"/>
                  <a:pt x="2047" y="3"/>
                  <a:pt x="2047" y="6"/>
                </a:cubicBezTo>
                <a:cubicBezTo>
                  <a:pt x="2047" y="84"/>
                  <a:pt x="2047" y="84"/>
                  <a:pt x="2047" y="84"/>
                </a:cubicBezTo>
                <a:cubicBezTo>
                  <a:pt x="2103" y="84"/>
                  <a:pt x="2103" y="84"/>
                  <a:pt x="2103" y="84"/>
                </a:cubicBezTo>
                <a:cubicBezTo>
                  <a:pt x="2105" y="84"/>
                  <a:pt x="2107" y="85"/>
                  <a:pt x="2108" y="87"/>
                </a:cubicBezTo>
                <a:cubicBezTo>
                  <a:pt x="2168" y="192"/>
                  <a:pt x="2168" y="192"/>
                  <a:pt x="2168" y="192"/>
                </a:cubicBezTo>
                <a:cubicBezTo>
                  <a:pt x="2270" y="192"/>
                  <a:pt x="2372" y="192"/>
                  <a:pt x="2473" y="192"/>
                </a:cubicBezTo>
                <a:cubicBezTo>
                  <a:pt x="2534" y="87"/>
                  <a:pt x="2534" y="87"/>
                  <a:pt x="2534" y="87"/>
                </a:cubicBezTo>
                <a:cubicBezTo>
                  <a:pt x="2535" y="85"/>
                  <a:pt x="2537" y="84"/>
                  <a:pt x="2539" y="84"/>
                </a:cubicBezTo>
                <a:cubicBezTo>
                  <a:pt x="2593" y="84"/>
                  <a:pt x="2593" y="84"/>
                  <a:pt x="2593" y="84"/>
                </a:cubicBezTo>
                <a:cubicBezTo>
                  <a:pt x="2593" y="6"/>
                  <a:pt x="2593" y="6"/>
                  <a:pt x="2593" y="6"/>
                </a:cubicBezTo>
                <a:cubicBezTo>
                  <a:pt x="2593" y="3"/>
                  <a:pt x="2596" y="0"/>
                  <a:pt x="2599" y="0"/>
                </a:cubicBezTo>
                <a:cubicBezTo>
                  <a:pt x="2602" y="0"/>
                  <a:pt x="2605" y="3"/>
                  <a:pt x="2605" y="6"/>
                </a:cubicBezTo>
                <a:cubicBezTo>
                  <a:pt x="2605" y="84"/>
                  <a:pt x="2605" y="84"/>
                  <a:pt x="2605" y="84"/>
                </a:cubicBezTo>
                <a:cubicBezTo>
                  <a:pt x="2660" y="84"/>
                  <a:pt x="2660" y="84"/>
                  <a:pt x="2660" y="84"/>
                </a:cubicBezTo>
                <a:cubicBezTo>
                  <a:pt x="2662" y="84"/>
                  <a:pt x="2664" y="85"/>
                  <a:pt x="2665" y="87"/>
                </a:cubicBezTo>
                <a:cubicBezTo>
                  <a:pt x="2725" y="192"/>
                  <a:pt x="2725" y="192"/>
                  <a:pt x="2725" y="192"/>
                </a:cubicBezTo>
                <a:cubicBezTo>
                  <a:pt x="2966" y="192"/>
                  <a:pt x="2966" y="192"/>
                  <a:pt x="2966" y="192"/>
                </a:cubicBezTo>
                <a:cubicBezTo>
                  <a:pt x="2969" y="192"/>
                  <a:pt x="2972" y="194"/>
                  <a:pt x="2972" y="197"/>
                </a:cubicBezTo>
                <a:cubicBezTo>
                  <a:pt x="2972" y="201"/>
                  <a:pt x="2969" y="203"/>
                  <a:pt x="2966" y="203"/>
                </a:cubicBezTo>
                <a:cubicBezTo>
                  <a:pt x="2722" y="203"/>
                  <a:pt x="2722" y="203"/>
                  <a:pt x="2722" y="203"/>
                </a:cubicBezTo>
                <a:cubicBezTo>
                  <a:pt x="2719" y="203"/>
                  <a:pt x="2717" y="201"/>
                  <a:pt x="2716" y="199"/>
                </a:cubicBezTo>
                <a:cubicBezTo>
                  <a:pt x="2657" y="96"/>
                  <a:pt x="2657" y="96"/>
                  <a:pt x="2657" y="96"/>
                </a:cubicBezTo>
                <a:cubicBezTo>
                  <a:pt x="2618" y="96"/>
                  <a:pt x="2580" y="96"/>
                  <a:pt x="2542" y="96"/>
                </a:cubicBezTo>
                <a:cubicBezTo>
                  <a:pt x="2482" y="199"/>
                  <a:pt x="2482" y="199"/>
                  <a:pt x="2482" y="199"/>
                </a:cubicBezTo>
                <a:cubicBezTo>
                  <a:pt x="2482" y="201"/>
                  <a:pt x="2479" y="203"/>
                  <a:pt x="2477" y="203"/>
                </a:cubicBezTo>
                <a:cubicBezTo>
                  <a:pt x="2373" y="203"/>
                  <a:pt x="2269" y="203"/>
                  <a:pt x="2164" y="203"/>
                </a:cubicBezTo>
                <a:cubicBezTo>
                  <a:pt x="2162" y="203"/>
                  <a:pt x="2160" y="201"/>
                  <a:pt x="2159" y="199"/>
                </a:cubicBezTo>
                <a:cubicBezTo>
                  <a:pt x="2099" y="96"/>
                  <a:pt x="2099" y="96"/>
                  <a:pt x="2099" y="96"/>
                </a:cubicBezTo>
                <a:cubicBezTo>
                  <a:pt x="2061" y="96"/>
                  <a:pt x="2023" y="96"/>
                  <a:pt x="1984" y="96"/>
                </a:cubicBezTo>
                <a:cubicBezTo>
                  <a:pt x="1925" y="199"/>
                  <a:pt x="1925" y="199"/>
                  <a:pt x="1925" y="199"/>
                </a:cubicBezTo>
                <a:cubicBezTo>
                  <a:pt x="1924" y="201"/>
                  <a:pt x="1922" y="203"/>
                  <a:pt x="1919" y="203"/>
                </a:cubicBezTo>
                <a:cubicBezTo>
                  <a:pt x="1815" y="203"/>
                  <a:pt x="1711" y="203"/>
                  <a:pt x="1607" y="203"/>
                </a:cubicBezTo>
                <a:cubicBezTo>
                  <a:pt x="1604" y="203"/>
                  <a:pt x="1602" y="201"/>
                  <a:pt x="1602" y="199"/>
                </a:cubicBezTo>
                <a:cubicBezTo>
                  <a:pt x="1542" y="96"/>
                  <a:pt x="1542" y="96"/>
                  <a:pt x="1542" y="96"/>
                </a:cubicBezTo>
                <a:cubicBezTo>
                  <a:pt x="1504" y="96"/>
                  <a:pt x="1465" y="96"/>
                  <a:pt x="1427" y="96"/>
                </a:cubicBezTo>
                <a:cubicBezTo>
                  <a:pt x="1368" y="199"/>
                  <a:pt x="1368" y="199"/>
                  <a:pt x="1368" y="199"/>
                </a:cubicBezTo>
                <a:cubicBezTo>
                  <a:pt x="1367" y="201"/>
                  <a:pt x="1365" y="203"/>
                  <a:pt x="1362" y="203"/>
                </a:cubicBezTo>
                <a:cubicBezTo>
                  <a:pt x="1259" y="203"/>
                  <a:pt x="1156" y="203"/>
                  <a:pt x="1052" y="203"/>
                </a:cubicBezTo>
                <a:cubicBezTo>
                  <a:pt x="1050" y="203"/>
                  <a:pt x="1048" y="201"/>
                  <a:pt x="1047" y="199"/>
                </a:cubicBezTo>
                <a:cubicBezTo>
                  <a:pt x="987" y="96"/>
                  <a:pt x="987" y="96"/>
                  <a:pt x="987" y="96"/>
                </a:cubicBezTo>
                <a:cubicBezTo>
                  <a:pt x="949" y="96"/>
                  <a:pt x="911" y="96"/>
                  <a:pt x="872" y="96"/>
                </a:cubicBezTo>
                <a:cubicBezTo>
                  <a:pt x="813" y="199"/>
                  <a:pt x="813" y="199"/>
                  <a:pt x="813" y="199"/>
                </a:cubicBezTo>
                <a:cubicBezTo>
                  <a:pt x="812" y="201"/>
                  <a:pt x="810" y="203"/>
                  <a:pt x="807" y="203"/>
                </a:cubicBezTo>
                <a:cubicBezTo>
                  <a:pt x="703" y="203"/>
                  <a:pt x="599" y="203"/>
                  <a:pt x="495" y="203"/>
                </a:cubicBezTo>
                <a:cubicBezTo>
                  <a:pt x="492" y="203"/>
                  <a:pt x="490" y="201"/>
                  <a:pt x="490" y="199"/>
                </a:cubicBezTo>
                <a:cubicBezTo>
                  <a:pt x="430" y="96"/>
                  <a:pt x="430" y="96"/>
                  <a:pt x="430" y="96"/>
                </a:cubicBezTo>
                <a:cubicBezTo>
                  <a:pt x="392" y="96"/>
                  <a:pt x="353" y="96"/>
                  <a:pt x="315" y="96"/>
                </a:cubicBezTo>
                <a:cubicBezTo>
                  <a:pt x="256" y="199"/>
                  <a:pt x="256" y="199"/>
                  <a:pt x="256" y="199"/>
                </a:cubicBezTo>
                <a:close/>
              </a:path>
            </a:pathLst>
          </a:custGeom>
          <a:solidFill>
            <a:srgbClr val="CA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70" name="Freeform 29"/>
          <p:cNvSpPr>
            <a:spLocks noEditPoints="1"/>
          </p:cNvSpPr>
          <p:nvPr/>
        </p:nvSpPr>
        <p:spPr bwMode="auto">
          <a:xfrm>
            <a:off x="941932" y="2798119"/>
            <a:ext cx="1589060" cy="1432914"/>
          </a:xfrm>
          <a:custGeom>
            <a:avLst/>
            <a:gdLst>
              <a:gd name="T0" fmla="*/ 490 w 665"/>
              <a:gd name="T1" fmla="*/ 0 h 578"/>
              <a:gd name="T2" fmla="*/ 505 w 665"/>
              <a:gd name="T3" fmla="*/ 9 h 578"/>
              <a:gd name="T4" fmla="*/ 662 w 665"/>
              <a:gd name="T5" fmla="*/ 280 h 578"/>
              <a:gd name="T6" fmla="*/ 661 w 665"/>
              <a:gd name="T7" fmla="*/ 298 h 578"/>
              <a:gd name="T8" fmla="*/ 504 w 665"/>
              <a:gd name="T9" fmla="*/ 570 h 578"/>
              <a:gd name="T10" fmla="*/ 490 w 665"/>
              <a:gd name="T11" fmla="*/ 578 h 578"/>
              <a:gd name="T12" fmla="*/ 175 w 665"/>
              <a:gd name="T13" fmla="*/ 578 h 578"/>
              <a:gd name="T14" fmla="*/ 160 w 665"/>
              <a:gd name="T15" fmla="*/ 569 h 578"/>
              <a:gd name="T16" fmla="*/ 3 w 665"/>
              <a:gd name="T17" fmla="*/ 298 h 578"/>
              <a:gd name="T18" fmla="*/ 4 w 665"/>
              <a:gd name="T19" fmla="*/ 280 h 578"/>
              <a:gd name="T20" fmla="*/ 161 w 665"/>
              <a:gd name="T21" fmla="*/ 8 h 578"/>
              <a:gd name="T22" fmla="*/ 175 w 665"/>
              <a:gd name="T23" fmla="*/ 0 h 578"/>
              <a:gd name="T24" fmla="*/ 490 w 665"/>
              <a:gd name="T25" fmla="*/ 0 h 578"/>
              <a:gd name="T26" fmla="*/ 480 w 665"/>
              <a:gd name="T27" fmla="*/ 34 h 578"/>
              <a:gd name="T28" fmla="*/ 185 w 665"/>
              <a:gd name="T29" fmla="*/ 34 h 578"/>
              <a:gd name="T30" fmla="*/ 38 w 665"/>
              <a:gd name="T31" fmla="*/ 289 h 578"/>
              <a:gd name="T32" fmla="*/ 185 w 665"/>
              <a:gd name="T33" fmla="*/ 544 h 578"/>
              <a:gd name="T34" fmla="*/ 480 w 665"/>
              <a:gd name="T35" fmla="*/ 544 h 578"/>
              <a:gd name="T36" fmla="*/ 627 w 665"/>
              <a:gd name="T37" fmla="*/ 289 h 578"/>
              <a:gd name="T38" fmla="*/ 480 w 665"/>
              <a:gd name="T39" fmla="*/ 34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65" h="578">
                <a:moveTo>
                  <a:pt x="490" y="0"/>
                </a:moveTo>
                <a:cubicBezTo>
                  <a:pt x="496" y="0"/>
                  <a:pt x="502" y="4"/>
                  <a:pt x="505" y="9"/>
                </a:cubicBezTo>
                <a:cubicBezTo>
                  <a:pt x="662" y="280"/>
                  <a:pt x="662" y="280"/>
                  <a:pt x="662" y="280"/>
                </a:cubicBezTo>
                <a:cubicBezTo>
                  <a:pt x="665" y="286"/>
                  <a:pt x="664" y="293"/>
                  <a:pt x="661" y="298"/>
                </a:cubicBezTo>
                <a:cubicBezTo>
                  <a:pt x="504" y="570"/>
                  <a:pt x="504" y="570"/>
                  <a:pt x="504" y="570"/>
                </a:cubicBezTo>
                <a:cubicBezTo>
                  <a:pt x="501" y="575"/>
                  <a:pt x="496" y="578"/>
                  <a:pt x="490" y="578"/>
                </a:cubicBezTo>
                <a:cubicBezTo>
                  <a:pt x="175" y="578"/>
                  <a:pt x="175" y="578"/>
                  <a:pt x="175" y="578"/>
                </a:cubicBezTo>
                <a:cubicBezTo>
                  <a:pt x="169" y="578"/>
                  <a:pt x="163" y="574"/>
                  <a:pt x="160" y="569"/>
                </a:cubicBezTo>
                <a:cubicBezTo>
                  <a:pt x="3" y="298"/>
                  <a:pt x="3" y="298"/>
                  <a:pt x="3" y="298"/>
                </a:cubicBezTo>
                <a:cubicBezTo>
                  <a:pt x="0" y="292"/>
                  <a:pt x="1" y="285"/>
                  <a:pt x="4" y="280"/>
                </a:cubicBezTo>
                <a:cubicBezTo>
                  <a:pt x="161" y="8"/>
                  <a:pt x="161" y="8"/>
                  <a:pt x="161" y="8"/>
                </a:cubicBezTo>
                <a:cubicBezTo>
                  <a:pt x="164" y="3"/>
                  <a:pt x="170" y="0"/>
                  <a:pt x="175" y="0"/>
                </a:cubicBezTo>
                <a:cubicBezTo>
                  <a:pt x="490" y="0"/>
                  <a:pt x="490" y="0"/>
                  <a:pt x="490" y="0"/>
                </a:cubicBezTo>
                <a:close/>
                <a:moveTo>
                  <a:pt x="480" y="34"/>
                </a:moveTo>
                <a:cubicBezTo>
                  <a:pt x="185" y="34"/>
                  <a:pt x="185" y="34"/>
                  <a:pt x="185" y="34"/>
                </a:cubicBezTo>
                <a:cubicBezTo>
                  <a:pt x="38" y="289"/>
                  <a:pt x="38" y="289"/>
                  <a:pt x="38" y="289"/>
                </a:cubicBezTo>
                <a:cubicBezTo>
                  <a:pt x="185" y="544"/>
                  <a:pt x="185" y="544"/>
                  <a:pt x="185" y="544"/>
                </a:cubicBezTo>
                <a:cubicBezTo>
                  <a:pt x="480" y="544"/>
                  <a:pt x="480" y="544"/>
                  <a:pt x="480" y="544"/>
                </a:cubicBezTo>
                <a:cubicBezTo>
                  <a:pt x="627" y="289"/>
                  <a:pt x="627" y="289"/>
                  <a:pt x="627" y="289"/>
                </a:cubicBezTo>
                <a:cubicBezTo>
                  <a:pt x="480" y="34"/>
                  <a:pt x="480" y="34"/>
                  <a:pt x="480" y="34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71" name="Freeform 30"/>
          <p:cNvSpPr>
            <a:spLocks/>
          </p:cNvSpPr>
          <p:nvPr/>
        </p:nvSpPr>
        <p:spPr bwMode="auto">
          <a:xfrm>
            <a:off x="1200821" y="3034206"/>
            <a:ext cx="1073164" cy="958858"/>
          </a:xfrm>
          <a:custGeom>
            <a:avLst/>
            <a:gdLst>
              <a:gd name="T0" fmla="*/ 154 w 616"/>
              <a:gd name="T1" fmla="*/ 0 h 531"/>
              <a:gd name="T2" fmla="*/ 461 w 616"/>
              <a:gd name="T3" fmla="*/ 0 h 531"/>
              <a:gd name="T4" fmla="*/ 616 w 616"/>
              <a:gd name="T5" fmla="*/ 266 h 531"/>
              <a:gd name="T6" fmla="*/ 461 w 616"/>
              <a:gd name="T7" fmla="*/ 531 h 531"/>
              <a:gd name="T8" fmla="*/ 154 w 616"/>
              <a:gd name="T9" fmla="*/ 531 h 531"/>
              <a:gd name="T10" fmla="*/ 0 w 616"/>
              <a:gd name="T11" fmla="*/ 266 h 531"/>
              <a:gd name="T12" fmla="*/ 154 w 616"/>
              <a:gd name="T13" fmla="*/ 0 h 531"/>
              <a:gd name="T14" fmla="*/ 154 w 616"/>
              <a:gd name="T15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16" h="531">
                <a:moveTo>
                  <a:pt x="154" y="0"/>
                </a:moveTo>
                <a:lnTo>
                  <a:pt x="461" y="0"/>
                </a:lnTo>
                <a:lnTo>
                  <a:pt x="616" y="266"/>
                </a:lnTo>
                <a:lnTo>
                  <a:pt x="461" y="531"/>
                </a:lnTo>
                <a:lnTo>
                  <a:pt x="154" y="531"/>
                </a:lnTo>
                <a:lnTo>
                  <a:pt x="0" y="266"/>
                </a:lnTo>
                <a:lnTo>
                  <a:pt x="154" y="0"/>
                </a:lnTo>
                <a:lnTo>
                  <a:pt x="15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72" name="Freeform 31"/>
          <p:cNvSpPr>
            <a:spLocks/>
          </p:cNvSpPr>
          <p:nvPr/>
        </p:nvSpPr>
        <p:spPr bwMode="auto">
          <a:xfrm>
            <a:off x="1301060" y="4830206"/>
            <a:ext cx="477142" cy="471049"/>
          </a:xfrm>
          <a:custGeom>
            <a:avLst/>
            <a:gdLst>
              <a:gd name="T0" fmla="*/ 72 w 288"/>
              <a:gd name="T1" fmla="*/ 0 h 250"/>
              <a:gd name="T2" fmla="*/ 215 w 288"/>
              <a:gd name="T3" fmla="*/ 0 h 250"/>
              <a:gd name="T4" fmla="*/ 288 w 288"/>
              <a:gd name="T5" fmla="*/ 124 h 250"/>
              <a:gd name="T6" fmla="*/ 215 w 288"/>
              <a:gd name="T7" fmla="*/ 250 h 250"/>
              <a:gd name="T8" fmla="*/ 72 w 288"/>
              <a:gd name="T9" fmla="*/ 250 h 250"/>
              <a:gd name="T10" fmla="*/ 0 w 288"/>
              <a:gd name="T11" fmla="*/ 124 h 250"/>
              <a:gd name="T12" fmla="*/ 72 w 288"/>
              <a:gd name="T13" fmla="*/ 0 h 250"/>
              <a:gd name="T14" fmla="*/ 72 w 288"/>
              <a:gd name="T15" fmla="*/ 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8" h="250">
                <a:moveTo>
                  <a:pt x="72" y="0"/>
                </a:moveTo>
                <a:lnTo>
                  <a:pt x="215" y="0"/>
                </a:lnTo>
                <a:lnTo>
                  <a:pt x="288" y="124"/>
                </a:lnTo>
                <a:lnTo>
                  <a:pt x="215" y="250"/>
                </a:lnTo>
                <a:lnTo>
                  <a:pt x="72" y="250"/>
                </a:lnTo>
                <a:lnTo>
                  <a:pt x="0" y="124"/>
                </a:lnTo>
                <a:lnTo>
                  <a:pt x="72" y="0"/>
                </a:lnTo>
                <a:lnTo>
                  <a:pt x="72" y="0"/>
                </a:lnTo>
                <a:close/>
              </a:path>
            </a:pathLst>
          </a:custGeom>
          <a:solidFill>
            <a:srgbClr val="6BAE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73" name="Freeform 115"/>
          <p:cNvSpPr>
            <a:spLocks noEditPoints="1"/>
          </p:cNvSpPr>
          <p:nvPr/>
        </p:nvSpPr>
        <p:spPr bwMode="auto">
          <a:xfrm>
            <a:off x="2276917" y="2798119"/>
            <a:ext cx="1587574" cy="1432914"/>
          </a:xfrm>
          <a:custGeom>
            <a:avLst/>
            <a:gdLst>
              <a:gd name="T0" fmla="*/ 489 w 664"/>
              <a:gd name="T1" fmla="*/ 0 h 578"/>
              <a:gd name="T2" fmla="*/ 504 w 664"/>
              <a:gd name="T3" fmla="*/ 9 h 578"/>
              <a:gd name="T4" fmla="*/ 661 w 664"/>
              <a:gd name="T5" fmla="*/ 280 h 578"/>
              <a:gd name="T6" fmla="*/ 661 w 664"/>
              <a:gd name="T7" fmla="*/ 298 h 578"/>
              <a:gd name="T8" fmla="*/ 504 w 664"/>
              <a:gd name="T9" fmla="*/ 570 h 578"/>
              <a:gd name="T10" fmla="*/ 489 w 664"/>
              <a:gd name="T11" fmla="*/ 578 h 578"/>
              <a:gd name="T12" fmla="*/ 175 w 664"/>
              <a:gd name="T13" fmla="*/ 578 h 578"/>
              <a:gd name="T14" fmla="*/ 159 w 664"/>
              <a:gd name="T15" fmla="*/ 569 h 578"/>
              <a:gd name="T16" fmla="*/ 3 w 664"/>
              <a:gd name="T17" fmla="*/ 298 h 578"/>
              <a:gd name="T18" fmla="*/ 3 w 664"/>
              <a:gd name="T19" fmla="*/ 280 h 578"/>
              <a:gd name="T20" fmla="*/ 160 w 664"/>
              <a:gd name="T21" fmla="*/ 8 h 578"/>
              <a:gd name="T22" fmla="*/ 175 w 664"/>
              <a:gd name="T23" fmla="*/ 0 h 578"/>
              <a:gd name="T24" fmla="*/ 489 w 664"/>
              <a:gd name="T25" fmla="*/ 0 h 578"/>
              <a:gd name="T26" fmla="*/ 479 w 664"/>
              <a:gd name="T27" fmla="*/ 34 h 578"/>
              <a:gd name="T28" fmla="*/ 185 w 664"/>
              <a:gd name="T29" fmla="*/ 34 h 578"/>
              <a:gd name="T30" fmla="*/ 37 w 664"/>
              <a:gd name="T31" fmla="*/ 289 h 578"/>
              <a:gd name="T32" fmla="*/ 185 w 664"/>
              <a:gd name="T33" fmla="*/ 544 h 578"/>
              <a:gd name="T34" fmla="*/ 479 w 664"/>
              <a:gd name="T35" fmla="*/ 544 h 578"/>
              <a:gd name="T36" fmla="*/ 626 w 664"/>
              <a:gd name="T37" fmla="*/ 289 h 578"/>
              <a:gd name="T38" fmla="*/ 479 w 664"/>
              <a:gd name="T39" fmla="*/ 34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64" h="578">
                <a:moveTo>
                  <a:pt x="489" y="0"/>
                </a:moveTo>
                <a:cubicBezTo>
                  <a:pt x="496" y="0"/>
                  <a:pt x="502" y="4"/>
                  <a:pt x="504" y="9"/>
                </a:cubicBezTo>
                <a:cubicBezTo>
                  <a:pt x="661" y="280"/>
                  <a:pt x="661" y="280"/>
                  <a:pt x="661" y="280"/>
                </a:cubicBezTo>
                <a:cubicBezTo>
                  <a:pt x="664" y="286"/>
                  <a:pt x="664" y="293"/>
                  <a:pt x="661" y="298"/>
                </a:cubicBezTo>
                <a:cubicBezTo>
                  <a:pt x="504" y="570"/>
                  <a:pt x="504" y="570"/>
                  <a:pt x="504" y="570"/>
                </a:cubicBezTo>
                <a:cubicBezTo>
                  <a:pt x="501" y="575"/>
                  <a:pt x="495" y="578"/>
                  <a:pt x="489" y="578"/>
                </a:cubicBezTo>
                <a:cubicBezTo>
                  <a:pt x="175" y="578"/>
                  <a:pt x="175" y="578"/>
                  <a:pt x="175" y="578"/>
                </a:cubicBezTo>
                <a:cubicBezTo>
                  <a:pt x="168" y="578"/>
                  <a:pt x="162" y="574"/>
                  <a:pt x="159" y="569"/>
                </a:cubicBezTo>
                <a:cubicBezTo>
                  <a:pt x="3" y="298"/>
                  <a:pt x="3" y="298"/>
                  <a:pt x="3" y="298"/>
                </a:cubicBezTo>
                <a:cubicBezTo>
                  <a:pt x="0" y="292"/>
                  <a:pt x="0" y="285"/>
                  <a:pt x="3" y="280"/>
                </a:cubicBezTo>
                <a:cubicBezTo>
                  <a:pt x="160" y="8"/>
                  <a:pt x="160" y="8"/>
                  <a:pt x="160" y="8"/>
                </a:cubicBezTo>
                <a:cubicBezTo>
                  <a:pt x="163" y="3"/>
                  <a:pt x="169" y="0"/>
                  <a:pt x="175" y="0"/>
                </a:cubicBezTo>
                <a:cubicBezTo>
                  <a:pt x="489" y="0"/>
                  <a:pt x="489" y="0"/>
                  <a:pt x="489" y="0"/>
                </a:cubicBezTo>
                <a:close/>
                <a:moveTo>
                  <a:pt x="479" y="34"/>
                </a:moveTo>
                <a:cubicBezTo>
                  <a:pt x="185" y="34"/>
                  <a:pt x="185" y="34"/>
                  <a:pt x="185" y="34"/>
                </a:cubicBezTo>
                <a:cubicBezTo>
                  <a:pt x="37" y="289"/>
                  <a:pt x="37" y="289"/>
                  <a:pt x="37" y="289"/>
                </a:cubicBezTo>
                <a:cubicBezTo>
                  <a:pt x="185" y="544"/>
                  <a:pt x="185" y="544"/>
                  <a:pt x="185" y="544"/>
                </a:cubicBezTo>
                <a:cubicBezTo>
                  <a:pt x="479" y="544"/>
                  <a:pt x="479" y="544"/>
                  <a:pt x="479" y="544"/>
                </a:cubicBezTo>
                <a:cubicBezTo>
                  <a:pt x="626" y="289"/>
                  <a:pt x="626" y="289"/>
                  <a:pt x="626" y="289"/>
                </a:cubicBezTo>
                <a:cubicBezTo>
                  <a:pt x="479" y="34"/>
                  <a:pt x="479" y="34"/>
                  <a:pt x="479" y="34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74" name="Freeform 116"/>
          <p:cNvSpPr>
            <a:spLocks/>
          </p:cNvSpPr>
          <p:nvPr/>
        </p:nvSpPr>
        <p:spPr bwMode="auto">
          <a:xfrm>
            <a:off x="2535936" y="3034205"/>
            <a:ext cx="1071424" cy="958860"/>
          </a:xfrm>
          <a:custGeom>
            <a:avLst/>
            <a:gdLst>
              <a:gd name="T0" fmla="*/ 153 w 615"/>
              <a:gd name="T1" fmla="*/ 0 h 531"/>
              <a:gd name="T2" fmla="*/ 460 w 615"/>
              <a:gd name="T3" fmla="*/ 0 h 531"/>
              <a:gd name="T4" fmla="*/ 615 w 615"/>
              <a:gd name="T5" fmla="*/ 266 h 531"/>
              <a:gd name="T6" fmla="*/ 460 w 615"/>
              <a:gd name="T7" fmla="*/ 531 h 531"/>
              <a:gd name="T8" fmla="*/ 153 w 615"/>
              <a:gd name="T9" fmla="*/ 531 h 531"/>
              <a:gd name="T10" fmla="*/ 0 w 615"/>
              <a:gd name="T11" fmla="*/ 266 h 531"/>
              <a:gd name="T12" fmla="*/ 153 w 615"/>
              <a:gd name="T13" fmla="*/ 0 h 531"/>
              <a:gd name="T14" fmla="*/ 153 w 615"/>
              <a:gd name="T15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15" h="531">
                <a:moveTo>
                  <a:pt x="153" y="0"/>
                </a:moveTo>
                <a:lnTo>
                  <a:pt x="460" y="0"/>
                </a:lnTo>
                <a:lnTo>
                  <a:pt x="615" y="266"/>
                </a:lnTo>
                <a:lnTo>
                  <a:pt x="460" y="531"/>
                </a:lnTo>
                <a:lnTo>
                  <a:pt x="153" y="531"/>
                </a:lnTo>
                <a:lnTo>
                  <a:pt x="0" y="266"/>
                </a:lnTo>
                <a:lnTo>
                  <a:pt x="153" y="0"/>
                </a:lnTo>
                <a:lnTo>
                  <a:pt x="153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75" name="Freeform 117"/>
          <p:cNvSpPr>
            <a:spLocks/>
          </p:cNvSpPr>
          <p:nvPr/>
        </p:nvSpPr>
        <p:spPr bwMode="auto">
          <a:xfrm>
            <a:off x="2659107" y="4850887"/>
            <a:ext cx="475486" cy="471049"/>
          </a:xfrm>
          <a:custGeom>
            <a:avLst/>
            <a:gdLst>
              <a:gd name="T0" fmla="*/ 71 w 287"/>
              <a:gd name="T1" fmla="*/ 0 h 250"/>
              <a:gd name="T2" fmla="*/ 214 w 287"/>
              <a:gd name="T3" fmla="*/ 0 h 250"/>
              <a:gd name="T4" fmla="*/ 287 w 287"/>
              <a:gd name="T5" fmla="*/ 124 h 250"/>
              <a:gd name="T6" fmla="*/ 214 w 287"/>
              <a:gd name="T7" fmla="*/ 250 h 250"/>
              <a:gd name="T8" fmla="*/ 71 w 287"/>
              <a:gd name="T9" fmla="*/ 250 h 250"/>
              <a:gd name="T10" fmla="*/ 0 w 287"/>
              <a:gd name="T11" fmla="*/ 124 h 250"/>
              <a:gd name="T12" fmla="*/ 71 w 287"/>
              <a:gd name="T13" fmla="*/ 0 h 250"/>
              <a:gd name="T14" fmla="*/ 71 w 287"/>
              <a:gd name="T15" fmla="*/ 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7" h="250">
                <a:moveTo>
                  <a:pt x="71" y="0"/>
                </a:moveTo>
                <a:lnTo>
                  <a:pt x="214" y="0"/>
                </a:lnTo>
                <a:lnTo>
                  <a:pt x="287" y="124"/>
                </a:lnTo>
                <a:lnTo>
                  <a:pt x="214" y="250"/>
                </a:lnTo>
                <a:lnTo>
                  <a:pt x="71" y="250"/>
                </a:lnTo>
                <a:lnTo>
                  <a:pt x="0" y="124"/>
                </a:lnTo>
                <a:lnTo>
                  <a:pt x="71" y="0"/>
                </a:lnTo>
                <a:lnTo>
                  <a:pt x="71" y="0"/>
                </a:lnTo>
                <a:close/>
              </a:path>
            </a:pathLst>
          </a:custGeom>
          <a:solidFill>
            <a:srgbClr val="1B80D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76" name="Freeform 201"/>
          <p:cNvSpPr>
            <a:spLocks noEditPoints="1"/>
          </p:cNvSpPr>
          <p:nvPr/>
        </p:nvSpPr>
        <p:spPr bwMode="auto">
          <a:xfrm>
            <a:off x="3593237" y="2798119"/>
            <a:ext cx="1589060" cy="1432914"/>
          </a:xfrm>
          <a:custGeom>
            <a:avLst/>
            <a:gdLst>
              <a:gd name="T0" fmla="*/ 490 w 665"/>
              <a:gd name="T1" fmla="*/ 0 h 578"/>
              <a:gd name="T2" fmla="*/ 505 w 665"/>
              <a:gd name="T3" fmla="*/ 9 h 578"/>
              <a:gd name="T4" fmla="*/ 662 w 665"/>
              <a:gd name="T5" fmla="*/ 280 h 578"/>
              <a:gd name="T6" fmla="*/ 661 w 665"/>
              <a:gd name="T7" fmla="*/ 298 h 578"/>
              <a:gd name="T8" fmla="*/ 504 w 665"/>
              <a:gd name="T9" fmla="*/ 570 h 578"/>
              <a:gd name="T10" fmla="*/ 490 w 665"/>
              <a:gd name="T11" fmla="*/ 578 h 578"/>
              <a:gd name="T12" fmla="*/ 175 w 665"/>
              <a:gd name="T13" fmla="*/ 578 h 578"/>
              <a:gd name="T14" fmla="*/ 160 w 665"/>
              <a:gd name="T15" fmla="*/ 569 h 578"/>
              <a:gd name="T16" fmla="*/ 4 w 665"/>
              <a:gd name="T17" fmla="*/ 298 h 578"/>
              <a:gd name="T18" fmla="*/ 4 w 665"/>
              <a:gd name="T19" fmla="*/ 280 h 578"/>
              <a:gd name="T20" fmla="*/ 161 w 665"/>
              <a:gd name="T21" fmla="*/ 8 h 578"/>
              <a:gd name="T22" fmla="*/ 175 w 665"/>
              <a:gd name="T23" fmla="*/ 0 h 578"/>
              <a:gd name="T24" fmla="*/ 490 w 665"/>
              <a:gd name="T25" fmla="*/ 0 h 578"/>
              <a:gd name="T26" fmla="*/ 480 w 665"/>
              <a:gd name="T27" fmla="*/ 34 h 578"/>
              <a:gd name="T28" fmla="*/ 185 w 665"/>
              <a:gd name="T29" fmla="*/ 34 h 578"/>
              <a:gd name="T30" fmla="*/ 38 w 665"/>
              <a:gd name="T31" fmla="*/ 289 h 578"/>
              <a:gd name="T32" fmla="*/ 185 w 665"/>
              <a:gd name="T33" fmla="*/ 544 h 578"/>
              <a:gd name="T34" fmla="*/ 480 w 665"/>
              <a:gd name="T35" fmla="*/ 544 h 578"/>
              <a:gd name="T36" fmla="*/ 627 w 665"/>
              <a:gd name="T37" fmla="*/ 289 h 578"/>
              <a:gd name="T38" fmla="*/ 480 w 665"/>
              <a:gd name="T39" fmla="*/ 34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65" h="578">
                <a:moveTo>
                  <a:pt x="490" y="0"/>
                </a:moveTo>
                <a:cubicBezTo>
                  <a:pt x="496" y="0"/>
                  <a:pt x="502" y="4"/>
                  <a:pt x="505" y="9"/>
                </a:cubicBezTo>
                <a:cubicBezTo>
                  <a:pt x="662" y="280"/>
                  <a:pt x="662" y="280"/>
                  <a:pt x="662" y="280"/>
                </a:cubicBezTo>
                <a:cubicBezTo>
                  <a:pt x="665" y="286"/>
                  <a:pt x="665" y="293"/>
                  <a:pt x="661" y="298"/>
                </a:cubicBezTo>
                <a:cubicBezTo>
                  <a:pt x="504" y="570"/>
                  <a:pt x="504" y="570"/>
                  <a:pt x="504" y="570"/>
                </a:cubicBezTo>
                <a:cubicBezTo>
                  <a:pt x="501" y="575"/>
                  <a:pt x="496" y="578"/>
                  <a:pt x="490" y="578"/>
                </a:cubicBezTo>
                <a:cubicBezTo>
                  <a:pt x="175" y="578"/>
                  <a:pt x="175" y="578"/>
                  <a:pt x="175" y="578"/>
                </a:cubicBezTo>
                <a:cubicBezTo>
                  <a:pt x="169" y="578"/>
                  <a:pt x="163" y="574"/>
                  <a:pt x="160" y="569"/>
                </a:cubicBezTo>
                <a:cubicBezTo>
                  <a:pt x="4" y="298"/>
                  <a:pt x="4" y="298"/>
                  <a:pt x="4" y="298"/>
                </a:cubicBezTo>
                <a:cubicBezTo>
                  <a:pt x="0" y="292"/>
                  <a:pt x="1" y="285"/>
                  <a:pt x="4" y="280"/>
                </a:cubicBezTo>
                <a:cubicBezTo>
                  <a:pt x="161" y="8"/>
                  <a:pt x="161" y="8"/>
                  <a:pt x="161" y="8"/>
                </a:cubicBezTo>
                <a:cubicBezTo>
                  <a:pt x="164" y="3"/>
                  <a:pt x="170" y="0"/>
                  <a:pt x="175" y="0"/>
                </a:cubicBezTo>
                <a:cubicBezTo>
                  <a:pt x="490" y="0"/>
                  <a:pt x="490" y="0"/>
                  <a:pt x="490" y="0"/>
                </a:cubicBezTo>
                <a:close/>
                <a:moveTo>
                  <a:pt x="480" y="34"/>
                </a:moveTo>
                <a:cubicBezTo>
                  <a:pt x="185" y="34"/>
                  <a:pt x="185" y="34"/>
                  <a:pt x="185" y="34"/>
                </a:cubicBezTo>
                <a:cubicBezTo>
                  <a:pt x="38" y="289"/>
                  <a:pt x="38" y="289"/>
                  <a:pt x="38" y="289"/>
                </a:cubicBezTo>
                <a:cubicBezTo>
                  <a:pt x="185" y="544"/>
                  <a:pt x="185" y="544"/>
                  <a:pt x="185" y="544"/>
                </a:cubicBezTo>
                <a:cubicBezTo>
                  <a:pt x="480" y="544"/>
                  <a:pt x="480" y="544"/>
                  <a:pt x="480" y="544"/>
                </a:cubicBezTo>
                <a:cubicBezTo>
                  <a:pt x="627" y="289"/>
                  <a:pt x="627" y="289"/>
                  <a:pt x="627" y="289"/>
                </a:cubicBezTo>
                <a:cubicBezTo>
                  <a:pt x="480" y="34"/>
                  <a:pt x="480" y="34"/>
                  <a:pt x="480" y="34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77" name="Freeform 202"/>
          <p:cNvSpPr>
            <a:spLocks/>
          </p:cNvSpPr>
          <p:nvPr/>
        </p:nvSpPr>
        <p:spPr bwMode="auto">
          <a:xfrm>
            <a:off x="3850243" y="3034206"/>
            <a:ext cx="1073164" cy="958858"/>
          </a:xfrm>
          <a:custGeom>
            <a:avLst/>
            <a:gdLst>
              <a:gd name="T0" fmla="*/ 155 w 616"/>
              <a:gd name="T1" fmla="*/ 0 h 531"/>
              <a:gd name="T2" fmla="*/ 462 w 616"/>
              <a:gd name="T3" fmla="*/ 0 h 531"/>
              <a:gd name="T4" fmla="*/ 616 w 616"/>
              <a:gd name="T5" fmla="*/ 266 h 531"/>
              <a:gd name="T6" fmla="*/ 462 w 616"/>
              <a:gd name="T7" fmla="*/ 531 h 531"/>
              <a:gd name="T8" fmla="*/ 155 w 616"/>
              <a:gd name="T9" fmla="*/ 531 h 531"/>
              <a:gd name="T10" fmla="*/ 0 w 616"/>
              <a:gd name="T11" fmla="*/ 266 h 531"/>
              <a:gd name="T12" fmla="*/ 155 w 616"/>
              <a:gd name="T13" fmla="*/ 0 h 531"/>
              <a:gd name="T14" fmla="*/ 155 w 616"/>
              <a:gd name="T15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16" h="531">
                <a:moveTo>
                  <a:pt x="155" y="0"/>
                </a:moveTo>
                <a:lnTo>
                  <a:pt x="462" y="0"/>
                </a:lnTo>
                <a:lnTo>
                  <a:pt x="616" y="266"/>
                </a:lnTo>
                <a:lnTo>
                  <a:pt x="462" y="531"/>
                </a:lnTo>
                <a:lnTo>
                  <a:pt x="155" y="531"/>
                </a:lnTo>
                <a:lnTo>
                  <a:pt x="0" y="266"/>
                </a:lnTo>
                <a:lnTo>
                  <a:pt x="155" y="0"/>
                </a:lnTo>
                <a:lnTo>
                  <a:pt x="155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78" name="Freeform 203"/>
          <p:cNvSpPr>
            <a:spLocks/>
          </p:cNvSpPr>
          <p:nvPr/>
        </p:nvSpPr>
        <p:spPr bwMode="auto">
          <a:xfrm>
            <a:off x="4018521" y="4826452"/>
            <a:ext cx="477142" cy="471049"/>
          </a:xfrm>
          <a:custGeom>
            <a:avLst/>
            <a:gdLst>
              <a:gd name="T0" fmla="*/ 73 w 288"/>
              <a:gd name="T1" fmla="*/ 0 h 250"/>
              <a:gd name="T2" fmla="*/ 216 w 288"/>
              <a:gd name="T3" fmla="*/ 0 h 250"/>
              <a:gd name="T4" fmla="*/ 288 w 288"/>
              <a:gd name="T5" fmla="*/ 124 h 250"/>
              <a:gd name="T6" fmla="*/ 216 w 288"/>
              <a:gd name="T7" fmla="*/ 250 h 250"/>
              <a:gd name="T8" fmla="*/ 73 w 288"/>
              <a:gd name="T9" fmla="*/ 250 h 250"/>
              <a:gd name="T10" fmla="*/ 0 w 288"/>
              <a:gd name="T11" fmla="*/ 124 h 250"/>
              <a:gd name="T12" fmla="*/ 73 w 288"/>
              <a:gd name="T13" fmla="*/ 0 h 250"/>
              <a:gd name="T14" fmla="*/ 73 w 288"/>
              <a:gd name="T15" fmla="*/ 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8" h="250">
                <a:moveTo>
                  <a:pt x="73" y="0"/>
                </a:moveTo>
                <a:lnTo>
                  <a:pt x="216" y="0"/>
                </a:lnTo>
                <a:lnTo>
                  <a:pt x="288" y="124"/>
                </a:lnTo>
                <a:lnTo>
                  <a:pt x="216" y="250"/>
                </a:lnTo>
                <a:lnTo>
                  <a:pt x="73" y="250"/>
                </a:lnTo>
                <a:lnTo>
                  <a:pt x="0" y="124"/>
                </a:lnTo>
                <a:lnTo>
                  <a:pt x="73" y="0"/>
                </a:lnTo>
                <a:lnTo>
                  <a:pt x="73" y="0"/>
                </a:lnTo>
                <a:close/>
              </a:path>
            </a:pathLst>
          </a:custGeom>
          <a:solidFill>
            <a:srgbClr val="558ED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79" name="Freeform 290"/>
          <p:cNvSpPr>
            <a:spLocks noEditPoints="1"/>
          </p:cNvSpPr>
          <p:nvPr/>
        </p:nvSpPr>
        <p:spPr bwMode="auto">
          <a:xfrm>
            <a:off x="4885983" y="2798119"/>
            <a:ext cx="1587574" cy="1432914"/>
          </a:xfrm>
          <a:custGeom>
            <a:avLst/>
            <a:gdLst>
              <a:gd name="T0" fmla="*/ 489 w 664"/>
              <a:gd name="T1" fmla="*/ 0 h 578"/>
              <a:gd name="T2" fmla="*/ 504 w 664"/>
              <a:gd name="T3" fmla="*/ 9 h 578"/>
              <a:gd name="T4" fmla="*/ 661 w 664"/>
              <a:gd name="T5" fmla="*/ 280 h 578"/>
              <a:gd name="T6" fmla="*/ 661 w 664"/>
              <a:gd name="T7" fmla="*/ 298 h 578"/>
              <a:gd name="T8" fmla="*/ 504 w 664"/>
              <a:gd name="T9" fmla="*/ 570 h 578"/>
              <a:gd name="T10" fmla="*/ 489 w 664"/>
              <a:gd name="T11" fmla="*/ 578 h 578"/>
              <a:gd name="T12" fmla="*/ 175 w 664"/>
              <a:gd name="T13" fmla="*/ 578 h 578"/>
              <a:gd name="T14" fmla="*/ 159 w 664"/>
              <a:gd name="T15" fmla="*/ 569 h 578"/>
              <a:gd name="T16" fmla="*/ 3 w 664"/>
              <a:gd name="T17" fmla="*/ 298 h 578"/>
              <a:gd name="T18" fmla="*/ 3 w 664"/>
              <a:gd name="T19" fmla="*/ 280 h 578"/>
              <a:gd name="T20" fmla="*/ 160 w 664"/>
              <a:gd name="T21" fmla="*/ 8 h 578"/>
              <a:gd name="T22" fmla="*/ 175 w 664"/>
              <a:gd name="T23" fmla="*/ 0 h 578"/>
              <a:gd name="T24" fmla="*/ 489 w 664"/>
              <a:gd name="T25" fmla="*/ 0 h 578"/>
              <a:gd name="T26" fmla="*/ 479 w 664"/>
              <a:gd name="T27" fmla="*/ 34 h 578"/>
              <a:gd name="T28" fmla="*/ 185 w 664"/>
              <a:gd name="T29" fmla="*/ 34 h 578"/>
              <a:gd name="T30" fmla="*/ 37 w 664"/>
              <a:gd name="T31" fmla="*/ 289 h 578"/>
              <a:gd name="T32" fmla="*/ 185 w 664"/>
              <a:gd name="T33" fmla="*/ 544 h 578"/>
              <a:gd name="T34" fmla="*/ 479 w 664"/>
              <a:gd name="T35" fmla="*/ 544 h 578"/>
              <a:gd name="T36" fmla="*/ 626 w 664"/>
              <a:gd name="T37" fmla="*/ 289 h 578"/>
              <a:gd name="T38" fmla="*/ 479 w 664"/>
              <a:gd name="T39" fmla="*/ 34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64" h="578">
                <a:moveTo>
                  <a:pt x="489" y="0"/>
                </a:moveTo>
                <a:cubicBezTo>
                  <a:pt x="496" y="0"/>
                  <a:pt x="502" y="4"/>
                  <a:pt x="504" y="9"/>
                </a:cubicBezTo>
                <a:cubicBezTo>
                  <a:pt x="661" y="280"/>
                  <a:pt x="661" y="280"/>
                  <a:pt x="661" y="280"/>
                </a:cubicBezTo>
                <a:cubicBezTo>
                  <a:pt x="664" y="286"/>
                  <a:pt x="664" y="293"/>
                  <a:pt x="661" y="298"/>
                </a:cubicBezTo>
                <a:cubicBezTo>
                  <a:pt x="504" y="570"/>
                  <a:pt x="504" y="570"/>
                  <a:pt x="504" y="570"/>
                </a:cubicBezTo>
                <a:cubicBezTo>
                  <a:pt x="501" y="575"/>
                  <a:pt x="495" y="578"/>
                  <a:pt x="489" y="578"/>
                </a:cubicBezTo>
                <a:cubicBezTo>
                  <a:pt x="175" y="578"/>
                  <a:pt x="175" y="578"/>
                  <a:pt x="175" y="578"/>
                </a:cubicBezTo>
                <a:cubicBezTo>
                  <a:pt x="168" y="578"/>
                  <a:pt x="162" y="574"/>
                  <a:pt x="159" y="569"/>
                </a:cubicBezTo>
                <a:cubicBezTo>
                  <a:pt x="3" y="298"/>
                  <a:pt x="3" y="298"/>
                  <a:pt x="3" y="298"/>
                </a:cubicBezTo>
                <a:cubicBezTo>
                  <a:pt x="0" y="292"/>
                  <a:pt x="0" y="285"/>
                  <a:pt x="3" y="280"/>
                </a:cubicBezTo>
                <a:cubicBezTo>
                  <a:pt x="160" y="8"/>
                  <a:pt x="160" y="8"/>
                  <a:pt x="160" y="8"/>
                </a:cubicBezTo>
                <a:cubicBezTo>
                  <a:pt x="163" y="3"/>
                  <a:pt x="169" y="0"/>
                  <a:pt x="175" y="0"/>
                </a:cubicBezTo>
                <a:cubicBezTo>
                  <a:pt x="489" y="0"/>
                  <a:pt x="489" y="0"/>
                  <a:pt x="489" y="0"/>
                </a:cubicBezTo>
                <a:close/>
                <a:moveTo>
                  <a:pt x="479" y="34"/>
                </a:moveTo>
                <a:cubicBezTo>
                  <a:pt x="185" y="34"/>
                  <a:pt x="185" y="34"/>
                  <a:pt x="185" y="34"/>
                </a:cubicBezTo>
                <a:cubicBezTo>
                  <a:pt x="37" y="289"/>
                  <a:pt x="37" y="289"/>
                  <a:pt x="37" y="289"/>
                </a:cubicBezTo>
                <a:cubicBezTo>
                  <a:pt x="185" y="544"/>
                  <a:pt x="185" y="544"/>
                  <a:pt x="185" y="544"/>
                </a:cubicBezTo>
                <a:cubicBezTo>
                  <a:pt x="479" y="544"/>
                  <a:pt x="479" y="544"/>
                  <a:pt x="479" y="544"/>
                </a:cubicBezTo>
                <a:cubicBezTo>
                  <a:pt x="626" y="289"/>
                  <a:pt x="626" y="289"/>
                  <a:pt x="626" y="289"/>
                </a:cubicBezTo>
                <a:cubicBezTo>
                  <a:pt x="479" y="34"/>
                  <a:pt x="479" y="34"/>
                  <a:pt x="479" y="3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80" name="Freeform 291"/>
          <p:cNvSpPr>
            <a:spLocks/>
          </p:cNvSpPr>
          <p:nvPr/>
        </p:nvSpPr>
        <p:spPr bwMode="auto">
          <a:xfrm>
            <a:off x="5144930" y="3034207"/>
            <a:ext cx="1069680" cy="958858"/>
          </a:xfrm>
          <a:custGeom>
            <a:avLst/>
            <a:gdLst>
              <a:gd name="T0" fmla="*/ 153 w 614"/>
              <a:gd name="T1" fmla="*/ 0 h 531"/>
              <a:gd name="T2" fmla="*/ 460 w 614"/>
              <a:gd name="T3" fmla="*/ 0 h 531"/>
              <a:gd name="T4" fmla="*/ 614 w 614"/>
              <a:gd name="T5" fmla="*/ 266 h 531"/>
              <a:gd name="T6" fmla="*/ 460 w 614"/>
              <a:gd name="T7" fmla="*/ 531 h 531"/>
              <a:gd name="T8" fmla="*/ 153 w 614"/>
              <a:gd name="T9" fmla="*/ 531 h 531"/>
              <a:gd name="T10" fmla="*/ 0 w 614"/>
              <a:gd name="T11" fmla="*/ 266 h 531"/>
              <a:gd name="T12" fmla="*/ 153 w 614"/>
              <a:gd name="T13" fmla="*/ 0 h 531"/>
              <a:gd name="T14" fmla="*/ 153 w 614"/>
              <a:gd name="T15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14" h="531">
                <a:moveTo>
                  <a:pt x="153" y="0"/>
                </a:moveTo>
                <a:lnTo>
                  <a:pt x="460" y="0"/>
                </a:lnTo>
                <a:lnTo>
                  <a:pt x="614" y="266"/>
                </a:lnTo>
                <a:lnTo>
                  <a:pt x="460" y="531"/>
                </a:lnTo>
                <a:lnTo>
                  <a:pt x="153" y="531"/>
                </a:lnTo>
                <a:lnTo>
                  <a:pt x="0" y="266"/>
                </a:lnTo>
                <a:lnTo>
                  <a:pt x="153" y="0"/>
                </a:lnTo>
                <a:lnTo>
                  <a:pt x="153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81" name="Freeform 292"/>
          <p:cNvSpPr>
            <a:spLocks/>
          </p:cNvSpPr>
          <p:nvPr/>
        </p:nvSpPr>
        <p:spPr bwMode="auto">
          <a:xfrm>
            <a:off x="6756872" y="4810351"/>
            <a:ext cx="473828" cy="471049"/>
          </a:xfrm>
          <a:custGeom>
            <a:avLst/>
            <a:gdLst>
              <a:gd name="T0" fmla="*/ 71 w 286"/>
              <a:gd name="T1" fmla="*/ 0 h 250"/>
              <a:gd name="T2" fmla="*/ 214 w 286"/>
              <a:gd name="T3" fmla="*/ 0 h 250"/>
              <a:gd name="T4" fmla="*/ 286 w 286"/>
              <a:gd name="T5" fmla="*/ 124 h 250"/>
              <a:gd name="T6" fmla="*/ 214 w 286"/>
              <a:gd name="T7" fmla="*/ 250 h 250"/>
              <a:gd name="T8" fmla="*/ 71 w 286"/>
              <a:gd name="T9" fmla="*/ 250 h 250"/>
              <a:gd name="T10" fmla="*/ 0 w 286"/>
              <a:gd name="T11" fmla="*/ 124 h 250"/>
              <a:gd name="T12" fmla="*/ 71 w 286"/>
              <a:gd name="T13" fmla="*/ 0 h 250"/>
              <a:gd name="T14" fmla="*/ 71 w 286"/>
              <a:gd name="T15" fmla="*/ 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6" h="250">
                <a:moveTo>
                  <a:pt x="71" y="0"/>
                </a:moveTo>
                <a:lnTo>
                  <a:pt x="214" y="0"/>
                </a:lnTo>
                <a:lnTo>
                  <a:pt x="286" y="124"/>
                </a:lnTo>
                <a:lnTo>
                  <a:pt x="214" y="250"/>
                </a:lnTo>
                <a:lnTo>
                  <a:pt x="71" y="250"/>
                </a:lnTo>
                <a:lnTo>
                  <a:pt x="0" y="124"/>
                </a:lnTo>
                <a:lnTo>
                  <a:pt x="71" y="0"/>
                </a:lnTo>
                <a:lnTo>
                  <a:pt x="71" y="0"/>
                </a:lnTo>
                <a:close/>
              </a:path>
            </a:pathLst>
          </a:custGeom>
          <a:solidFill>
            <a:srgbClr val="00316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83" name="Freeform 378"/>
          <p:cNvSpPr>
            <a:spLocks/>
          </p:cNvSpPr>
          <p:nvPr/>
        </p:nvSpPr>
        <p:spPr bwMode="auto">
          <a:xfrm>
            <a:off x="7725459" y="3034207"/>
            <a:ext cx="1069680" cy="958858"/>
          </a:xfrm>
          <a:custGeom>
            <a:avLst/>
            <a:gdLst>
              <a:gd name="T0" fmla="*/ 154 w 614"/>
              <a:gd name="T1" fmla="*/ 0 h 531"/>
              <a:gd name="T2" fmla="*/ 462 w 614"/>
              <a:gd name="T3" fmla="*/ 0 h 531"/>
              <a:gd name="T4" fmla="*/ 614 w 614"/>
              <a:gd name="T5" fmla="*/ 266 h 531"/>
              <a:gd name="T6" fmla="*/ 462 w 614"/>
              <a:gd name="T7" fmla="*/ 531 h 531"/>
              <a:gd name="T8" fmla="*/ 154 w 614"/>
              <a:gd name="T9" fmla="*/ 531 h 531"/>
              <a:gd name="T10" fmla="*/ 0 w 614"/>
              <a:gd name="T11" fmla="*/ 266 h 531"/>
              <a:gd name="T12" fmla="*/ 154 w 614"/>
              <a:gd name="T13" fmla="*/ 0 h 531"/>
              <a:gd name="T14" fmla="*/ 154 w 614"/>
              <a:gd name="T15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14" h="531">
                <a:moveTo>
                  <a:pt x="154" y="0"/>
                </a:moveTo>
                <a:lnTo>
                  <a:pt x="462" y="0"/>
                </a:lnTo>
                <a:lnTo>
                  <a:pt x="614" y="266"/>
                </a:lnTo>
                <a:lnTo>
                  <a:pt x="462" y="531"/>
                </a:lnTo>
                <a:lnTo>
                  <a:pt x="154" y="531"/>
                </a:lnTo>
                <a:lnTo>
                  <a:pt x="0" y="266"/>
                </a:lnTo>
                <a:lnTo>
                  <a:pt x="154" y="0"/>
                </a:lnTo>
                <a:lnTo>
                  <a:pt x="154" y="0"/>
                </a:lnTo>
                <a:close/>
              </a:path>
            </a:pathLst>
          </a:custGeom>
          <a:solidFill>
            <a:srgbClr val="00244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84" name="Freeform 379"/>
          <p:cNvSpPr>
            <a:spLocks/>
          </p:cNvSpPr>
          <p:nvPr/>
        </p:nvSpPr>
        <p:spPr bwMode="auto">
          <a:xfrm>
            <a:off x="8131112" y="4826452"/>
            <a:ext cx="473828" cy="471049"/>
          </a:xfrm>
          <a:custGeom>
            <a:avLst/>
            <a:gdLst>
              <a:gd name="T0" fmla="*/ 72 w 286"/>
              <a:gd name="T1" fmla="*/ 0 h 250"/>
              <a:gd name="T2" fmla="*/ 216 w 286"/>
              <a:gd name="T3" fmla="*/ 0 h 250"/>
              <a:gd name="T4" fmla="*/ 286 w 286"/>
              <a:gd name="T5" fmla="*/ 124 h 250"/>
              <a:gd name="T6" fmla="*/ 216 w 286"/>
              <a:gd name="T7" fmla="*/ 250 h 250"/>
              <a:gd name="T8" fmla="*/ 72 w 286"/>
              <a:gd name="T9" fmla="*/ 250 h 250"/>
              <a:gd name="T10" fmla="*/ 0 w 286"/>
              <a:gd name="T11" fmla="*/ 124 h 250"/>
              <a:gd name="T12" fmla="*/ 72 w 286"/>
              <a:gd name="T13" fmla="*/ 0 h 250"/>
              <a:gd name="T14" fmla="*/ 72 w 286"/>
              <a:gd name="T15" fmla="*/ 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6" h="250">
                <a:moveTo>
                  <a:pt x="72" y="0"/>
                </a:moveTo>
                <a:lnTo>
                  <a:pt x="216" y="0"/>
                </a:lnTo>
                <a:lnTo>
                  <a:pt x="286" y="124"/>
                </a:lnTo>
                <a:lnTo>
                  <a:pt x="216" y="250"/>
                </a:lnTo>
                <a:lnTo>
                  <a:pt x="72" y="250"/>
                </a:lnTo>
                <a:lnTo>
                  <a:pt x="0" y="124"/>
                </a:lnTo>
                <a:lnTo>
                  <a:pt x="72" y="0"/>
                </a:lnTo>
                <a:lnTo>
                  <a:pt x="72" y="0"/>
                </a:lnTo>
                <a:close/>
              </a:path>
            </a:pathLst>
          </a:custGeom>
          <a:solidFill>
            <a:srgbClr val="00244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85" name="Text Box 60"/>
          <p:cNvSpPr txBox="1">
            <a:spLocks noChangeArrowheads="1"/>
          </p:cNvSpPr>
          <p:nvPr/>
        </p:nvSpPr>
        <p:spPr bwMode="auto">
          <a:xfrm>
            <a:off x="1174487" y="3362319"/>
            <a:ext cx="1098648" cy="309252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kern="600" spc="-100">
                <a:gradFill>
                  <a:gsLst>
                    <a:gs pos="100000">
                      <a:prstClr val="white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obe 명조 Std M"/>
              </a:defRPr>
            </a:lvl1pPr>
          </a:lstStyle>
          <a:p>
            <a:pPr lvl="0" algn="ctr" latinLnBrk="0">
              <a:lnSpc>
                <a:spcPct val="110000"/>
              </a:lnSpc>
            </a:pPr>
            <a:r>
              <a:rPr lang="ko-KR" altLang="en-US" sz="1400" b="1" dirty="0"/>
              <a:t>대학 환경</a:t>
            </a:r>
          </a:p>
        </p:txBody>
      </p:sp>
      <p:sp>
        <p:nvSpPr>
          <p:cNvPr id="86" name="Text Box 60"/>
          <p:cNvSpPr txBox="1">
            <a:spLocks noChangeArrowheads="1"/>
          </p:cNvSpPr>
          <p:nvPr/>
        </p:nvSpPr>
        <p:spPr bwMode="auto">
          <a:xfrm>
            <a:off x="2497268" y="3371439"/>
            <a:ext cx="1098648" cy="309252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kern="600" spc="-100">
                <a:gradFill>
                  <a:gsLst>
                    <a:gs pos="100000">
                      <a:prstClr val="white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obe 명조 Std M"/>
              </a:defRPr>
            </a:lvl1pPr>
          </a:lstStyle>
          <a:p>
            <a:pPr lvl="0" algn="ctr" latinLnBrk="0">
              <a:lnSpc>
                <a:spcPct val="110000"/>
              </a:lnSpc>
            </a:pPr>
            <a:r>
              <a:rPr lang="ko-KR" altLang="en-US" sz="1400" b="1" dirty="0"/>
              <a:t>학교</a:t>
            </a:r>
            <a:r>
              <a:rPr lang="en-US" altLang="ko-KR" sz="1400" b="1"/>
              <a:t> </a:t>
            </a:r>
            <a:r>
              <a:rPr lang="ko-KR" altLang="en-US" sz="1400" b="1"/>
              <a:t>행정</a:t>
            </a:r>
            <a:endParaRPr lang="ko-KR" altLang="en-US" sz="1400" b="1" dirty="0"/>
          </a:p>
        </p:txBody>
      </p:sp>
      <p:sp>
        <p:nvSpPr>
          <p:cNvPr id="89" name="Text Box 60"/>
          <p:cNvSpPr txBox="1">
            <a:spLocks noChangeArrowheads="1"/>
          </p:cNvSpPr>
          <p:nvPr/>
        </p:nvSpPr>
        <p:spPr bwMode="auto">
          <a:xfrm>
            <a:off x="3842062" y="3371440"/>
            <a:ext cx="1098648" cy="309252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kern="600" spc="-100">
                <a:gradFill>
                  <a:gsLst>
                    <a:gs pos="100000">
                      <a:prstClr val="white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obe 명조 Std M"/>
              </a:defRPr>
            </a:lvl1pPr>
          </a:lstStyle>
          <a:p>
            <a:pPr lvl="0" algn="ctr" latinLnBrk="0">
              <a:lnSpc>
                <a:spcPct val="110000"/>
              </a:lnSpc>
            </a:pPr>
            <a:r>
              <a:rPr lang="ko-KR" altLang="en-US" sz="1400" b="1" dirty="0"/>
              <a:t>학생</a:t>
            </a:r>
          </a:p>
        </p:txBody>
      </p:sp>
      <p:sp>
        <p:nvSpPr>
          <p:cNvPr id="94" name="Text Box 60"/>
          <p:cNvSpPr txBox="1">
            <a:spLocks noChangeArrowheads="1"/>
          </p:cNvSpPr>
          <p:nvPr/>
        </p:nvSpPr>
        <p:spPr bwMode="auto">
          <a:xfrm>
            <a:off x="5135210" y="3371439"/>
            <a:ext cx="1098648" cy="309252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kern="600" spc="-100">
                <a:gradFill>
                  <a:gsLst>
                    <a:gs pos="100000">
                      <a:prstClr val="white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obe 명조 Std M"/>
              </a:defRPr>
            </a:lvl1pPr>
          </a:lstStyle>
          <a:p>
            <a:pPr lvl="0" algn="ctr" latinLnBrk="0">
              <a:lnSpc>
                <a:spcPct val="110000"/>
              </a:lnSpc>
            </a:pPr>
            <a:r>
              <a:rPr lang="ko-KR" altLang="en-US" sz="1400" b="1" dirty="0"/>
              <a:t>이미지</a:t>
            </a:r>
          </a:p>
        </p:txBody>
      </p:sp>
      <p:pic>
        <p:nvPicPr>
          <p:cNvPr id="96" name="그림 9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931" y="4878735"/>
            <a:ext cx="279470" cy="317839"/>
          </a:xfrm>
          <a:prstGeom prst="rect">
            <a:avLst/>
          </a:prstGeom>
        </p:spPr>
      </p:pic>
      <p:pic>
        <p:nvPicPr>
          <p:cNvPr id="98" name="그림 9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481" y="4912354"/>
            <a:ext cx="276080" cy="313981"/>
          </a:xfrm>
          <a:prstGeom prst="rect">
            <a:avLst/>
          </a:prstGeom>
        </p:spPr>
      </p:pic>
      <p:pic>
        <p:nvPicPr>
          <p:cNvPr id="99" name="그림 9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160" y="4933516"/>
            <a:ext cx="291432" cy="331442"/>
          </a:xfrm>
          <a:prstGeom prst="rect">
            <a:avLst/>
          </a:prstGeom>
        </p:spPr>
      </p:pic>
      <p:pic>
        <p:nvPicPr>
          <p:cNvPr id="100" name="그림 9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27" y="4916750"/>
            <a:ext cx="283946" cy="322930"/>
          </a:xfrm>
          <a:prstGeom prst="rect">
            <a:avLst/>
          </a:prstGeom>
        </p:spPr>
      </p:pic>
      <p:sp>
        <p:nvSpPr>
          <p:cNvPr id="38" name="Freeform 290">
            <a:extLst>
              <a:ext uri="{FF2B5EF4-FFF2-40B4-BE49-F238E27FC236}">
                <a16:creationId xmlns:a16="http://schemas.microsoft.com/office/drawing/2014/main" xmlns="" id="{DDCD28C8-3CF8-4F89-A9E0-93B3C9FD821C}"/>
              </a:ext>
            </a:extLst>
          </p:cNvPr>
          <p:cNvSpPr>
            <a:spLocks noEditPoints="1"/>
          </p:cNvSpPr>
          <p:nvPr/>
        </p:nvSpPr>
        <p:spPr bwMode="auto">
          <a:xfrm>
            <a:off x="6160483" y="2800411"/>
            <a:ext cx="1587574" cy="1432914"/>
          </a:xfrm>
          <a:custGeom>
            <a:avLst/>
            <a:gdLst>
              <a:gd name="T0" fmla="*/ 489 w 664"/>
              <a:gd name="T1" fmla="*/ 0 h 578"/>
              <a:gd name="T2" fmla="*/ 504 w 664"/>
              <a:gd name="T3" fmla="*/ 9 h 578"/>
              <a:gd name="T4" fmla="*/ 661 w 664"/>
              <a:gd name="T5" fmla="*/ 280 h 578"/>
              <a:gd name="T6" fmla="*/ 661 w 664"/>
              <a:gd name="T7" fmla="*/ 298 h 578"/>
              <a:gd name="T8" fmla="*/ 504 w 664"/>
              <a:gd name="T9" fmla="*/ 570 h 578"/>
              <a:gd name="T10" fmla="*/ 489 w 664"/>
              <a:gd name="T11" fmla="*/ 578 h 578"/>
              <a:gd name="T12" fmla="*/ 175 w 664"/>
              <a:gd name="T13" fmla="*/ 578 h 578"/>
              <a:gd name="T14" fmla="*/ 159 w 664"/>
              <a:gd name="T15" fmla="*/ 569 h 578"/>
              <a:gd name="T16" fmla="*/ 3 w 664"/>
              <a:gd name="T17" fmla="*/ 298 h 578"/>
              <a:gd name="T18" fmla="*/ 3 w 664"/>
              <a:gd name="T19" fmla="*/ 280 h 578"/>
              <a:gd name="T20" fmla="*/ 160 w 664"/>
              <a:gd name="T21" fmla="*/ 8 h 578"/>
              <a:gd name="T22" fmla="*/ 175 w 664"/>
              <a:gd name="T23" fmla="*/ 0 h 578"/>
              <a:gd name="T24" fmla="*/ 489 w 664"/>
              <a:gd name="T25" fmla="*/ 0 h 578"/>
              <a:gd name="T26" fmla="*/ 479 w 664"/>
              <a:gd name="T27" fmla="*/ 34 h 578"/>
              <a:gd name="T28" fmla="*/ 185 w 664"/>
              <a:gd name="T29" fmla="*/ 34 h 578"/>
              <a:gd name="T30" fmla="*/ 37 w 664"/>
              <a:gd name="T31" fmla="*/ 289 h 578"/>
              <a:gd name="T32" fmla="*/ 185 w 664"/>
              <a:gd name="T33" fmla="*/ 544 h 578"/>
              <a:gd name="T34" fmla="*/ 479 w 664"/>
              <a:gd name="T35" fmla="*/ 544 h 578"/>
              <a:gd name="T36" fmla="*/ 626 w 664"/>
              <a:gd name="T37" fmla="*/ 289 h 578"/>
              <a:gd name="T38" fmla="*/ 479 w 664"/>
              <a:gd name="T39" fmla="*/ 34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64" h="578">
                <a:moveTo>
                  <a:pt x="489" y="0"/>
                </a:moveTo>
                <a:cubicBezTo>
                  <a:pt x="496" y="0"/>
                  <a:pt x="502" y="4"/>
                  <a:pt x="504" y="9"/>
                </a:cubicBezTo>
                <a:cubicBezTo>
                  <a:pt x="661" y="280"/>
                  <a:pt x="661" y="280"/>
                  <a:pt x="661" y="280"/>
                </a:cubicBezTo>
                <a:cubicBezTo>
                  <a:pt x="664" y="286"/>
                  <a:pt x="664" y="293"/>
                  <a:pt x="661" y="298"/>
                </a:cubicBezTo>
                <a:cubicBezTo>
                  <a:pt x="504" y="570"/>
                  <a:pt x="504" y="570"/>
                  <a:pt x="504" y="570"/>
                </a:cubicBezTo>
                <a:cubicBezTo>
                  <a:pt x="501" y="575"/>
                  <a:pt x="495" y="578"/>
                  <a:pt x="489" y="578"/>
                </a:cubicBezTo>
                <a:cubicBezTo>
                  <a:pt x="175" y="578"/>
                  <a:pt x="175" y="578"/>
                  <a:pt x="175" y="578"/>
                </a:cubicBezTo>
                <a:cubicBezTo>
                  <a:pt x="168" y="578"/>
                  <a:pt x="162" y="574"/>
                  <a:pt x="159" y="569"/>
                </a:cubicBezTo>
                <a:cubicBezTo>
                  <a:pt x="3" y="298"/>
                  <a:pt x="3" y="298"/>
                  <a:pt x="3" y="298"/>
                </a:cubicBezTo>
                <a:cubicBezTo>
                  <a:pt x="0" y="292"/>
                  <a:pt x="0" y="285"/>
                  <a:pt x="3" y="280"/>
                </a:cubicBezTo>
                <a:cubicBezTo>
                  <a:pt x="160" y="8"/>
                  <a:pt x="160" y="8"/>
                  <a:pt x="160" y="8"/>
                </a:cubicBezTo>
                <a:cubicBezTo>
                  <a:pt x="163" y="3"/>
                  <a:pt x="169" y="0"/>
                  <a:pt x="175" y="0"/>
                </a:cubicBezTo>
                <a:cubicBezTo>
                  <a:pt x="489" y="0"/>
                  <a:pt x="489" y="0"/>
                  <a:pt x="489" y="0"/>
                </a:cubicBezTo>
                <a:close/>
                <a:moveTo>
                  <a:pt x="479" y="34"/>
                </a:moveTo>
                <a:cubicBezTo>
                  <a:pt x="185" y="34"/>
                  <a:pt x="185" y="34"/>
                  <a:pt x="185" y="34"/>
                </a:cubicBezTo>
                <a:cubicBezTo>
                  <a:pt x="37" y="289"/>
                  <a:pt x="37" y="289"/>
                  <a:pt x="37" y="289"/>
                </a:cubicBezTo>
                <a:cubicBezTo>
                  <a:pt x="185" y="544"/>
                  <a:pt x="185" y="544"/>
                  <a:pt x="185" y="544"/>
                </a:cubicBezTo>
                <a:cubicBezTo>
                  <a:pt x="479" y="544"/>
                  <a:pt x="479" y="544"/>
                  <a:pt x="479" y="544"/>
                </a:cubicBezTo>
                <a:cubicBezTo>
                  <a:pt x="626" y="289"/>
                  <a:pt x="626" y="289"/>
                  <a:pt x="626" y="289"/>
                </a:cubicBezTo>
                <a:cubicBezTo>
                  <a:pt x="479" y="34"/>
                  <a:pt x="479" y="34"/>
                  <a:pt x="479" y="34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39" name="Freeform 291">
            <a:extLst>
              <a:ext uri="{FF2B5EF4-FFF2-40B4-BE49-F238E27FC236}">
                <a16:creationId xmlns:a16="http://schemas.microsoft.com/office/drawing/2014/main" xmlns="" id="{C7EA6F44-E237-4D31-B1A4-F32EFE9F9236}"/>
              </a:ext>
            </a:extLst>
          </p:cNvPr>
          <p:cNvSpPr>
            <a:spLocks/>
          </p:cNvSpPr>
          <p:nvPr/>
        </p:nvSpPr>
        <p:spPr bwMode="auto">
          <a:xfrm>
            <a:off x="6419430" y="3036499"/>
            <a:ext cx="1069680" cy="958858"/>
          </a:xfrm>
          <a:custGeom>
            <a:avLst/>
            <a:gdLst>
              <a:gd name="T0" fmla="*/ 153 w 614"/>
              <a:gd name="T1" fmla="*/ 0 h 531"/>
              <a:gd name="T2" fmla="*/ 460 w 614"/>
              <a:gd name="T3" fmla="*/ 0 h 531"/>
              <a:gd name="T4" fmla="*/ 614 w 614"/>
              <a:gd name="T5" fmla="*/ 266 h 531"/>
              <a:gd name="T6" fmla="*/ 460 w 614"/>
              <a:gd name="T7" fmla="*/ 531 h 531"/>
              <a:gd name="T8" fmla="*/ 153 w 614"/>
              <a:gd name="T9" fmla="*/ 531 h 531"/>
              <a:gd name="T10" fmla="*/ 0 w 614"/>
              <a:gd name="T11" fmla="*/ 266 h 531"/>
              <a:gd name="T12" fmla="*/ 153 w 614"/>
              <a:gd name="T13" fmla="*/ 0 h 531"/>
              <a:gd name="T14" fmla="*/ 153 w 614"/>
              <a:gd name="T15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14" h="531">
                <a:moveTo>
                  <a:pt x="153" y="0"/>
                </a:moveTo>
                <a:lnTo>
                  <a:pt x="460" y="0"/>
                </a:lnTo>
                <a:lnTo>
                  <a:pt x="614" y="266"/>
                </a:lnTo>
                <a:lnTo>
                  <a:pt x="460" y="531"/>
                </a:lnTo>
                <a:lnTo>
                  <a:pt x="153" y="531"/>
                </a:lnTo>
                <a:lnTo>
                  <a:pt x="0" y="266"/>
                </a:lnTo>
                <a:lnTo>
                  <a:pt x="153" y="0"/>
                </a:lnTo>
                <a:lnTo>
                  <a:pt x="153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40" name="Text Box 60">
            <a:extLst>
              <a:ext uri="{FF2B5EF4-FFF2-40B4-BE49-F238E27FC236}">
                <a16:creationId xmlns:a16="http://schemas.microsoft.com/office/drawing/2014/main" xmlns="" id="{D8B3D344-F794-4A80-8B6B-D55A2DE71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9710" y="3255237"/>
            <a:ext cx="1098648" cy="54624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kern="600" spc="-100">
                <a:gradFill>
                  <a:gsLst>
                    <a:gs pos="100000">
                      <a:prstClr val="white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obe 명조 Std M"/>
              </a:defRPr>
            </a:lvl1pPr>
          </a:lstStyle>
          <a:p>
            <a:pPr lvl="0" algn="ctr" latinLnBrk="0">
              <a:lnSpc>
                <a:spcPct val="110000"/>
              </a:lnSpc>
            </a:pPr>
            <a:r>
              <a:rPr lang="ko-KR" altLang="en-US" sz="1400" b="1" dirty="0"/>
              <a:t>전공</a:t>
            </a:r>
            <a:r>
              <a:rPr lang="en-US" altLang="ko-KR" sz="1400" b="1" dirty="0"/>
              <a:t>/</a:t>
            </a:r>
            <a:r>
              <a:rPr lang="ko-KR" altLang="en-US" sz="1400" b="1" dirty="0"/>
              <a:t>교양</a:t>
            </a:r>
            <a:endParaRPr lang="en-US" altLang="ko-KR" sz="1400" b="1" dirty="0"/>
          </a:p>
          <a:p>
            <a:pPr lvl="0" algn="ctr" latinLnBrk="0">
              <a:lnSpc>
                <a:spcPct val="110000"/>
              </a:lnSpc>
            </a:pPr>
            <a:r>
              <a:rPr lang="ko-KR" altLang="en-US" sz="1400" b="1" dirty="0"/>
              <a:t>교육과정</a:t>
            </a:r>
          </a:p>
        </p:txBody>
      </p:sp>
      <p:sp>
        <p:nvSpPr>
          <p:cNvPr id="82" name="Freeform 377"/>
          <p:cNvSpPr>
            <a:spLocks noEditPoints="1"/>
          </p:cNvSpPr>
          <p:nvPr/>
        </p:nvSpPr>
        <p:spPr bwMode="auto">
          <a:xfrm>
            <a:off x="7466910" y="2798119"/>
            <a:ext cx="1590546" cy="1432914"/>
          </a:xfrm>
          <a:custGeom>
            <a:avLst/>
            <a:gdLst>
              <a:gd name="T0" fmla="*/ 489 w 665"/>
              <a:gd name="T1" fmla="*/ 0 h 578"/>
              <a:gd name="T2" fmla="*/ 505 w 665"/>
              <a:gd name="T3" fmla="*/ 9 h 578"/>
              <a:gd name="T4" fmla="*/ 661 w 665"/>
              <a:gd name="T5" fmla="*/ 280 h 578"/>
              <a:gd name="T6" fmla="*/ 661 w 665"/>
              <a:gd name="T7" fmla="*/ 298 h 578"/>
              <a:gd name="T8" fmla="*/ 504 w 665"/>
              <a:gd name="T9" fmla="*/ 570 h 578"/>
              <a:gd name="T10" fmla="*/ 489 w 665"/>
              <a:gd name="T11" fmla="*/ 578 h 578"/>
              <a:gd name="T12" fmla="*/ 175 w 665"/>
              <a:gd name="T13" fmla="*/ 578 h 578"/>
              <a:gd name="T14" fmla="*/ 160 w 665"/>
              <a:gd name="T15" fmla="*/ 569 h 578"/>
              <a:gd name="T16" fmla="*/ 3 w 665"/>
              <a:gd name="T17" fmla="*/ 298 h 578"/>
              <a:gd name="T18" fmla="*/ 3 w 665"/>
              <a:gd name="T19" fmla="*/ 280 h 578"/>
              <a:gd name="T20" fmla="*/ 160 w 665"/>
              <a:gd name="T21" fmla="*/ 8 h 578"/>
              <a:gd name="T22" fmla="*/ 175 w 665"/>
              <a:gd name="T23" fmla="*/ 0 h 578"/>
              <a:gd name="T24" fmla="*/ 489 w 665"/>
              <a:gd name="T25" fmla="*/ 0 h 578"/>
              <a:gd name="T26" fmla="*/ 479 w 665"/>
              <a:gd name="T27" fmla="*/ 34 h 578"/>
              <a:gd name="T28" fmla="*/ 185 w 665"/>
              <a:gd name="T29" fmla="*/ 34 h 578"/>
              <a:gd name="T30" fmla="*/ 38 w 665"/>
              <a:gd name="T31" fmla="*/ 289 h 578"/>
              <a:gd name="T32" fmla="*/ 185 w 665"/>
              <a:gd name="T33" fmla="*/ 544 h 578"/>
              <a:gd name="T34" fmla="*/ 479 w 665"/>
              <a:gd name="T35" fmla="*/ 544 h 578"/>
              <a:gd name="T36" fmla="*/ 627 w 665"/>
              <a:gd name="T37" fmla="*/ 289 h 578"/>
              <a:gd name="T38" fmla="*/ 479 w 665"/>
              <a:gd name="T39" fmla="*/ 34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65" h="578">
                <a:moveTo>
                  <a:pt x="489" y="0"/>
                </a:moveTo>
                <a:cubicBezTo>
                  <a:pt x="496" y="0"/>
                  <a:pt x="502" y="4"/>
                  <a:pt x="505" y="9"/>
                </a:cubicBezTo>
                <a:cubicBezTo>
                  <a:pt x="661" y="280"/>
                  <a:pt x="661" y="280"/>
                  <a:pt x="661" y="280"/>
                </a:cubicBezTo>
                <a:cubicBezTo>
                  <a:pt x="665" y="286"/>
                  <a:pt x="664" y="293"/>
                  <a:pt x="661" y="298"/>
                </a:cubicBezTo>
                <a:cubicBezTo>
                  <a:pt x="504" y="570"/>
                  <a:pt x="504" y="570"/>
                  <a:pt x="504" y="570"/>
                </a:cubicBezTo>
                <a:cubicBezTo>
                  <a:pt x="501" y="575"/>
                  <a:pt x="495" y="578"/>
                  <a:pt x="489" y="578"/>
                </a:cubicBezTo>
                <a:cubicBezTo>
                  <a:pt x="175" y="578"/>
                  <a:pt x="175" y="578"/>
                  <a:pt x="175" y="578"/>
                </a:cubicBezTo>
                <a:cubicBezTo>
                  <a:pt x="168" y="578"/>
                  <a:pt x="162" y="574"/>
                  <a:pt x="160" y="569"/>
                </a:cubicBezTo>
                <a:cubicBezTo>
                  <a:pt x="3" y="298"/>
                  <a:pt x="3" y="298"/>
                  <a:pt x="3" y="298"/>
                </a:cubicBezTo>
                <a:cubicBezTo>
                  <a:pt x="0" y="292"/>
                  <a:pt x="0" y="285"/>
                  <a:pt x="3" y="280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3"/>
                  <a:pt x="169" y="0"/>
                  <a:pt x="175" y="0"/>
                </a:cubicBezTo>
                <a:cubicBezTo>
                  <a:pt x="489" y="0"/>
                  <a:pt x="489" y="0"/>
                  <a:pt x="489" y="0"/>
                </a:cubicBezTo>
                <a:close/>
                <a:moveTo>
                  <a:pt x="479" y="34"/>
                </a:moveTo>
                <a:cubicBezTo>
                  <a:pt x="185" y="34"/>
                  <a:pt x="185" y="34"/>
                  <a:pt x="185" y="34"/>
                </a:cubicBezTo>
                <a:cubicBezTo>
                  <a:pt x="38" y="289"/>
                  <a:pt x="38" y="289"/>
                  <a:pt x="38" y="289"/>
                </a:cubicBezTo>
                <a:cubicBezTo>
                  <a:pt x="185" y="544"/>
                  <a:pt x="185" y="544"/>
                  <a:pt x="185" y="544"/>
                </a:cubicBezTo>
                <a:cubicBezTo>
                  <a:pt x="479" y="544"/>
                  <a:pt x="479" y="544"/>
                  <a:pt x="479" y="544"/>
                </a:cubicBezTo>
                <a:cubicBezTo>
                  <a:pt x="627" y="289"/>
                  <a:pt x="627" y="289"/>
                  <a:pt x="627" y="289"/>
                </a:cubicBezTo>
                <a:cubicBezTo>
                  <a:pt x="479" y="34"/>
                  <a:pt x="479" y="34"/>
                  <a:pt x="479" y="34"/>
                </a:cubicBezTo>
                <a:close/>
              </a:path>
            </a:pathLst>
          </a:custGeom>
          <a:solidFill>
            <a:srgbClr val="00244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95" name="Text Box 60"/>
          <p:cNvSpPr txBox="1">
            <a:spLocks noChangeArrowheads="1"/>
          </p:cNvSpPr>
          <p:nvPr/>
        </p:nvSpPr>
        <p:spPr bwMode="auto">
          <a:xfrm>
            <a:off x="7724271" y="3371439"/>
            <a:ext cx="1098648" cy="309252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kern="600" spc="-100">
                <a:gradFill>
                  <a:gsLst>
                    <a:gs pos="100000">
                      <a:prstClr val="white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obe 명조 Std M"/>
              </a:defRPr>
            </a:lvl1pPr>
          </a:lstStyle>
          <a:p>
            <a:pPr lvl="0" algn="ctr" latinLnBrk="0">
              <a:lnSpc>
                <a:spcPct val="110000"/>
              </a:lnSpc>
            </a:pPr>
            <a:r>
              <a:rPr lang="en-US" altLang="ko-KR" sz="1400" b="1"/>
              <a:t>NCS </a:t>
            </a:r>
            <a:r>
              <a:rPr lang="ko-KR" altLang="en-US" sz="1400" b="1"/>
              <a:t>교육</a:t>
            </a:r>
            <a:endParaRPr lang="ko-KR" altLang="en-US" sz="1400" b="1" dirty="0"/>
          </a:p>
        </p:txBody>
      </p:sp>
      <p:pic>
        <p:nvPicPr>
          <p:cNvPr id="43" name="그림 42">
            <a:extLst>
              <a:ext uri="{FF2B5EF4-FFF2-40B4-BE49-F238E27FC236}">
                <a16:creationId xmlns:a16="http://schemas.microsoft.com/office/drawing/2014/main" xmlns="" id="{6598700D-3F4D-4EEE-9559-5DDD9AC06E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601" y="4881124"/>
            <a:ext cx="294806" cy="33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8115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 err="1"/>
              <a:t>차원별</a:t>
            </a:r>
            <a:r>
              <a:rPr lang="ko-KR" altLang="en-US" dirty="0"/>
              <a:t> </a:t>
            </a:r>
            <a:r>
              <a:rPr lang="en-US" altLang="ko-KR" dirty="0"/>
              <a:t>Action Matrix </a:t>
            </a:r>
            <a:r>
              <a:rPr lang="ko-KR" altLang="en-US" dirty="0"/>
              <a:t>분석</a:t>
            </a:r>
          </a:p>
        </p:txBody>
      </p:sp>
      <p:sp>
        <p:nvSpPr>
          <p:cNvPr id="7" name="텍스트 개체 틀 6"/>
          <p:cNvSpPr>
            <a:spLocks noGrp="1"/>
          </p:cNvSpPr>
          <p:nvPr>
            <p:ph type="subTitle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/>
              <a:t>2) </a:t>
            </a:r>
            <a:r>
              <a:rPr lang="ko-KR" altLang="en-US"/>
              <a:t>학교 행정 </a:t>
            </a:r>
            <a:r>
              <a:rPr lang="ko-KR" altLang="en-US" dirty="0"/>
              <a:t>차원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100000"/>
              </a:lnSpc>
              <a:tabLst>
                <a:tab pos="933450" algn="l"/>
              </a:tabLst>
            </a:pPr>
            <a:r>
              <a:rPr lang="ko-KR" altLang="en-US" dirty="0"/>
              <a:t>중점 개선 </a:t>
            </a:r>
            <a:r>
              <a:rPr lang="en-US" altLang="ko-KR" dirty="0" smtClean="0"/>
              <a:t>: [</a:t>
            </a:r>
            <a:r>
              <a:rPr lang="ko-KR" altLang="en-US" dirty="0" smtClean="0"/>
              <a:t>인사 제도</a:t>
            </a:r>
            <a:r>
              <a:rPr lang="en-US" altLang="ko-KR" dirty="0" smtClean="0"/>
              <a:t>] </a:t>
            </a:r>
            <a:r>
              <a:rPr lang="ko-KR" altLang="en-US" dirty="0" smtClean="0"/>
              <a:t>주기적</a:t>
            </a:r>
            <a:r>
              <a:rPr lang="en-US" altLang="ko-KR" dirty="0" smtClean="0"/>
              <a:t>/</a:t>
            </a:r>
            <a:r>
              <a:rPr lang="ko-KR" altLang="en-US" dirty="0" smtClean="0"/>
              <a:t>체계적 평가</a:t>
            </a:r>
            <a:r>
              <a:rPr lang="en-US" altLang="ko-KR" dirty="0" smtClean="0"/>
              <a:t>, [</a:t>
            </a:r>
            <a:r>
              <a:rPr lang="ko-KR" altLang="en-US" dirty="0" smtClean="0"/>
              <a:t>인사 제도</a:t>
            </a:r>
            <a:r>
              <a:rPr lang="en-US" altLang="ko-KR" dirty="0" smtClean="0"/>
              <a:t>] </a:t>
            </a:r>
            <a:r>
              <a:rPr lang="ko-KR" altLang="en-US" dirty="0" smtClean="0"/>
              <a:t>능력 위주 투명한 채용</a:t>
            </a:r>
            <a:r>
              <a:rPr lang="en-US" altLang="ko-KR" dirty="0" smtClean="0"/>
              <a:t>, [</a:t>
            </a:r>
            <a:r>
              <a:rPr lang="ko-KR" altLang="en-US" dirty="0" smtClean="0"/>
              <a:t>인사 제도</a:t>
            </a:r>
            <a:r>
              <a:rPr lang="en-US" altLang="ko-KR" dirty="0" smtClean="0"/>
              <a:t>] </a:t>
            </a:r>
            <a:r>
              <a:rPr lang="ko-KR" altLang="en-US" dirty="0" smtClean="0"/>
              <a:t>적정한 수 교원 채용</a:t>
            </a:r>
            <a:r>
              <a:rPr lang="en-US" altLang="ko-KR" dirty="0" smtClean="0"/>
              <a:t>,</a:t>
            </a:r>
            <a:br>
              <a:rPr lang="en-US" altLang="ko-KR" dirty="0" smtClean="0"/>
            </a:br>
            <a:r>
              <a:rPr lang="en-US" altLang="ko-KR" dirty="0" smtClean="0"/>
              <a:t>                         [</a:t>
            </a:r>
            <a:r>
              <a:rPr lang="ko-KR" altLang="en-US" dirty="0" smtClean="0"/>
              <a:t>인사 제도</a:t>
            </a:r>
            <a:r>
              <a:rPr lang="en-US" altLang="ko-KR" dirty="0" smtClean="0"/>
              <a:t>] </a:t>
            </a:r>
            <a:r>
              <a:rPr lang="ko-KR" altLang="en-US" dirty="0" smtClean="0"/>
              <a:t>업적과 실적에 따른 보상</a:t>
            </a:r>
            <a:r>
              <a:rPr lang="en-US" altLang="ko-KR" dirty="0" smtClean="0"/>
              <a:t>, [</a:t>
            </a:r>
            <a:r>
              <a:rPr lang="ko-KR" altLang="en-US" dirty="0" smtClean="0"/>
              <a:t>인사 제도</a:t>
            </a:r>
            <a:r>
              <a:rPr lang="en-US" altLang="ko-KR" dirty="0" smtClean="0"/>
              <a:t>] </a:t>
            </a:r>
            <a:r>
              <a:rPr lang="ko-KR" altLang="en-US" dirty="0" smtClean="0"/>
              <a:t>적정 수준의 급여</a:t>
            </a:r>
            <a:r>
              <a:rPr lang="en-US" altLang="ko-KR" dirty="0" smtClean="0"/>
              <a:t>, [</a:t>
            </a:r>
            <a:r>
              <a:rPr lang="ko-KR" altLang="en-US" dirty="0" smtClean="0"/>
              <a:t>인사 제도</a:t>
            </a:r>
            <a:r>
              <a:rPr lang="en-US" altLang="ko-KR" dirty="0" smtClean="0"/>
              <a:t>] </a:t>
            </a:r>
            <a:r>
              <a:rPr lang="ko-KR" altLang="en-US" dirty="0" smtClean="0"/>
              <a:t>적정 수준의 복리후생</a:t>
            </a:r>
            <a:r>
              <a:rPr lang="en-US" altLang="ko-KR" dirty="0" smtClean="0"/>
              <a:t>,</a:t>
            </a:r>
            <a:br>
              <a:rPr lang="en-US" altLang="ko-KR" dirty="0" smtClean="0"/>
            </a:br>
            <a:r>
              <a:rPr lang="en-US" altLang="ko-KR" dirty="0" smtClean="0"/>
              <a:t>                         [</a:t>
            </a:r>
            <a:r>
              <a:rPr lang="ko-KR" altLang="en-US" dirty="0" smtClean="0"/>
              <a:t>연구활동 지원</a:t>
            </a:r>
            <a:r>
              <a:rPr lang="en-US" altLang="ko-KR" dirty="0" smtClean="0"/>
              <a:t>] </a:t>
            </a:r>
            <a:r>
              <a:rPr lang="ko-KR" altLang="en-US" dirty="0" smtClean="0"/>
              <a:t>예산신청 절차 간편</a:t>
            </a:r>
            <a:endParaRPr lang="en-US" altLang="ko-KR" dirty="0" smtClean="0"/>
          </a:p>
          <a:p>
            <a:pPr>
              <a:lnSpc>
                <a:spcPct val="100000"/>
              </a:lnSpc>
              <a:tabLst>
                <a:tab pos="933450" algn="l"/>
              </a:tabLst>
            </a:pPr>
            <a:r>
              <a:rPr lang="ko-KR" altLang="en-US" dirty="0" smtClean="0"/>
              <a:t>점진 개선 </a:t>
            </a:r>
            <a:r>
              <a:rPr lang="en-US" altLang="ko-KR" dirty="0" smtClean="0"/>
              <a:t>: [</a:t>
            </a:r>
            <a:r>
              <a:rPr lang="ko-KR" altLang="en-US" dirty="0" smtClean="0"/>
              <a:t>인사 제도</a:t>
            </a:r>
            <a:r>
              <a:rPr lang="en-US" altLang="ko-KR" dirty="0" smtClean="0"/>
              <a:t>] </a:t>
            </a:r>
            <a:r>
              <a:rPr lang="ko-KR" altLang="en-US" dirty="0" smtClean="0"/>
              <a:t>자기계발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재교육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학습 기회 제공</a:t>
            </a:r>
            <a:r>
              <a:rPr lang="en-US" altLang="ko-KR" dirty="0" smtClean="0"/>
              <a:t>, [</a:t>
            </a:r>
            <a:r>
              <a:rPr lang="ko-KR" altLang="en-US" dirty="0" smtClean="0"/>
              <a:t>인사 제도</a:t>
            </a:r>
            <a:r>
              <a:rPr lang="en-US" altLang="ko-KR" dirty="0" smtClean="0"/>
              <a:t>] </a:t>
            </a:r>
            <a:r>
              <a:rPr lang="ko-KR" altLang="en-US" dirty="0" smtClean="0"/>
              <a:t>개인 능력</a:t>
            </a:r>
            <a:r>
              <a:rPr lang="en-US" altLang="ko-KR" dirty="0" smtClean="0"/>
              <a:t>/</a:t>
            </a:r>
            <a:r>
              <a:rPr lang="ko-KR" altLang="en-US" dirty="0" smtClean="0"/>
              <a:t>성과에 따른 승진기회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                         [</a:t>
            </a:r>
            <a:r>
              <a:rPr lang="ko-KR" altLang="en-US" dirty="0" smtClean="0"/>
              <a:t>연구활동 지원</a:t>
            </a:r>
            <a:r>
              <a:rPr lang="en-US" altLang="ko-KR" dirty="0" smtClean="0"/>
              <a:t>] </a:t>
            </a:r>
            <a:r>
              <a:rPr lang="ko-KR" altLang="en-US" dirty="0" smtClean="0"/>
              <a:t>필요사항 지원 원활</a:t>
            </a:r>
            <a:endParaRPr lang="ko-KR" altLang="en-US" dirty="0"/>
          </a:p>
        </p:txBody>
      </p:sp>
      <p:graphicFrame>
        <p:nvGraphicFramePr>
          <p:cNvPr id="44" name="Object 3"/>
          <p:cNvGraphicFramePr>
            <a:graphicFrameLocks/>
          </p:cNvGraphicFramePr>
          <p:nvPr>
            <p:extLst/>
          </p:nvPr>
        </p:nvGraphicFramePr>
        <p:xfrm>
          <a:off x="154678" y="2542407"/>
          <a:ext cx="7200000" cy="3806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5" name="직선 화살표 연결선 44"/>
          <p:cNvCxnSpPr/>
          <p:nvPr/>
        </p:nvCxnSpPr>
        <p:spPr>
          <a:xfrm flipH="1">
            <a:off x="1041697" y="6290686"/>
            <a:ext cx="3553738" cy="0"/>
          </a:xfrm>
          <a:prstGeom prst="straightConnector1">
            <a:avLst/>
          </a:prstGeom>
          <a:ln w="15875">
            <a:solidFill>
              <a:schemeClr val="bg1">
                <a:lumMod val="65000"/>
              </a:schemeClr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직사각형 45"/>
          <p:cNvSpPr/>
          <p:nvPr/>
        </p:nvSpPr>
        <p:spPr>
          <a:xfrm>
            <a:off x="819127" y="2638784"/>
            <a:ext cx="1890706" cy="226967"/>
          </a:xfrm>
          <a:prstGeom prst="rect">
            <a:avLst/>
          </a:prstGeom>
          <a:pattFill prst="dotGrid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지속 관리 영역</a:t>
            </a:r>
          </a:p>
        </p:txBody>
      </p:sp>
      <p:sp>
        <p:nvSpPr>
          <p:cNvPr id="47" name="직사각형 46"/>
          <p:cNvSpPr/>
          <p:nvPr/>
        </p:nvSpPr>
        <p:spPr>
          <a:xfrm>
            <a:off x="819127" y="5754997"/>
            <a:ext cx="1890706" cy="226967"/>
          </a:xfrm>
          <a:prstGeom prst="rect">
            <a:avLst/>
          </a:prstGeom>
          <a:pattFill prst="dotGrid">
            <a:fgClr>
              <a:schemeClr val="accent6">
                <a:lumMod val="20000"/>
                <a:lumOff val="8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점진 개선 영역</a:t>
            </a:r>
          </a:p>
        </p:txBody>
      </p:sp>
      <p:sp>
        <p:nvSpPr>
          <p:cNvPr id="48" name="직사각형 47"/>
          <p:cNvSpPr/>
          <p:nvPr/>
        </p:nvSpPr>
        <p:spPr>
          <a:xfrm>
            <a:off x="2818158" y="2638784"/>
            <a:ext cx="1890706" cy="226967"/>
          </a:xfrm>
          <a:prstGeom prst="rect">
            <a:avLst/>
          </a:prstGeom>
          <a:pattFill prst="dotGrid">
            <a:fgClr>
              <a:schemeClr val="accent3">
                <a:lumMod val="20000"/>
                <a:lumOff val="80000"/>
              </a:schemeClr>
            </a:fgClr>
            <a:bgClr>
              <a:schemeClr val="accent3">
                <a:lumMod val="60000"/>
                <a:lumOff val="40000"/>
              </a:schemeClr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유지</a:t>
            </a:r>
            <a:r>
              <a:rPr lang="en-US" altLang="ko-KR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/</a:t>
            </a: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강화 영역</a:t>
            </a:r>
          </a:p>
        </p:txBody>
      </p:sp>
      <p:sp>
        <p:nvSpPr>
          <p:cNvPr id="49" name="직사각형 48"/>
          <p:cNvSpPr/>
          <p:nvPr/>
        </p:nvSpPr>
        <p:spPr>
          <a:xfrm>
            <a:off x="2818158" y="5754997"/>
            <a:ext cx="1890706" cy="226967"/>
          </a:xfrm>
          <a:prstGeom prst="rect">
            <a:avLst/>
          </a:prstGeom>
          <a:pattFill prst="dotGrid">
            <a:fgClr>
              <a:schemeClr val="accent5">
                <a:lumMod val="20000"/>
                <a:lumOff val="80000"/>
              </a:schemeClr>
            </a:fgClr>
            <a:bgClr>
              <a:srgbClr val="93CDDD"/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중점 개선 영역</a:t>
            </a:r>
          </a:p>
        </p:txBody>
      </p:sp>
      <p:grpSp>
        <p:nvGrpSpPr>
          <p:cNvPr id="50" name="그룹 49"/>
          <p:cNvGrpSpPr/>
          <p:nvPr/>
        </p:nvGrpSpPr>
        <p:grpSpPr>
          <a:xfrm>
            <a:off x="876504" y="6202548"/>
            <a:ext cx="3879157" cy="161701"/>
            <a:chOff x="967667" y="6076166"/>
            <a:chExt cx="3822554" cy="153888"/>
          </a:xfrm>
        </p:grpSpPr>
        <p:sp>
          <p:nvSpPr>
            <p:cNvPr id="51" name="TextBox 50"/>
            <p:cNvSpPr txBox="1"/>
            <p:nvPr/>
          </p:nvSpPr>
          <p:spPr>
            <a:xfrm>
              <a:off x="4657953" y="6076166"/>
              <a:ext cx="132268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고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967667" y="6076166"/>
              <a:ext cx="132268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저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2412446" y="6177508"/>
            <a:ext cx="678243" cy="208052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lIns="0" tIns="0" rIns="0" bIns="0">
            <a:noAutofit/>
          </a:bodyPr>
          <a:lstStyle/>
          <a:p>
            <a:pPr marL="279413" indent="-279413" algn="ctr">
              <a:defRPr/>
            </a:pPr>
            <a:r>
              <a:rPr lang="ko-KR" altLang="en-US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중요도</a:t>
            </a:r>
            <a:endParaRPr lang="en-US" altLang="ko-KR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54" name="그룹 53"/>
          <p:cNvGrpSpPr/>
          <p:nvPr/>
        </p:nvGrpSpPr>
        <p:grpSpPr>
          <a:xfrm>
            <a:off x="344934" y="2865499"/>
            <a:ext cx="207240" cy="2846816"/>
            <a:chOff x="388093" y="2958927"/>
            <a:chExt cx="198000" cy="2709262"/>
          </a:xfrm>
        </p:grpSpPr>
        <p:cxnSp>
          <p:nvCxnSpPr>
            <p:cNvPr id="55" name="직선 화살표 연결선 54"/>
            <p:cNvCxnSpPr/>
            <p:nvPr/>
          </p:nvCxnSpPr>
          <p:spPr>
            <a:xfrm>
              <a:off x="487093" y="3112815"/>
              <a:ext cx="0" cy="2354535"/>
            </a:xfrm>
            <a:prstGeom prst="straightConnector1">
              <a:avLst/>
            </a:prstGeom>
            <a:ln w="15875">
              <a:solidFill>
                <a:schemeClr val="bg1">
                  <a:lumMod val="65000"/>
                </a:schemeClr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422973" y="2958927"/>
              <a:ext cx="128241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고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22973" y="5514301"/>
              <a:ext cx="128241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저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88093" y="4040019"/>
              <a:ext cx="198000" cy="648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lIns="0" tIns="0" rIns="0" bIns="0" anchor="ctr">
              <a:no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만</a:t>
              </a:r>
              <a:endPara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족</a:t>
              </a:r>
              <a:endPara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도</a:t>
              </a:r>
              <a:endPara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60" name="그룹 59"/>
          <p:cNvGrpSpPr/>
          <p:nvPr/>
        </p:nvGrpSpPr>
        <p:grpSpPr>
          <a:xfrm>
            <a:off x="5149738" y="2646046"/>
            <a:ext cx="2160000" cy="1800000"/>
            <a:chOff x="5097486" y="2654755"/>
            <a:chExt cx="2147727" cy="1803102"/>
          </a:xfrm>
        </p:grpSpPr>
        <p:sp>
          <p:nvSpPr>
            <p:cNvPr id="61" name="모서리가 둥근 직사각형 60"/>
            <p:cNvSpPr/>
            <p:nvPr/>
          </p:nvSpPr>
          <p:spPr>
            <a:xfrm>
              <a:off x="5097486" y="2654755"/>
              <a:ext cx="2147727" cy="1803102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 latinLnBrk="0">
                <a:spcAft>
                  <a:spcPct val="0"/>
                </a:spcAft>
              </a:pPr>
              <a:endParaRPr kumimoji="1" lang="ko-KR" altLang="en-US" sz="1000" b="1" kern="0" dirty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endParaRPr>
            </a:p>
          </p:txBody>
        </p:sp>
        <p:sp>
          <p:nvSpPr>
            <p:cNvPr id="62" name="Line 11"/>
            <p:cNvSpPr>
              <a:spLocks noChangeShapeType="1"/>
            </p:cNvSpPr>
            <p:nvPr/>
          </p:nvSpPr>
          <p:spPr bwMode="auto">
            <a:xfrm>
              <a:off x="5127349" y="3034506"/>
              <a:ext cx="2088000" cy="0"/>
            </a:xfrm>
            <a:prstGeom prst="lin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noAutofit/>
            </a:bodyPr>
            <a:lstStyle/>
            <a:p>
              <a:pPr latinLnBrk="0"/>
              <a:endParaRPr lang="ko-KR" altLang="en-US" kern="0">
                <a:solidFill>
                  <a:sysClr val="windowText" lastClr="000000"/>
                </a:solidFill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127349" y="2699501"/>
              <a:ext cx="2088000" cy="2862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lIns="36000" tIns="36000" rIns="36000" bIns="36000">
              <a:noAutofit/>
            </a:bodyPr>
            <a:lstStyle>
              <a:defPPr>
                <a:defRPr lang="ko-KR"/>
              </a:defPPr>
              <a:lvl1pPr marL="279400" indent="-279400" algn="ctr">
                <a:defRPr sz="1200" b="1" spc="-50">
                  <a:solidFill>
                    <a:sysClr val="windowText" lastClr="000000"/>
                  </a:solidFill>
                  <a:latin typeface="Trebuchet MS" panose="020B0603020202020204" pitchFamily="34" charset="0"/>
                </a:defRPr>
              </a:lvl1pPr>
            </a:lstStyle>
            <a:p>
              <a:r>
                <a:rPr lang="ko-KR" altLang="en-US" dirty="0"/>
                <a:t>지속 관리 영역</a:t>
              </a:r>
            </a:p>
          </p:txBody>
        </p:sp>
      </p:grpSp>
      <p:sp>
        <p:nvSpPr>
          <p:cNvPr id="64" name="직사각형 63"/>
          <p:cNvSpPr/>
          <p:nvPr/>
        </p:nvSpPr>
        <p:spPr>
          <a:xfrm>
            <a:off x="5149738" y="3077492"/>
            <a:ext cx="2160000" cy="1173410"/>
          </a:xfrm>
          <a:prstGeom prst="rect">
            <a:avLst/>
          </a:prstGeom>
        </p:spPr>
        <p:txBody>
          <a:bodyPr wrap="square" lIns="72000" tIns="36000" rIns="36000" bIns="36000" anchor="t">
            <a:noAutofit/>
          </a:bodyPr>
          <a:lstStyle/>
          <a:p>
            <a:pPr marL="88900" lvl="0" indent="-88900" latinLnBrk="0">
              <a:lnSpc>
                <a:spcPct val="114000"/>
              </a:lnSpc>
              <a:spcAft>
                <a:spcPts val="3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ko-KR" altLang="en-US" sz="900" spc="-130" dirty="0">
              <a:solidFill>
                <a:prstClr val="black"/>
              </a:solidFill>
              <a:latin typeface="Trebuchet MS" pitchFamily="34" charset="0"/>
            </a:endParaRPr>
          </a:p>
        </p:txBody>
      </p:sp>
      <p:grpSp>
        <p:nvGrpSpPr>
          <p:cNvPr id="65" name="그룹 64"/>
          <p:cNvGrpSpPr/>
          <p:nvPr/>
        </p:nvGrpSpPr>
        <p:grpSpPr>
          <a:xfrm>
            <a:off x="7405258" y="2646046"/>
            <a:ext cx="2160000" cy="1800000"/>
            <a:chOff x="5097486" y="2654755"/>
            <a:chExt cx="2147727" cy="1803102"/>
          </a:xfrm>
        </p:grpSpPr>
        <p:sp>
          <p:nvSpPr>
            <p:cNvPr id="66" name="모서리가 둥근 직사각형 65"/>
            <p:cNvSpPr/>
            <p:nvPr/>
          </p:nvSpPr>
          <p:spPr>
            <a:xfrm>
              <a:off x="5097486" y="2654755"/>
              <a:ext cx="2147727" cy="1803102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5875">
              <a:solidFill>
                <a:schemeClr val="accent3">
                  <a:lumMod val="60000"/>
                  <a:lumOff val="40000"/>
                </a:schemeClr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맑은 고딕" pitchFamily="50" charset="-127"/>
              </a:endParaRPr>
            </a:p>
          </p:txBody>
        </p:sp>
        <p:sp>
          <p:nvSpPr>
            <p:cNvPr id="67" name="Line 11"/>
            <p:cNvSpPr>
              <a:spLocks noChangeShapeType="1"/>
            </p:cNvSpPr>
            <p:nvPr/>
          </p:nvSpPr>
          <p:spPr bwMode="auto">
            <a:xfrm>
              <a:off x="5127349" y="3034506"/>
              <a:ext cx="2088000" cy="0"/>
            </a:xfrm>
            <a:prstGeom prst="line">
              <a:avLst/>
            </a:prstGeom>
            <a:noFill/>
            <a:ln w="38100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127349" y="2699501"/>
              <a:ext cx="2088000" cy="28629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none" lIns="36000" tIns="36000" rIns="36000" bIns="36000">
              <a:noAutofit/>
            </a:bodyPr>
            <a:lstStyle/>
            <a:p>
              <a:pPr marL="279400" indent="-279400" algn="ctr">
                <a:defRPr/>
              </a:pPr>
              <a:r>
                <a:rPr lang="ko-KR" altLang="en-US" sz="1200" b="1" spc="-50" dirty="0">
                  <a:solidFill>
                    <a:sysClr val="windowText" lastClr="000000"/>
                  </a:solidFill>
                  <a:latin typeface="Trebuchet MS" panose="020B0603020202020204" pitchFamily="34" charset="0"/>
                </a:rPr>
                <a:t>유지</a:t>
              </a:r>
              <a:r>
                <a:rPr lang="en-US" altLang="ko-KR" sz="1200" b="1" spc="-50" dirty="0">
                  <a:solidFill>
                    <a:sysClr val="windowText" lastClr="000000"/>
                  </a:solidFill>
                  <a:latin typeface="Trebuchet MS" panose="020B0603020202020204" pitchFamily="34" charset="0"/>
                </a:rPr>
                <a:t>/</a:t>
              </a:r>
              <a:r>
                <a:rPr lang="ko-KR" altLang="en-US" sz="1200" b="1" spc="-50" dirty="0">
                  <a:solidFill>
                    <a:sysClr val="windowText" lastClr="000000"/>
                  </a:solidFill>
                  <a:latin typeface="Trebuchet MS" panose="020B0603020202020204" pitchFamily="34" charset="0"/>
                </a:rPr>
                <a:t>강화 영역</a:t>
              </a:r>
            </a:p>
          </p:txBody>
        </p:sp>
      </p:grpSp>
      <p:sp>
        <p:nvSpPr>
          <p:cNvPr id="69" name="직사각형 68"/>
          <p:cNvSpPr/>
          <p:nvPr/>
        </p:nvSpPr>
        <p:spPr>
          <a:xfrm>
            <a:off x="7405258" y="3077492"/>
            <a:ext cx="2160000" cy="1173410"/>
          </a:xfrm>
          <a:prstGeom prst="rect">
            <a:avLst/>
          </a:prstGeom>
        </p:spPr>
        <p:txBody>
          <a:bodyPr wrap="square" lIns="72000" tIns="36000" rIns="36000" bIns="36000" anchor="t">
            <a:noAutofit/>
          </a:bodyPr>
          <a:lstStyle/>
          <a:p>
            <a:pPr marL="88900" indent="-88900" latinLnBrk="0">
              <a:lnSpc>
                <a:spcPct val="114000"/>
              </a:lnSpc>
              <a:spcAft>
                <a:spcPts val="2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[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정보이용</a:t>
            </a: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] 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공지</a:t>
            </a: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/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안내 시기 적절</a:t>
            </a:r>
            <a:endParaRPr lang="en-US" altLang="ko-KR" sz="900" spc="-13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indent="-88900" latinLnBrk="0">
              <a:lnSpc>
                <a:spcPct val="114000"/>
              </a:lnSpc>
              <a:spcAft>
                <a:spcPts val="2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[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학사 행정부서</a:t>
            </a: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] 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학사 행정부서 방문 목적 충족</a:t>
            </a:r>
            <a:endParaRPr lang="en-US" altLang="ko-KR" sz="900" spc="-13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indent="-88900" latinLnBrk="0">
              <a:lnSpc>
                <a:spcPct val="114000"/>
              </a:lnSpc>
              <a:spcAft>
                <a:spcPts val="2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[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학사 행정부서</a:t>
            </a: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] 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학사행정업무 처리 신속</a:t>
            </a:r>
            <a:endParaRPr lang="en-US" altLang="ko-KR" sz="900" spc="-13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indent="-88900" latinLnBrk="0">
              <a:lnSpc>
                <a:spcPct val="114000"/>
              </a:lnSpc>
              <a:spcAft>
                <a:spcPts val="2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[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학사 행정부서</a:t>
            </a: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] 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학사행정업무 처리 정확</a:t>
            </a:r>
            <a:endParaRPr lang="ko-KR" altLang="en-US" sz="900" spc="-130" dirty="0">
              <a:solidFill>
                <a:prstClr val="black"/>
              </a:solidFill>
              <a:latin typeface="Trebuchet MS" pitchFamily="34" charset="0"/>
            </a:endParaRPr>
          </a:p>
        </p:txBody>
      </p:sp>
      <p:grpSp>
        <p:nvGrpSpPr>
          <p:cNvPr id="70" name="그룹 69"/>
          <p:cNvGrpSpPr/>
          <p:nvPr/>
        </p:nvGrpSpPr>
        <p:grpSpPr>
          <a:xfrm>
            <a:off x="5149738" y="4581328"/>
            <a:ext cx="2160000" cy="1800000"/>
            <a:chOff x="5097486" y="2654755"/>
            <a:chExt cx="2147727" cy="1803102"/>
          </a:xfrm>
        </p:grpSpPr>
        <p:sp>
          <p:nvSpPr>
            <p:cNvPr id="71" name="모서리가 둥근 직사각형 70"/>
            <p:cNvSpPr/>
            <p:nvPr/>
          </p:nvSpPr>
          <p:spPr>
            <a:xfrm>
              <a:off x="5097486" y="2654755"/>
              <a:ext cx="2147727" cy="1803102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5875"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맑은 고딕" pitchFamily="50" charset="-127"/>
              </a:endParaRPr>
            </a:p>
          </p:txBody>
        </p:sp>
        <p:sp>
          <p:nvSpPr>
            <p:cNvPr id="72" name="Line 11"/>
            <p:cNvSpPr>
              <a:spLocks noChangeShapeType="1"/>
            </p:cNvSpPr>
            <p:nvPr/>
          </p:nvSpPr>
          <p:spPr bwMode="auto">
            <a:xfrm>
              <a:off x="5127349" y="3034506"/>
              <a:ext cx="2088000" cy="0"/>
            </a:xfrm>
            <a:prstGeom prst="line">
              <a:avLst/>
            </a:prstGeom>
            <a:noFill/>
            <a:ln w="3810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127349" y="2699501"/>
              <a:ext cx="2088000" cy="286293"/>
            </a:xfrm>
            <a:prstGeom prst="rect">
              <a:avLst/>
            </a:prstGeom>
            <a:solidFill>
              <a:srgbClr val="FEF1E6"/>
            </a:solidFill>
          </p:spPr>
          <p:txBody>
            <a:bodyPr wrap="none" lIns="36000" tIns="36000" rIns="36000" bIns="36000">
              <a:noAutofit/>
            </a:bodyPr>
            <a:lstStyle/>
            <a:p>
              <a:pPr marL="279400" indent="-279400" algn="ctr">
                <a:defRPr/>
              </a:pPr>
              <a:r>
                <a:rPr lang="ko-KR" altLang="en-US" sz="1200" b="1" spc="-50" dirty="0">
                  <a:solidFill>
                    <a:sysClr val="windowText" lastClr="000000"/>
                  </a:solidFill>
                  <a:latin typeface="Trebuchet MS" panose="020B0603020202020204" pitchFamily="34" charset="0"/>
                </a:rPr>
                <a:t>점진 개선 영역</a:t>
              </a:r>
            </a:p>
          </p:txBody>
        </p:sp>
      </p:grpSp>
      <p:sp>
        <p:nvSpPr>
          <p:cNvPr id="74" name="직사각형 73"/>
          <p:cNvSpPr/>
          <p:nvPr/>
        </p:nvSpPr>
        <p:spPr>
          <a:xfrm>
            <a:off x="5149738" y="5013770"/>
            <a:ext cx="2160000" cy="1173410"/>
          </a:xfrm>
          <a:prstGeom prst="rect">
            <a:avLst/>
          </a:prstGeom>
        </p:spPr>
        <p:txBody>
          <a:bodyPr wrap="square" lIns="72000" tIns="36000" rIns="36000" bIns="36000" anchor="t">
            <a:noAutofit/>
          </a:bodyPr>
          <a:lstStyle/>
          <a:p>
            <a:pPr marL="88900" indent="-88900" latinLnBrk="0">
              <a:lnSpc>
                <a:spcPct val="114000"/>
              </a:lnSpc>
              <a:spcAft>
                <a:spcPts val="2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[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인사 제도</a:t>
            </a: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] 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자기계발</a:t>
            </a: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, 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재교육</a:t>
            </a: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, 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학습 기회 제공</a:t>
            </a:r>
            <a:endParaRPr lang="en-US" altLang="ko-KR" sz="900" spc="-13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indent="-88900" latinLnBrk="0">
              <a:lnSpc>
                <a:spcPct val="114000"/>
              </a:lnSpc>
              <a:spcAft>
                <a:spcPts val="2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[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인사 제도</a:t>
            </a: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] 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개인 능력</a:t>
            </a: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/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성과에 따른 승진기회</a:t>
            </a:r>
            <a:endParaRPr lang="en-US" altLang="ko-KR" sz="900" spc="-13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indent="-88900" latinLnBrk="0">
              <a:lnSpc>
                <a:spcPct val="114000"/>
              </a:lnSpc>
              <a:spcAft>
                <a:spcPts val="2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[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연구활동 지원</a:t>
            </a: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] 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필요사항 지원 원활</a:t>
            </a:r>
            <a:endParaRPr lang="ko-KR" altLang="en-US" sz="900" spc="-130" dirty="0">
              <a:solidFill>
                <a:prstClr val="black"/>
              </a:solidFill>
              <a:latin typeface="Trebuchet MS" pitchFamily="34" charset="0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7405258" y="4581328"/>
            <a:ext cx="2160000" cy="1800000"/>
            <a:chOff x="5097486" y="2654755"/>
            <a:chExt cx="2147727" cy="1803102"/>
          </a:xfrm>
        </p:grpSpPr>
        <p:sp>
          <p:nvSpPr>
            <p:cNvPr id="76" name="모서리가 둥근 직사각형 75"/>
            <p:cNvSpPr/>
            <p:nvPr/>
          </p:nvSpPr>
          <p:spPr>
            <a:xfrm>
              <a:off x="5097486" y="2654755"/>
              <a:ext cx="2147727" cy="1803102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5875">
              <a:solidFill>
                <a:srgbClr val="93CDDD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 latinLnBrk="0">
                <a:spcAft>
                  <a:spcPct val="0"/>
                </a:spcAft>
              </a:pPr>
              <a:endParaRPr kumimoji="1" lang="ko-KR" altLang="en-US" sz="1000" b="1" kern="0" dirty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endParaRPr>
            </a:p>
          </p:txBody>
        </p:sp>
        <p:sp>
          <p:nvSpPr>
            <p:cNvPr id="77" name="Line 11"/>
            <p:cNvSpPr>
              <a:spLocks noChangeShapeType="1"/>
            </p:cNvSpPr>
            <p:nvPr/>
          </p:nvSpPr>
          <p:spPr bwMode="auto">
            <a:xfrm>
              <a:off x="5127349" y="3034506"/>
              <a:ext cx="2088000" cy="0"/>
            </a:xfrm>
            <a:prstGeom prst="line">
              <a:avLst/>
            </a:prstGeom>
            <a:noFill/>
            <a:ln w="38100">
              <a:solidFill>
                <a:srgbClr val="93CDDD"/>
              </a:solidFill>
              <a:round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noAutofit/>
            </a:bodyPr>
            <a:lstStyle/>
            <a:p>
              <a:pPr latinLnBrk="0"/>
              <a:endParaRPr lang="ko-KR" altLang="en-US" kern="0">
                <a:solidFill>
                  <a:sysClr val="windowText" lastClr="000000"/>
                </a:solidFill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127349" y="2699501"/>
              <a:ext cx="2088000" cy="286293"/>
            </a:xfrm>
            <a:prstGeom prst="rect">
              <a:avLst/>
            </a:prstGeom>
            <a:solidFill>
              <a:srgbClr val="EDF7F9"/>
            </a:solidFill>
          </p:spPr>
          <p:txBody>
            <a:bodyPr wrap="none" lIns="36000" tIns="36000" rIns="36000" bIns="36000">
              <a:noAutofit/>
            </a:bodyPr>
            <a:lstStyle>
              <a:defPPr>
                <a:defRPr lang="ko-KR"/>
              </a:defPPr>
              <a:lvl1pPr marL="279400" indent="-279400" algn="ctr">
                <a:defRPr sz="1200" b="1" spc="-50">
                  <a:solidFill>
                    <a:sysClr val="windowText" lastClr="000000"/>
                  </a:solidFill>
                  <a:latin typeface="Trebuchet MS" panose="020B0603020202020204" pitchFamily="34" charset="0"/>
                </a:defRPr>
              </a:lvl1pPr>
            </a:lstStyle>
            <a:p>
              <a:r>
                <a:rPr lang="ko-KR" altLang="en-US" dirty="0"/>
                <a:t>중점 개선 영역</a:t>
              </a:r>
            </a:p>
          </p:txBody>
        </p:sp>
      </p:grpSp>
      <p:sp>
        <p:nvSpPr>
          <p:cNvPr id="79" name="직사각형 78"/>
          <p:cNvSpPr/>
          <p:nvPr/>
        </p:nvSpPr>
        <p:spPr>
          <a:xfrm>
            <a:off x="7405258" y="5013770"/>
            <a:ext cx="2160000" cy="1173410"/>
          </a:xfrm>
          <a:prstGeom prst="rect">
            <a:avLst/>
          </a:prstGeom>
        </p:spPr>
        <p:txBody>
          <a:bodyPr wrap="square" lIns="72000" tIns="36000" rIns="36000" bIns="36000" anchor="t">
            <a:noAutofit/>
          </a:bodyPr>
          <a:lstStyle/>
          <a:p>
            <a:pPr marL="88900" indent="-88900" latinLnBrk="0">
              <a:spcAft>
                <a:spcPts val="3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[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인사 제도</a:t>
            </a: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] 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주기적</a:t>
            </a: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/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체계적 평가</a:t>
            </a:r>
            <a:endParaRPr lang="en-US" altLang="ko-KR" sz="900" spc="-13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indent="-88900" latinLnBrk="0">
              <a:spcAft>
                <a:spcPts val="3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[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인사 제도</a:t>
            </a: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] 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능력 위주 투명한 채용</a:t>
            </a:r>
            <a:endParaRPr lang="en-US" altLang="ko-KR" sz="900" spc="-13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indent="-88900" latinLnBrk="0">
              <a:spcAft>
                <a:spcPts val="3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[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인사 제도</a:t>
            </a: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] 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적정한 수 교원 채용</a:t>
            </a:r>
            <a:endParaRPr lang="en-US" altLang="ko-KR" sz="900" spc="-13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indent="-88900" latinLnBrk="0">
              <a:spcAft>
                <a:spcPts val="3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[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인사 제도</a:t>
            </a: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] 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업적과 실적에 따른 보상</a:t>
            </a:r>
            <a:endParaRPr lang="en-US" altLang="ko-KR" sz="900" spc="-130" dirty="0">
              <a:solidFill>
                <a:prstClr val="black"/>
              </a:solidFill>
              <a:latin typeface="Trebuchet MS" pitchFamily="34" charset="0"/>
            </a:endParaRPr>
          </a:p>
          <a:p>
            <a:pPr marL="88900" indent="-88900" latinLnBrk="0">
              <a:spcAft>
                <a:spcPts val="3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[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인사 제도</a:t>
            </a: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] 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적정 수준의 급여</a:t>
            </a:r>
            <a:endParaRPr lang="en-US" altLang="ko-KR" sz="900" spc="-13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indent="-88900" latinLnBrk="0">
              <a:spcAft>
                <a:spcPts val="3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[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인사 제도</a:t>
            </a: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] 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적정 수준의 복리후생</a:t>
            </a:r>
            <a:endParaRPr lang="en-US" altLang="ko-KR" sz="900" spc="-13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indent="-88900" latinLnBrk="0">
              <a:spcAft>
                <a:spcPts val="3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[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연구활동 지원</a:t>
            </a: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] 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예산신청 절차 간편</a:t>
            </a:r>
            <a:endParaRPr lang="ko-KR" altLang="en-US" sz="900" spc="-130" dirty="0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681982" y="6005904"/>
            <a:ext cx="169918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79413" indent="-279413" algn="ctr">
              <a:defRPr/>
            </a:pP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5.9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56928" y="4243779"/>
            <a:ext cx="240451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79413" indent="-279413" algn="ctr">
              <a:defRPr/>
            </a:pP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48.4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43584" y="6381750"/>
            <a:ext cx="3901709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ko-KR" alt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차원별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중요도는 차원 만족도와 종합만족도간의 상관분석을 이용해 산출함</a:t>
            </a:r>
          </a:p>
        </p:txBody>
      </p:sp>
      <p:sp>
        <p:nvSpPr>
          <p:cNvPr id="59" name="직사각형 58"/>
          <p:cNvSpPr/>
          <p:nvPr/>
        </p:nvSpPr>
        <p:spPr>
          <a:xfrm>
            <a:off x="819126" y="4310743"/>
            <a:ext cx="3900919" cy="1374662"/>
          </a:xfrm>
          <a:prstGeom prst="rect">
            <a:avLst/>
          </a:prstGeom>
          <a:noFill/>
          <a:ln w="254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rebuchet MS" pitchFamily="34" charset="0"/>
              <a:ea typeface="맑은 고딕" pitchFamily="50" charset="-127"/>
            </a:endParaRPr>
          </a:p>
        </p:txBody>
      </p:sp>
      <p:sp>
        <p:nvSpPr>
          <p:cNvPr id="83" name="자유형 82"/>
          <p:cNvSpPr/>
          <p:nvPr/>
        </p:nvSpPr>
        <p:spPr>
          <a:xfrm flipV="1">
            <a:off x="1950605" y="3132466"/>
            <a:ext cx="122075" cy="716847"/>
          </a:xfrm>
          <a:custGeom>
            <a:avLst/>
            <a:gdLst>
              <a:gd name="connsiteX0" fmla="*/ 0 w 152400"/>
              <a:gd name="connsiteY0" fmla="*/ 601980 h 601980"/>
              <a:gd name="connsiteX1" fmla="*/ 0 w 152400"/>
              <a:gd name="connsiteY1" fmla="*/ 0 h 601980"/>
              <a:gd name="connsiteX2" fmla="*/ 152400 w 152400"/>
              <a:gd name="connsiteY2" fmla="*/ 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 h="601980">
                <a:moveTo>
                  <a:pt x="0" y="601980"/>
                </a:moveTo>
                <a:lnTo>
                  <a:pt x="0" y="0"/>
                </a:lnTo>
                <a:lnTo>
                  <a:pt x="152400" y="0"/>
                </a:lnTo>
              </a:path>
            </a:pathLst>
          </a:custGeom>
          <a:noFill/>
          <a:ln w="635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/>
          </a:p>
        </p:txBody>
      </p:sp>
      <p:cxnSp>
        <p:nvCxnSpPr>
          <p:cNvPr id="4" name="꺾인 연결선 3"/>
          <p:cNvCxnSpPr/>
          <p:nvPr/>
        </p:nvCxnSpPr>
        <p:spPr>
          <a:xfrm>
            <a:off x="2535435" y="3532329"/>
            <a:ext cx="473349" cy="455348"/>
          </a:xfrm>
          <a:prstGeom prst="bentConnector3">
            <a:avLst/>
          </a:prstGeom>
          <a:ln w="6350" cmpd="sng">
            <a:solidFill>
              <a:schemeClr val="bg1">
                <a:lumMod val="50000"/>
              </a:schemeClr>
            </a:solidFill>
            <a:prstDash val="soli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직사각형 83"/>
          <p:cNvSpPr/>
          <p:nvPr/>
        </p:nvSpPr>
        <p:spPr>
          <a:xfrm>
            <a:off x="5149738" y="3084967"/>
            <a:ext cx="2160000" cy="1173410"/>
          </a:xfrm>
          <a:prstGeom prst="rect">
            <a:avLst/>
          </a:prstGeom>
        </p:spPr>
        <p:txBody>
          <a:bodyPr wrap="square" lIns="72000" tIns="36000" rIns="36000" bIns="36000" anchor="t">
            <a:noAutofit/>
          </a:bodyPr>
          <a:lstStyle/>
          <a:p>
            <a:pPr marL="88900" indent="-88900" latinLnBrk="0">
              <a:lnSpc>
                <a:spcPct val="114000"/>
              </a:lnSpc>
              <a:spcAft>
                <a:spcPts val="2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[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정보이용</a:t>
            </a: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] 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공지</a:t>
            </a: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/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안내 이해 용이</a:t>
            </a:r>
            <a:endParaRPr lang="en-US" altLang="ko-KR" sz="900" spc="-13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indent="-88900" latinLnBrk="0">
              <a:lnSpc>
                <a:spcPct val="114000"/>
              </a:lnSpc>
              <a:spcAft>
                <a:spcPts val="2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[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정보이용</a:t>
            </a: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] 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공지</a:t>
            </a: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/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안내 확인 채널 다양</a:t>
            </a:r>
            <a:endParaRPr lang="en-US" altLang="ko-KR" sz="900" spc="-13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indent="-88900" latinLnBrk="0">
              <a:lnSpc>
                <a:spcPct val="114000"/>
              </a:lnSpc>
              <a:spcAft>
                <a:spcPts val="2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[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학사 행정부서</a:t>
            </a: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] 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직원의 책임감 있는 업무 처리</a:t>
            </a:r>
            <a:endParaRPr lang="ko-KR" altLang="en-US" sz="900" spc="-130" dirty="0">
              <a:solidFill>
                <a:prstClr val="black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6975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 err="1"/>
              <a:t>차원별</a:t>
            </a:r>
            <a:r>
              <a:rPr lang="ko-KR" altLang="en-US" dirty="0"/>
              <a:t> </a:t>
            </a:r>
            <a:r>
              <a:rPr lang="en-US" altLang="ko-KR" dirty="0"/>
              <a:t>Action Matrix </a:t>
            </a:r>
            <a:r>
              <a:rPr lang="ko-KR" altLang="en-US" dirty="0"/>
              <a:t>분석</a:t>
            </a:r>
          </a:p>
        </p:txBody>
      </p:sp>
      <p:sp>
        <p:nvSpPr>
          <p:cNvPr id="7" name="텍스트 개체 틀 6"/>
          <p:cNvSpPr>
            <a:spLocks noGrp="1"/>
          </p:cNvSpPr>
          <p:nvPr>
            <p:ph type="subTitle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/>
              <a:t>3) </a:t>
            </a:r>
            <a:r>
              <a:rPr lang="ko-KR" altLang="en-US"/>
              <a:t>학생 </a:t>
            </a:r>
            <a:r>
              <a:rPr lang="ko-KR" altLang="en-US" dirty="0"/>
              <a:t>차원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100000"/>
              </a:lnSpc>
              <a:tabLst>
                <a:tab pos="933450" algn="l"/>
              </a:tabLst>
            </a:pPr>
            <a:r>
              <a:rPr lang="ko-KR" altLang="en-US" dirty="0"/>
              <a:t>중점 개선 </a:t>
            </a:r>
            <a:r>
              <a:rPr lang="en-US" altLang="ko-KR" dirty="0"/>
              <a:t>: </a:t>
            </a:r>
            <a:r>
              <a:rPr lang="ko-KR" altLang="en-US" dirty="0" smtClean="0"/>
              <a:t>자기계발을 </a:t>
            </a:r>
            <a:r>
              <a:rPr lang="ko-KR" altLang="en-US" dirty="0"/>
              <a:t>위한 노력</a:t>
            </a:r>
            <a:endParaRPr lang="en-US" altLang="ko-KR" dirty="0"/>
          </a:p>
        </p:txBody>
      </p:sp>
      <p:graphicFrame>
        <p:nvGraphicFramePr>
          <p:cNvPr id="44" name="Object 3"/>
          <p:cNvGraphicFramePr>
            <a:graphicFrameLocks/>
          </p:cNvGraphicFramePr>
          <p:nvPr>
            <p:extLst/>
          </p:nvPr>
        </p:nvGraphicFramePr>
        <p:xfrm>
          <a:off x="154678" y="2542407"/>
          <a:ext cx="7200000" cy="3806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5" name="직선 화살표 연결선 44"/>
          <p:cNvCxnSpPr/>
          <p:nvPr/>
        </p:nvCxnSpPr>
        <p:spPr>
          <a:xfrm flipH="1">
            <a:off x="1041697" y="6290686"/>
            <a:ext cx="3553738" cy="0"/>
          </a:xfrm>
          <a:prstGeom prst="straightConnector1">
            <a:avLst/>
          </a:prstGeom>
          <a:ln w="15875">
            <a:solidFill>
              <a:schemeClr val="bg1">
                <a:lumMod val="65000"/>
              </a:schemeClr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직사각형 45"/>
          <p:cNvSpPr/>
          <p:nvPr/>
        </p:nvSpPr>
        <p:spPr>
          <a:xfrm>
            <a:off x="819127" y="2638784"/>
            <a:ext cx="1890706" cy="226967"/>
          </a:xfrm>
          <a:prstGeom prst="rect">
            <a:avLst/>
          </a:prstGeom>
          <a:pattFill prst="dotGrid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지속 관리 영역</a:t>
            </a:r>
          </a:p>
        </p:txBody>
      </p:sp>
      <p:sp>
        <p:nvSpPr>
          <p:cNvPr id="47" name="직사각형 46"/>
          <p:cNvSpPr/>
          <p:nvPr/>
        </p:nvSpPr>
        <p:spPr>
          <a:xfrm>
            <a:off x="819127" y="5754997"/>
            <a:ext cx="1890706" cy="226967"/>
          </a:xfrm>
          <a:prstGeom prst="rect">
            <a:avLst/>
          </a:prstGeom>
          <a:pattFill prst="dotGrid">
            <a:fgClr>
              <a:schemeClr val="accent6">
                <a:lumMod val="20000"/>
                <a:lumOff val="8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점진 개선 영역</a:t>
            </a:r>
          </a:p>
        </p:txBody>
      </p:sp>
      <p:sp>
        <p:nvSpPr>
          <p:cNvPr id="48" name="직사각형 47"/>
          <p:cNvSpPr/>
          <p:nvPr/>
        </p:nvSpPr>
        <p:spPr>
          <a:xfrm>
            <a:off x="2818158" y="2638784"/>
            <a:ext cx="1890706" cy="226967"/>
          </a:xfrm>
          <a:prstGeom prst="rect">
            <a:avLst/>
          </a:prstGeom>
          <a:pattFill prst="dotGrid">
            <a:fgClr>
              <a:schemeClr val="accent3">
                <a:lumMod val="20000"/>
                <a:lumOff val="80000"/>
              </a:schemeClr>
            </a:fgClr>
            <a:bgClr>
              <a:schemeClr val="accent3">
                <a:lumMod val="60000"/>
                <a:lumOff val="40000"/>
              </a:schemeClr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유지</a:t>
            </a:r>
            <a:r>
              <a:rPr lang="en-US" altLang="ko-KR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/</a:t>
            </a: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강화 영역</a:t>
            </a:r>
          </a:p>
        </p:txBody>
      </p:sp>
      <p:sp>
        <p:nvSpPr>
          <p:cNvPr id="49" name="직사각형 48"/>
          <p:cNvSpPr/>
          <p:nvPr/>
        </p:nvSpPr>
        <p:spPr>
          <a:xfrm>
            <a:off x="2818158" y="5754997"/>
            <a:ext cx="1890706" cy="226967"/>
          </a:xfrm>
          <a:prstGeom prst="rect">
            <a:avLst/>
          </a:prstGeom>
          <a:pattFill prst="dotGrid">
            <a:fgClr>
              <a:schemeClr val="accent5">
                <a:lumMod val="20000"/>
                <a:lumOff val="80000"/>
              </a:schemeClr>
            </a:fgClr>
            <a:bgClr>
              <a:srgbClr val="93CDDD"/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중점 개선 영역</a:t>
            </a:r>
          </a:p>
        </p:txBody>
      </p:sp>
      <p:grpSp>
        <p:nvGrpSpPr>
          <p:cNvPr id="50" name="그룹 49"/>
          <p:cNvGrpSpPr/>
          <p:nvPr/>
        </p:nvGrpSpPr>
        <p:grpSpPr>
          <a:xfrm>
            <a:off x="876504" y="6202548"/>
            <a:ext cx="3879157" cy="161701"/>
            <a:chOff x="967667" y="6076166"/>
            <a:chExt cx="3822554" cy="153888"/>
          </a:xfrm>
        </p:grpSpPr>
        <p:sp>
          <p:nvSpPr>
            <p:cNvPr id="51" name="TextBox 50"/>
            <p:cNvSpPr txBox="1"/>
            <p:nvPr/>
          </p:nvSpPr>
          <p:spPr>
            <a:xfrm>
              <a:off x="4657953" y="6076166"/>
              <a:ext cx="132268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고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967667" y="6076166"/>
              <a:ext cx="132268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저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2412446" y="6177508"/>
            <a:ext cx="678243" cy="208052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lIns="0" tIns="0" rIns="0" bIns="0">
            <a:noAutofit/>
          </a:bodyPr>
          <a:lstStyle/>
          <a:p>
            <a:pPr marL="279413" indent="-279413" algn="ctr">
              <a:defRPr/>
            </a:pPr>
            <a:r>
              <a:rPr lang="ko-KR" altLang="en-US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중요도</a:t>
            </a:r>
            <a:endParaRPr lang="en-US" altLang="ko-KR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54" name="그룹 53"/>
          <p:cNvGrpSpPr/>
          <p:nvPr/>
        </p:nvGrpSpPr>
        <p:grpSpPr>
          <a:xfrm>
            <a:off x="344934" y="2865499"/>
            <a:ext cx="207240" cy="2846816"/>
            <a:chOff x="388093" y="2958927"/>
            <a:chExt cx="198000" cy="2709262"/>
          </a:xfrm>
        </p:grpSpPr>
        <p:cxnSp>
          <p:nvCxnSpPr>
            <p:cNvPr id="55" name="직선 화살표 연결선 54"/>
            <p:cNvCxnSpPr/>
            <p:nvPr/>
          </p:nvCxnSpPr>
          <p:spPr>
            <a:xfrm>
              <a:off x="487093" y="3112815"/>
              <a:ext cx="0" cy="2354535"/>
            </a:xfrm>
            <a:prstGeom prst="straightConnector1">
              <a:avLst/>
            </a:prstGeom>
            <a:ln w="15875">
              <a:solidFill>
                <a:schemeClr val="bg1">
                  <a:lumMod val="65000"/>
                </a:schemeClr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422973" y="2958927"/>
              <a:ext cx="128241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고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22973" y="5514301"/>
              <a:ext cx="128241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저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88093" y="4040019"/>
              <a:ext cx="198000" cy="648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lIns="0" tIns="0" rIns="0" bIns="0" anchor="ctr">
              <a:no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만</a:t>
              </a:r>
              <a:endPara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족</a:t>
              </a:r>
              <a:endPara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도</a:t>
              </a:r>
              <a:endPara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60" name="그룹 59"/>
          <p:cNvGrpSpPr/>
          <p:nvPr/>
        </p:nvGrpSpPr>
        <p:grpSpPr>
          <a:xfrm>
            <a:off x="5149738" y="2646046"/>
            <a:ext cx="2160000" cy="1800000"/>
            <a:chOff x="5097486" y="2654755"/>
            <a:chExt cx="2147727" cy="1803102"/>
          </a:xfrm>
        </p:grpSpPr>
        <p:sp>
          <p:nvSpPr>
            <p:cNvPr id="61" name="모서리가 둥근 직사각형 60"/>
            <p:cNvSpPr/>
            <p:nvPr/>
          </p:nvSpPr>
          <p:spPr>
            <a:xfrm>
              <a:off x="5097486" y="2654755"/>
              <a:ext cx="2147727" cy="1803102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 latinLnBrk="0">
                <a:spcAft>
                  <a:spcPct val="0"/>
                </a:spcAft>
              </a:pPr>
              <a:endParaRPr kumimoji="1" lang="ko-KR" altLang="en-US" sz="1000" b="1" kern="0" dirty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endParaRPr>
            </a:p>
          </p:txBody>
        </p:sp>
        <p:sp>
          <p:nvSpPr>
            <p:cNvPr id="62" name="Line 11"/>
            <p:cNvSpPr>
              <a:spLocks noChangeShapeType="1"/>
            </p:cNvSpPr>
            <p:nvPr/>
          </p:nvSpPr>
          <p:spPr bwMode="auto">
            <a:xfrm>
              <a:off x="5127349" y="3034506"/>
              <a:ext cx="2088000" cy="0"/>
            </a:xfrm>
            <a:prstGeom prst="lin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noAutofit/>
            </a:bodyPr>
            <a:lstStyle/>
            <a:p>
              <a:pPr latinLnBrk="0"/>
              <a:endParaRPr lang="ko-KR" altLang="en-US" kern="0">
                <a:solidFill>
                  <a:sysClr val="windowText" lastClr="000000"/>
                </a:solidFill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127349" y="2699501"/>
              <a:ext cx="2088000" cy="2862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lIns="36000" tIns="36000" rIns="36000" bIns="36000">
              <a:noAutofit/>
            </a:bodyPr>
            <a:lstStyle>
              <a:defPPr>
                <a:defRPr lang="ko-KR"/>
              </a:defPPr>
              <a:lvl1pPr marL="279400" indent="-279400" algn="ctr">
                <a:defRPr sz="1200" b="1" spc="-50">
                  <a:solidFill>
                    <a:sysClr val="windowText" lastClr="000000"/>
                  </a:solidFill>
                  <a:latin typeface="Trebuchet MS" panose="020B0603020202020204" pitchFamily="34" charset="0"/>
                </a:defRPr>
              </a:lvl1pPr>
            </a:lstStyle>
            <a:p>
              <a:r>
                <a:rPr lang="ko-KR" altLang="en-US" dirty="0"/>
                <a:t>지속 관리 영역</a:t>
              </a:r>
            </a:p>
          </p:txBody>
        </p:sp>
      </p:grpSp>
      <p:sp>
        <p:nvSpPr>
          <p:cNvPr id="64" name="직사각형 63"/>
          <p:cNvSpPr/>
          <p:nvPr/>
        </p:nvSpPr>
        <p:spPr>
          <a:xfrm>
            <a:off x="5149738" y="3077492"/>
            <a:ext cx="2160000" cy="1173410"/>
          </a:xfrm>
          <a:prstGeom prst="rect">
            <a:avLst/>
          </a:prstGeom>
        </p:spPr>
        <p:txBody>
          <a:bodyPr wrap="square" lIns="72000" tIns="36000" rIns="36000" bIns="36000" anchor="t">
            <a:noAutofit/>
          </a:bodyPr>
          <a:lstStyle/>
          <a:p>
            <a:pPr marL="88900" lvl="0" indent="-88900" latinLnBrk="0">
              <a:lnSpc>
                <a:spcPct val="135000"/>
              </a:lnSpc>
              <a:spcAft>
                <a:spcPts val="5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spc="-100" dirty="0">
                <a:solidFill>
                  <a:prstClr val="black"/>
                </a:solidFill>
                <a:latin typeface="Trebuchet MS" pitchFamily="34" charset="0"/>
              </a:rPr>
              <a:t>학교생활 </a:t>
            </a:r>
            <a:r>
              <a:rPr lang="ko-KR" altLang="en-US" sz="1000" spc="-100" dirty="0" smtClean="0">
                <a:solidFill>
                  <a:prstClr val="black"/>
                </a:solidFill>
                <a:latin typeface="Trebuchet MS" pitchFamily="34" charset="0"/>
              </a:rPr>
              <a:t>적극성</a:t>
            </a:r>
            <a:endParaRPr lang="en-US" altLang="ko-KR" sz="1000" spc="-10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lvl="0" indent="-88900" latinLnBrk="0">
              <a:lnSpc>
                <a:spcPct val="135000"/>
              </a:lnSpc>
              <a:spcAft>
                <a:spcPts val="5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spc="-100" dirty="0" smtClean="0">
                <a:solidFill>
                  <a:prstClr val="black"/>
                </a:solidFill>
                <a:latin typeface="Trebuchet MS" pitchFamily="34" charset="0"/>
              </a:rPr>
              <a:t>학습참여 태도 우수</a:t>
            </a:r>
            <a:endParaRPr lang="ko-KR" altLang="en-US" sz="1000" spc="-100" dirty="0">
              <a:solidFill>
                <a:prstClr val="black"/>
              </a:solidFill>
              <a:latin typeface="Trebuchet MS" pitchFamily="34" charset="0"/>
            </a:endParaRPr>
          </a:p>
        </p:txBody>
      </p:sp>
      <p:grpSp>
        <p:nvGrpSpPr>
          <p:cNvPr id="65" name="그룹 64"/>
          <p:cNvGrpSpPr/>
          <p:nvPr/>
        </p:nvGrpSpPr>
        <p:grpSpPr>
          <a:xfrm>
            <a:off x="7405258" y="2646046"/>
            <a:ext cx="2160000" cy="1800000"/>
            <a:chOff x="5097486" y="2654755"/>
            <a:chExt cx="2147727" cy="1803102"/>
          </a:xfrm>
        </p:grpSpPr>
        <p:sp>
          <p:nvSpPr>
            <p:cNvPr id="66" name="모서리가 둥근 직사각형 65"/>
            <p:cNvSpPr/>
            <p:nvPr/>
          </p:nvSpPr>
          <p:spPr>
            <a:xfrm>
              <a:off x="5097486" y="2654755"/>
              <a:ext cx="2147727" cy="1803102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5875">
              <a:solidFill>
                <a:schemeClr val="accent3">
                  <a:lumMod val="60000"/>
                  <a:lumOff val="40000"/>
                </a:schemeClr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맑은 고딕" pitchFamily="50" charset="-127"/>
              </a:endParaRPr>
            </a:p>
          </p:txBody>
        </p:sp>
        <p:sp>
          <p:nvSpPr>
            <p:cNvPr id="67" name="Line 11"/>
            <p:cNvSpPr>
              <a:spLocks noChangeShapeType="1"/>
            </p:cNvSpPr>
            <p:nvPr/>
          </p:nvSpPr>
          <p:spPr bwMode="auto">
            <a:xfrm>
              <a:off x="5127349" y="3034506"/>
              <a:ext cx="2088000" cy="0"/>
            </a:xfrm>
            <a:prstGeom prst="line">
              <a:avLst/>
            </a:prstGeom>
            <a:noFill/>
            <a:ln w="38100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127349" y="2699501"/>
              <a:ext cx="2088000" cy="28629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none" lIns="36000" tIns="36000" rIns="36000" bIns="36000">
              <a:noAutofit/>
            </a:bodyPr>
            <a:lstStyle/>
            <a:p>
              <a:pPr marL="279400" indent="-279400" algn="ctr">
                <a:defRPr/>
              </a:pPr>
              <a:r>
                <a:rPr lang="ko-KR" altLang="en-US" sz="1200" b="1" spc="-50" dirty="0">
                  <a:solidFill>
                    <a:sysClr val="windowText" lastClr="000000"/>
                  </a:solidFill>
                  <a:latin typeface="Trebuchet MS" panose="020B0603020202020204" pitchFamily="34" charset="0"/>
                </a:rPr>
                <a:t>유지</a:t>
              </a:r>
              <a:r>
                <a:rPr lang="en-US" altLang="ko-KR" sz="1200" b="1" spc="-50" dirty="0">
                  <a:solidFill>
                    <a:sysClr val="windowText" lastClr="000000"/>
                  </a:solidFill>
                  <a:latin typeface="Trebuchet MS" panose="020B0603020202020204" pitchFamily="34" charset="0"/>
                </a:rPr>
                <a:t>/</a:t>
              </a:r>
              <a:r>
                <a:rPr lang="ko-KR" altLang="en-US" sz="1200" b="1" spc="-50" dirty="0">
                  <a:solidFill>
                    <a:sysClr val="windowText" lastClr="000000"/>
                  </a:solidFill>
                  <a:latin typeface="Trebuchet MS" panose="020B0603020202020204" pitchFamily="34" charset="0"/>
                </a:rPr>
                <a:t>강화 영역</a:t>
              </a:r>
            </a:p>
          </p:txBody>
        </p:sp>
      </p:grpSp>
      <p:sp>
        <p:nvSpPr>
          <p:cNvPr id="69" name="직사각형 68"/>
          <p:cNvSpPr/>
          <p:nvPr/>
        </p:nvSpPr>
        <p:spPr>
          <a:xfrm>
            <a:off x="7405258" y="3077492"/>
            <a:ext cx="2160000" cy="1173410"/>
          </a:xfrm>
          <a:prstGeom prst="rect">
            <a:avLst/>
          </a:prstGeom>
        </p:spPr>
        <p:txBody>
          <a:bodyPr wrap="square" lIns="72000" tIns="36000" rIns="36000" bIns="36000" anchor="t">
            <a:noAutofit/>
          </a:bodyPr>
          <a:lstStyle/>
          <a:p>
            <a:pPr marL="88900" indent="-88900" latinLnBrk="0">
              <a:lnSpc>
                <a:spcPct val="135000"/>
              </a:lnSpc>
              <a:spcAft>
                <a:spcPts val="5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spc="-100">
                <a:solidFill>
                  <a:prstClr val="black"/>
                </a:solidFill>
                <a:latin typeface="Trebuchet MS" pitchFamily="34" charset="0"/>
              </a:rPr>
              <a:t>학문적 지식 향상 노력</a:t>
            </a:r>
          </a:p>
        </p:txBody>
      </p:sp>
      <p:grpSp>
        <p:nvGrpSpPr>
          <p:cNvPr id="70" name="그룹 69"/>
          <p:cNvGrpSpPr/>
          <p:nvPr/>
        </p:nvGrpSpPr>
        <p:grpSpPr>
          <a:xfrm>
            <a:off x="5149738" y="4581328"/>
            <a:ext cx="2160000" cy="1800000"/>
            <a:chOff x="5097486" y="2654755"/>
            <a:chExt cx="2147727" cy="1803102"/>
          </a:xfrm>
        </p:grpSpPr>
        <p:sp>
          <p:nvSpPr>
            <p:cNvPr id="71" name="모서리가 둥근 직사각형 70"/>
            <p:cNvSpPr/>
            <p:nvPr/>
          </p:nvSpPr>
          <p:spPr>
            <a:xfrm>
              <a:off x="5097486" y="2654755"/>
              <a:ext cx="2147727" cy="1803102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5875"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맑은 고딕" pitchFamily="50" charset="-127"/>
              </a:endParaRPr>
            </a:p>
          </p:txBody>
        </p:sp>
        <p:sp>
          <p:nvSpPr>
            <p:cNvPr id="72" name="Line 11"/>
            <p:cNvSpPr>
              <a:spLocks noChangeShapeType="1"/>
            </p:cNvSpPr>
            <p:nvPr/>
          </p:nvSpPr>
          <p:spPr bwMode="auto">
            <a:xfrm>
              <a:off x="5127349" y="3034506"/>
              <a:ext cx="2088000" cy="0"/>
            </a:xfrm>
            <a:prstGeom prst="line">
              <a:avLst/>
            </a:prstGeom>
            <a:noFill/>
            <a:ln w="3810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127349" y="2699501"/>
              <a:ext cx="2088000" cy="286293"/>
            </a:xfrm>
            <a:prstGeom prst="rect">
              <a:avLst/>
            </a:prstGeom>
            <a:solidFill>
              <a:srgbClr val="FEF1E6"/>
            </a:solidFill>
          </p:spPr>
          <p:txBody>
            <a:bodyPr wrap="none" lIns="36000" tIns="36000" rIns="36000" bIns="36000">
              <a:noAutofit/>
            </a:bodyPr>
            <a:lstStyle/>
            <a:p>
              <a:pPr marL="279400" indent="-279400" algn="ctr">
                <a:defRPr/>
              </a:pPr>
              <a:r>
                <a:rPr lang="ko-KR" altLang="en-US" sz="1200" b="1" spc="-50" dirty="0">
                  <a:solidFill>
                    <a:sysClr val="windowText" lastClr="000000"/>
                  </a:solidFill>
                  <a:latin typeface="Trebuchet MS" panose="020B0603020202020204" pitchFamily="34" charset="0"/>
                </a:rPr>
                <a:t>점진 개선 영역</a:t>
              </a:r>
            </a:p>
          </p:txBody>
        </p:sp>
      </p:grpSp>
      <p:sp>
        <p:nvSpPr>
          <p:cNvPr id="74" name="직사각형 73"/>
          <p:cNvSpPr/>
          <p:nvPr/>
        </p:nvSpPr>
        <p:spPr>
          <a:xfrm>
            <a:off x="5149738" y="5013770"/>
            <a:ext cx="2160000" cy="1173410"/>
          </a:xfrm>
          <a:prstGeom prst="rect">
            <a:avLst/>
          </a:prstGeom>
        </p:spPr>
        <p:txBody>
          <a:bodyPr wrap="square" lIns="72000" tIns="36000" rIns="36000" bIns="36000" anchor="t">
            <a:noAutofit/>
          </a:bodyPr>
          <a:lstStyle/>
          <a:p>
            <a:pPr marL="88900" indent="-88900" latinLnBrk="0">
              <a:lnSpc>
                <a:spcPct val="135000"/>
              </a:lnSpc>
              <a:spcAft>
                <a:spcPts val="5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ko-KR" altLang="en-US" sz="1000" spc="-100" dirty="0">
              <a:solidFill>
                <a:prstClr val="black"/>
              </a:solidFill>
              <a:latin typeface="Trebuchet MS" pitchFamily="34" charset="0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7405258" y="4581328"/>
            <a:ext cx="2160000" cy="1800000"/>
            <a:chOff x="5097486" y="2654755"/>
            <a:chExt cx="2147727" cy="1803102"/>
          </a:xfrm>
        </p:grpSpPr>
        <p:sp>
          <p:nvSpPr>
            <p:cNvPr id="76" name="모서리가 둥근 직사각형 75"/>
            <p:cNvSpPr/>
            <p:nvPr/>
          </p:nvSpPr>
          <p:spPr>
            <a:xfrm>
              <a:off x="5097486" y="2654755"/>
              <a:ext cx="2147727" cy="1803102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5875">
              <a:solidFill>
                <a:srgbClr val="93CDDD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 latinLnBrk="0">
                <a:spcAft>
                  <a:spcPct val="0"/>
                </a:spcAft>
              </a:pPr>
              <a:endParaRPr kumimoji="1" lang="ko-KR" altLang="en-US" sz="1000" b="1" kern="0" dirty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endParaRPr>
            </a:p>
          </p:txBody>
        </p:sp>
        <p:sp>
          <p:nvSpPr>
            <p:cNvPr id="77" name="Line 11"/>
            <p:cNvSpPr>
              <a:spLocks noChangeShapeType="1"/>
            </p:cNvSpPr>
            <p:nvPr/>
          </p:nvSpPr>
          <p:spPr bwMode="auto">
            <a:xfrm>
              <a:off x="5127349" y="3034506"/>
              <a:ext cx="2088000" cy="0"/>
            </a:xfrm>
            <a:prstGeom prst="line">
              <a:avLst/>
            </a:prstGeom>
            <a:noFill/>
            <a:ln w="38100">
              <a:solidFill>
                <a:srgbClr val="93CDDD"/>
              </a:solidFill>
              <a:round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noAutofit/>
            </a:bodyPr>
            <a:lstStyle/>
            <a:p>
              <a:pPr latinLnBrk="0"/>
              <a:endParaRPr lang="ko-KR" altLang="en-US" kern="0">
                <a:solidFill>
                  <a:sysClr val="windowText" lastClr="000000"/>
                </a:solidFill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127349" y="2699501"/>
              <a:ext cx="2088000" cy="286293"/>
            </a:xfrm>
            <a:prstGeom prst="rect">
              <a:avLst/>
            </a:prstGeom>
            <a:solidFill>
              <a:srgbClr val="EDF7F9"/>
            </a:solidFill>
          </p:spPr>
          <p:txBody>
            <a:bodyPr wrap="none" lIns="36000" tIns="36000" rIns="36000" bIns="36000">
              <a:noAutofit/>
            </a:bodyPr>
            <a:lstStyle>
              <a:defPPr>
                <a:defRPr lang="ko-KR"/>
              </a:defPPr>
              <a:lvl1pPr marL="279400" indent="-279400" algn="ctr">
                <a:defRPr sz="1200" b="1" spc="-50">
                  <a:solidFill>
                    <a:sysClr val="windowText" lastClr="000000"/>
                  </a:solidFill>
                  <a:latin typeface="Trebuchet MS" panose="020B0603020202020204" pitchFamily="34" charset="0"/>
                </a:defRPr>
              </a:lvl1pPr>
            </a:lstStyle>
            <a:p>
              <a:r>
                <a:rPr lang="ko-KR" altLang="en-US" dirty="0"/>
                <a:t>중점 개선 영역</a:t>
              </a:r>
            </a:p>
          </p:txBody>
        </p:sp>
      </p:grpSp>
      <p:sp>
        <p:nvSpPr>
          <p:cNvPr id="79" name="직사각형 78"/>
          <p:cNvSpPr/>
          <p:nvPr/>
        </p:nvSpPr>
        <p:spPr>
          <a:xfrm>
            <a:off x="7405258" y="5013770"/>
            <a:ext cx="2160000" cy="1173410"/>
          </a:xfrm>
          <a:prstGeom prst="rect">
            <a:avLst/>
          </a:prstGeom>
        </p:spPr>
        <p:txBody>
          <a:bodyPr wrap="square" lIns="72000" tIns="36000" rIns="36000" bIns="36000" anchor="t">
            <a:noAutofit/>
          </a:bodyPr>
          <a:lstStyle/>
          <a:p>
            <a:pPr marL="88900" indent="-88900" latinLnBrk="0">
              <a:lnSpc>
                <a:spcPct val="135000"/>
              </a:lnSpc>
              <a:spcAft>
                <a:spcPts val="5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spc="-100" dirty="0" smtClean="0">
                <a:solidFill>
                  <a:prstClr val="black"/>
                </a:solidFill>
                <a:latin typeface="Trebuchet MS" pitchFamily="34" charset="0"/>
              </a:rPr>
              <a:t>자기계발을 위한 노력</a:t>
            </a:r>
            <a:endParaRPr lang="ko-KR" altLang="en-US" sz="1000" spc="-100" dirty="0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646715" y="6005904"/>
            <a:ext cx="240451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79413" indent="-279413" algn="ctr">
              <a:defRPr/>
            </a:pP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25.0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56928" y="4243779"/>
            <a:ext cx="240451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79413" indent="-279413" algn="ctr">
              <a:defRPr/>
            </a:pP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52.8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43584" y="6381750"/>
            <a:ext cx="3901709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ko-KR" alt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차원별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중요도는 차원 만족도와 종합만족도간의 상관분석을 이용해 산출함</a:t>
            </a:r>
          </a:p>
        </p:txBody>
      </p:sp>
      <p:sp>
        <p:nvSpPr>
          <p:cNvPr id="43" name="직사각형 42"/>
          <p:cNvSpPr/>
          <p:nvPr/>
        </p:nvSpPr>
        <p:spPr>
          <a:xfrm>
            <a:off x="819126" y="4310743"/>
            <a:ext cx="3900919" cy="1374662"/>
          </a:xfrm>
          <a:prstGeom prst="rect">
            <a:avLst/>
          </a:prstGeom>
          <a:noFill/>
          <a:ln w="254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rebuchet MS" pitchFamily="34" charset="0"/>
              <a:ea typeface="맑은 고딕" pitchFamily="50" charset="-127"/>
            </a:endParaRPr>
          </a:p>
        </p:txBody>
      </p:sp>
      <p:sp>
        <p:nvSpPr>
          <p:cNvPr id="59" name="자유형 58"/>
          <p:cNvSpPr/>
          <p:nvPr/>
        </p:nvSpPr>
        <p:spPr>
          <a:xfrm flipH="1">
            <a:off x="2504727" y="3604546"/>
            <a:ext cx="141987" cy="189054"/>
          </a:xfrm>
          <a:custGeom>
            <a:avLst/>
            <a:gdLst>
              <a:gd name="connsiteX0" fmla="*/ 0 w 152400"/>
              <a:gd name="connsiteY0" fmla="*/ 601980 h 601980"/>
              <a:gd name="connsiteX1" fmla="*/ 0 w 152400"/>
              <a:gd name="connsiteY1" fmla="*/ 0 h 601980"/>
              <a:gd name="connsiteX2" fmla="*/ 152400 w 152400"/>
              <a:gd name="connsiteY2" fmla="*/ 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 h="601980">
                <a:moveTo>
                  <a:pt x="0" y="601980"/>
                </a:moveTo>
                <a:lnTo>
                  <a:pt x="0" y="0"/>
                </a:lnTo>
                <a:lnTo>
                  <a:pt x="152400" y="0"/>
                </a:lnTo>
              </a:path>
            </a:pathLst>
          </a:custGeom>
          <a:noFill/>
          <a:ln w="635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25247559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 err="1"/>
              <a:t>차원별</a:t>
            </a:r>
            <a:r>
              <a:rPr lang="ko-KR" altLang="en-US" dirty="0"/>
              <a:t> </a:t>
            </a:r>
            <a:r>
              <a:rPr lang="en-US" altLang="ko-KR" dirty="0"/>
              <a:t>Action Matrix </a:t>
            </a:r>
            <a:r>
              <a:rPr lang="ko-KR" altLang="en-US" dirty="0"/>
              <a:t>분석</a:t>
            </a:r>
          </a:p>
        </p:txBody>
      </p:sp>
      <p:sp>
        <p:nvSpPr>
          <p:cNvPr id="7" name="텍스트 개체 틀 6"/>
          <p:cNvSpPr>
            <a:spLocks noGrp="1"/>
          </p:cNvSpPr>
          <p:nvPr>
            <p:ph type="subTitle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/>
              <a:t>4) </a:t>
            </a:r>
            <a:r>
              <a:rPr lang="ko-KR" altLang="en-US"/>
              <a:t>이미지 </a:t>
            </a:r>
            <a:r>
              <a:rPr lang="ko-KR" altLang="en-US" dirty="0"/>
              <a:t>차원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100000"/>
              </a:lnSpc>
              <a:tabLst>
                <a:tab pos="933450" algn="l"/>
              </a:tabLst>
            </a:pPr>
            <a:r>
              <a:rPr lang="ko-KR" altLang="en-US" dirty="0"/>
              <a:t>중점 개선 </a:t>
            </a:r>
            <a:r>
              <a:rPr lang="en-US" altLang="ko-KR" dirty="0"/>
              <a:t>: </a:t>
            </a:r>
            <a:r>
              <a:rPr lang="ko-KR" altLang="en-US" dirty="0" smtClean="0"/>
              <a:t>사회의 요구 적극 수용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발전가능성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인재양성을 위한 관심</a:t>
            </a:r>
            <a:endParaRPr lang="en-US" altLang="ko-KR" dirty="0" smtClean="0"/>
          </a:p>
          <a:p>
            <a:pPr>
              <a:lnSpc>
                <a:spcPct val="100000"/>
              </a:lnSpc>
              <a:tabLst>
                <a:tab pos="933450" algn="l"/>
              </a:tabLst>
            </a:pPr>
            <a:r>
              <a:rPr lang="ko-KR" altLang="en-US" dirty="0" smtClean="0"/>
              <a:t>점진 </a:t>
            </a:r>
            <a:r>
              <a:rPr lang="ko-KR" altLang="en-US" dirty="0"/>
              <a:t>개선 </a:t>
            </a:r>
            <a:r>
              <a:rPr lang="en-US" altLang="ko-KR" dirty="0"/>
              <a:t>: </a:t>
            </a:r>
            <a:r>
              <a:rPr lang="ko-KR" altLang="en-US" dirty="0" smtClean="0"/>
              <a:t>주변인의 인식</a:t>
            </a:r>
            <a:r>
              <a:rPr lang="en-US" altLang="ko-KR" dirty="0" smtClean="0"/>
              <a:t>, </a:t>
            </a:r>
            <a:r>
              <a:rPr lang="ko-KR" altLang="en-US" dirty="0" smtClean="0"/>
              <a:t>대외적 홍보 노력</a:t>
            </a:r>
            <a:endParaRPr lang="en-US" altLang="ko-KR" dirty="0"/>
          </a:p>
        </p:txBody>
      </p:sp>
      <p:graphicFrame>
        <p:nvGraphicFramePr>
          <p:cNvPr id="44" name="Object 3"/>
          <p:cNvGraphicFramePr>
            <a:graphicFrameLocks/>
          </p:cNvGraphicFramePr>
          <p:nvPr>
            <p:extLst/>
          </p:nvPr>
        </p:nvGraphicFramePr>
        <p:xfrm>
          <a:off x="154678" y="2542407"/>
          <a:ext cx="7200000" cy="3806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5" name="직선 화살표 연결선 44"/>
          <p:cNvCxnSpPr/>
          <p:nvPr/>
        </p:nvCxnSpPr>
        <p:spPr>
          <a:xfrm flipH="1">
            <a:off x="1041697" y="6290686"/>
            <a:ext cx="3553738" cy="0"/>
          </a:xfrm>
          <a:prstGeom prst="straightConnector1">
            <a:avLst/>
          </a:prstGeom>
          <a:ln w="15875">
            <a:solidFill>
              <a:schemeClr val="bg1">
                <a:lumMod val="65000"/>
              </a:schemeClr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직사각형 45"/>
          <p:cNvSpPr/>
          <p:nvPr/>
        </p:nvSpPr>
        <p:spPr>
          <a:xfrm>
            <a:off x="819127" y="2638784"/>
            <a:ext cx="1890706" cy="226967"/>
          </a:xfrm>
          <a:prstGeom prst="rect">
            <a:avLst/>
          </a:prstGeom>
          <a:pattFill prst="dotGrid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지속 관리 영역</a:t>
            </a:r>
          </a:p>
        </p:txBody>
      </p:sp>
      <p:sp>
        <p:nvSpPr>
          <p:cNvPr id="47" name="직사각형 46"/>
          <p:cNvSpPr/>
          <p:nvPr/>
        </p:nvSpPr>
        <p:spPr>
          <a:xfrm>
            <a:off x="819127" y="5754997"/>
            <a:ext cx="1890706" cy="226967"/>
          </a:xfrm>
          <a:prstGeom prst="rect">
            <a:avLst/>
          </a:prstGeom>
          <a:pattFill prst="dotGrid">
            <a:fgClr>
              <a:schemeClr val="accent6">
                <a:lumMod val="20000"/>
                <a:lumOff val="8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점진 개선 영역</a:t>
            </a:r>
          </a:p>
        </p:txBody>
      </p:sp>
      <p:sp>
        <p:nvSpPr>
          <p:cNvPr id="48" name="직사각형 47"/>
          <p:cNvSpPr/>
          <p:nvPr/>
        </p:nvSpPr>
        <p:spPr>
          <a:xfrm>
            <a:off x="2818158" y="2638784"/>
            <a:ext cx="1890706" cy="226967"/>
          </a:xfrm>
          <a:prstGeom prst="rect">
            <a:avLst/>
          </a:prstGeom>
          <a:pattFill prst="dotGrid">
            <a:fgClr>
              <a:schemeClr val="accent3">
                <a:lumMod val="20000"/>
                <a:lumOff val="80000"/>
              </a:schemeClr>
            </a:fgClr>
            <a:bgClr>
              <a:schemeClr val="accent3">
                <a:lumMod val="60000"/>
                <a:lumOff val="40000"/>
              </a:schemeClr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유지</a:t>
            </a:r>
            <a:r>
              <a:rPr lang="en-US" altLang="ko-KR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/</a:t>
            </a: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강화 영역</a:t>
            </a:r>
          </a:p>
        </p:txBody>
      </p:sp>
      <p:sp>
        <p:nvSpPr>
          <p:cNvPr id="49" name="직사각형 48"/>
          <p:cNvSpPr/>
          <p:nvPr/>
        </p:nvSpPr>
        <p:spPr>
          <a:xfrm>
            <a:off x="2818158" y="5754997"/>
            <a:ext cx="1890706" cy="226967"/>
          </a:xfrm>
          <a:prstGeom prst="rect">
            <a:avLst/>
          </a:prstGeom>
          <a:pattFill prst="dotGrid">
            <a:fgClr>
              <a:schemeClr val="accent5">
                <a:lumMod val="20000"/>
                <a:lumOff val="80000"/>
              </a:schemeClr>
            </a:fgClr>
            <a:bgClr>
              <a:srgbClr val="93CDDD"/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중점 개선 영역</a:t>
            </a:r>
          </a:p>
        </p:txBody>
      </p:sp>
      <p:grpSp>
        <p:nvGrpSpPr>
          <p:cNvPr id="50" name="그룹 49"/>
          <p:cNvGrpSpPr/>
          <p:nvPr/>
        </p:nvGrpSpPr>
        <p:grpSpPr>
          <a:xfrm>
            <a:off x="876504" y="6202548"/>
            <a:ext cx="3879157" cy="161701"/>
            <a:chOff x="967667" y="6076166"/>
            <a:chExt cx="3822554" cy="153888"/>
          </a:xfrm>
        </p:grpSpPr>
        <p:sp>
          <p:nvSpPr>
            <p:cNvPr id="51" name="TextBox 50"/>
            <p:cNvSpPr txBox="1"/>
            <p:nvPr/>
          </p:nvSpPr>
          <p:spPr>
            <a:xfrm>
              <a:off x="4657953" y="6076166"/>
              <a:ext cx="132268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고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967667" y="6076166"/>
              <a:ext cx="132268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저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2412446" y="6177508"/>
            <a:ext cx="678243" cy="208052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lIns="0" tIns="0" rIns="0" bIns="0">
            <a:noAutofit/>
          </a:bodyPr>
          <a:lstStyle/>
          <a:p>
            <a:pPr marL="279413" indent="-279413" algn="ctr">
              <a:defRPr/>
            </a:pPr>
            <a:r>
              <a:rPr lang="ko-KR" altLang="en-US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중요도</a:t>
            </a:r>
            <a:endParaRPr lang="en-US" altLang="ko-KR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54" name="그룹 53"/>
          <p:cNvGrpSpPr/>
          <p:nvPr/>
        </p:nvGrpSpPr>
        <p:grpSpPr>
          <a:xfrm>
            <a:off x="344934" y="2865499"/>
            <a:ext cx="207240" cy="2846816"/>
            <a:chOff x="388093" y="2958927"/>
            <a:chExt cx="198000" cy="2709262"/>
          </a:xfrm>
        </p:grpSpPr>
        <p:cxnSp>
          <p:nvCxnSpPr>
            <p:cNvPr id="55" name="직선 화살표 연결선 54"/>
            <p:cNvCxnSpPr/>
            <p:nvPr/>
          </p:nvCxnSpPr>
          <p:spPr>
            <a:xfrm>
              <a:off x="487093" y="3112815"/>
              <a:ext cx="0" cy="2354535"/>
            </a:xfrm>
            <a:prstGeom prst="straightConnector1">
              <a:avLst/>
            </a:prstGeom>
            <a:ln w="15875">
              <a:solidFill>
                <a:schemeClr val="bg1">
                  <a:lumMod val="65000"/>
                </a:schemeClr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422973" y="2958927"/>
              <a:ext cx="128241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고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22973" y="5514301"/>
              <a:ext cx="128241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저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88093" y="4040019"/>
              <a:ext cx="198000" cy="648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lIns="0" tIns="0" rIns="0" bIns="0" anchor="ctr">
              <a:no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만</a:t>
              </a:r>
              <a:endPara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족</a:t>
              </a:r>
              <a:endPara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도</a:t>
              </a:r>
              <a:endPara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60" name="그룹 59"/>
          <p:cNvGrpSpPr/>
          <p:nvPr/>
        </p:nvGrpSpPr>
        <p:grpSpPr>
          <a:xfrm>
            <a:off x="5149738" y="2646046"/>
            <a:ext cx="2160000" cy="1800000"/>
            <a:chOff x="5097486" y="2654755"/>
            <a:chExt cx="2147727" cy="1803102"/>
          </a:xfrm>
        </p:grpSpPr>
        <p:sp>
          <p:nvSpPr>
            <p:cNvPr id="61" name="모서리가 둥근 직사각형 60"/>
            <p:cNvSpPr/>
            <p:nvPr/>
          </p:nvSpPr>
          <p:spPr>
            <a:xfrm>
              <a:off x="5097486" y="2654755"/>
              <a:ext cx="2147727" cy="1803102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 latinLnBrk="0">
                <a:spcAft>
                  <a:spcPct val="0"/>
                </a:spcAft>
              </a:pPr>
              <a:endParaRPr kumimoji="1" lang="ko-KR" altLang="en-US" sz="1000" b="1" kern="0" dirty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endParaRPr>
            </a:p>
          </p:txBody>
        </p:sp>
        <p:sp>
          <p:nvSpPr>
            <p:cNvPr id="62" name="Line 11"/>
            <p:cNvSpPr>
              <a:spLocks noChangeShapeType="1"/>
            </p:cNvSpPr>
            <p:nvPr/>
          </p:nvSpPr>
          <p:spPr bwMode="auto">
            <a:xfrm>
              <a:off x="5127349" y="3034506"/>
              <a:ext cx="2088000" cy="0"/>
            </a:xfrm>
            <a:prstGeom prst="lin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noAutofit/>
            </a:bodyPr>
            <a:lstStyle/>
            <a:p>
              <a:pPr latinLnBrk="0"/>
              <a:endParaRPr lang="ko-KR" altLang="en-US" kern="0">
                <a:solidFill>
                  <a:sysClr val="windowText" lastClr="000000"/>
                </a:solidFill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127349" y="2699501"/>
              <a:ext cx="2088000" cy="2862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lIns="36000" tIns="36000" rIns="36000" bIns="36000">
              <a:noAutofit/>
            </a:bodyPr>
            <a:lstStyle>
              <a:defPPr>
                <a:defRPr lang="ko-KR"/>
              </a:defPPr>
              <a:lvl1pPr marL="279400" indent="-279400" algn="ctr">
                <a:defRPr sz="1200" b="1" spc="-50">
                  <a:solidFill>
                    <a:sysClr val="windowText" lastClr="000000"/>
                  </a:solidFill>
                  <a:latin typeface="Trebuchet MS" panose="020B0603020202020204" pitchFamily="34" charset="0"/>
                </a:defRPr>
              </a:lvl1pPr>
            </a:lstStyle>
            <a:p>
              <a:r>
                <a:rPr lang="ko-KR" altLang="en-US" dirty="0"/>
                <a:t>지속 관리 영역</a:t>
              </a:r>
            </a:p>
          </p:txBody>
        </p:sp>
      </p:grpSp>
      <p:sp>
        <p:nvSpPr>
          <p:cNvPr id="64" name="직사각형 63"/>
          <p:cNvSpPr/>
          <p:nvPr/>
        </p:nvSpPr>
        <p:spPr>
          <a:xfrm>
            <a:off x="5149738" y="3077492"/>
            <a:ext cx="2160000" cy="1173410"/>
          </a:xfrm>
          <a:prstGeom prst="rect">
            <a:avLst/>
          </a:prstGeom>
        </p:spPr>
        <p:txBody>
          <a:bodyPr wrap="square" lIns="72000" tIns="36000" rIns="36000" bIns="36000" anchor="t">
            <a:noAutofit/>
          </a:bodyPr>
          <a:lstStyle/>
          <a:p>
            <a:pPr marL="88900" indent="-88900" latinLnBrk="0">
              <a:lnSpc>
                <a:spcPct val="135000"/>
              </a:lnSpc>
              <a:spcAft>
                <a:spcPts val="5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spc="-100" dirty="0">
                <a:solidFill>
                  <a:prstClr val="black"/>
                </a:solidFill>
                <a:latin typeface="Trebuchet MS" pitchFamily="34" charset="0"/>
              </a:rPr>
              <a:t>자랑스러움</a:t>
            </a:r>
          </a:p>
        </p:txBody>
      </p:sp>
      <p:grpSp>
        <p:nvGrpSpPr>
          <p:cNvPr id="65" name="그룹 64"/>
          <p:cNvGrpSpPr/>
          <p:nvPr/>
        </p:nvGrpSpPr>
        <p:grpSpPr>
          <a:xfrm>
            <a:off x="7405258" y="2646046"/>
            <a:ext cx="2160000" cy="1800000"/>
            <a:chOff x="5097486" y="2654755"/>
            <a:chExt cx="2147727" cy="1803102"/>
          </a:xfrm>
        </p:grpSpPr>
        <p:sp>
          <p:nvSpPr>
            <p:cNvPr id="66" name="모서리가 둥근 직사각형 65"/>
            <p:cNvSpPr/>
            <p:nvPr/>
          </p:nvSpPr>
          <p:spPr>
            <a:xfrm>
              <a:off x="5097486" y="2654755"/>
              <a:ext cx="2147727" cy="1803102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5875">
              <a:solidFill>
                <a:schemeClr val="accent3">
                  <a:lumMod val="60000"/>
                  <a:lumOff val="40000"/>
                </a:schemeClr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맑은 고딕" pitchFamily="50" charset="-127"/>
              </a:endParaRPr>
            </a:p>
          </p:txBody>
        </p:sp>
        <p:sp>
          <p:nvSpPr>
            <p:cNvPr id="67" name="Line 11"/>
            <p:cNvSpPr>
              <a:spLocks noChangeShapeType="1"/>
            </p:cNvSpPr>
            <p:nvPr/>
          </p:nvSpPr>
          <p:spPr bwMode="auto">
            <a:xfrm>
              <a:off x="5127349" y="3034506"/>
              <a:ext cx="2088000" cy="0"/>
            </a:xfrm>
            <a:prstGeom prst="line">
              <a:avLst/>
            </a:prstGeom>
            <a:noFill/>
            <a:ln w="38100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127349" y="2699501"/>
              <a:ext cx="2088000" cy="28629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none" lIns="36000" tIns="36000" rIns="36000" bIns="36000">
              <a:noAutofit/>
            </a:bodyPr>
            <a:lstStyle/>
            <a:p>
              <a:pPr marL="279400" indent="-279400" algn="ctr">
                <a:defRPr/>
              </a:pPr>
              <a:r>
                <a:rPr lang="ko-KR" altLang="en-US" sz="1200" b="1" spc="-50" dirty="0">
                  <a:solidFill>
                    <a:sysClr val="windowText" lastClr="000000"/>
                  </a:solidFill>
                  <a:latin typeface="Trebuchet MS" panose="020B0603020202020204" pitchFamily="34" charset="0"/>
                </a:rPr>
                <a:t>유지</a:t>
              </a:r>
              <a:r>
                <a:rPr lang="en-US" altLang="ko-KR" sz="1200" b="1" spc="-50" dirty="0">
                  <a:solidFill>
                    <a:sysClr val="windowText" lastClr="000000"/>
                  </a:solidFill>
                  <a:latin typeface="Trebuchet MS" panose="020B0603020202020204" pitchFamily="34" charset="0"/>
                </a:rPr>
                <a:t>/</a:t>
              </a:r>
              <a:r>
                <a:rPr lang="ko-KR" altLang="en-US" sz="1200" b="1" spc="-50" dirty="0">
                  <a:solidFill>
                    <a:sysClr val="windowText" lastClr="000000"/>
                  </a:solidFill>
                  <a:latin typeface="Trebuchet MS" panose="020B0603020202020204" pitchFamily="34" charset="0"/>
                </a:rPr>
                <a:t>강화 영역</a:t>
              </a:r>
            </a:p>
          </p:txBody>
        </p:sp>
      </p:grpSp>
      <p:sp>
        <p:nvSpPr>
          <p:cNvPr id="69" name="직사각형 68"/>
          <p:cNvSpPr/>
          <p:nvPr/>
        </p:nvSpPr>
        <p:spPr>
          <a:xfrm>
            <a:off x="7405258" y="3077492"/>
            <a:ext cx="2160000" cy="1173410"/>
          </a:xfrm>
          <a:prstGeom prst="rect">
            <a:avLst/>
          </a:prstGeom>
        </p:spPr>
        <p:txBody>
          <a:bodyPr wrap="square" lIns="72000" tIns="36000" rIns="36000" bIns="36000" anchor="t">
            <a:noAutofit/>
          </a:bodyPr>
          <a:lstStyle/>
          <a:p>
            <a:pPr marL="88900" indent="-88900" latinLnBrk="0">
              <a:lnSpc>
                <a:spcPct val="135000"/>
              </a:lnSpc>
              <a:spcAft>
                <a:spcPts val="5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ko-KR" altLang="en-US" sz="1000" spc="-100" dirty="0">
              <a:solidFill>
                <a:prstClr val="black"/>
              </a:solidFill>
              <a:latin typeface="Trebuchet MS" pitchFamily="34" charset="0"/>
            </a:endParaRPr>
          </a:p>
        </p:txBody>
      </p:sp>
      <p:grpSp>
        <p:nvGrpSpPr>
          <p:cNvPr id="70" name="그룹 69"/>
          <p:cNvGrpSpPr/>
          <p:nvPr/>
        </p:nvGrpSpPr>
        <p:grpSpPr>
          <a:xfrm>
            <a:off x="5149738" y="4581328"/>
            <a:ext cx="2160000" cy="1800000"/>
            <a:chOff x="5097486" y="2654755"/>
            <a:chExt cx="2147727" cy="1803102"/>
          </a:xfrm>
        </p:grpSpPr>
        <p:sp>
          <p:nvSpPr>
            <p:cNvPr id="71" name="모서리가 둥근 직사각형 70"/>
            <p:cNvSpPr/>
            <p:nvPr/>
          </p:nvSpPr>
          <p:spPr>
            <a:xfrm>
              <a:off x="5097486" y="2654755"/>
              <a:ext cx="2147727" cy="1803102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5875"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맑은 고딕" pitchFamily="50" charset="-127"/>
              </a:endParaRPr>
            </a:p>
          </p:txBody>
        </p:sp>
        <p:sp>
          <p:nvSpPr>
            <p:cNvPr id="72" name="Line 11"/>
            <p:cNvSpPr>
              <a:spLocks noChangeShapeType="1"/>
            </p:cNvSpPr>
            <p:nvPr/>
          </p:nvSpPr>
          <p:spPr bwMode="auto">
            <a:xfrm>
              <a:off x="5127349" y="3034506"/>
              <a:ext cx="2088000" cy="0"/>
            </a:xfrm>
            <a:prstGeom prst="line">
              <a:avLst/>
            </a:prstGeom>
            <a:noFill/>
            <a:ln w="3810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127349" y="2699501"/>
              <a:ext cx="2088000" cy="286293"/>
            </a:xfrm>
            <a:prstGeom prst="rect">
              <a:avLst/>
            </a:prstGeom>
            <a:solidFill>
              <a:srgbClr val="FEF1E6"/>
            </a:solidFill>
          </p:spPr>
          <p:txBody>
            <a:bodyPr wrap="none" lIns="36000" tIns="36000" rIns="36000" bIns="36000">
              <a:noAutofit/>
            </a:bodyPr>
            <a:lstStyle/>
            <a:p>
              <a:pPr marL="279400" indent="-279400" algn="ctr">
                <a:defRPr/>
              </a:pPr>
              <a:r>
                <a:rPr lang="ko-KR" altLang="en-US" sz="1200" b="1" spc="-50" dirty="0">
                  <a:solidFill>
                    <a:sysClr val="windowText" lastClr="000000"/>
                  </a:solidFill>
                  <a:latin typeface="Trebuchet MS" panose="020B0603020202020204" pitchFamily="34" charset="0"/>
                </a:rPr>
                <a:t>점진 개선 영역</a:t>
              </a:r>
            </a:p>
          </p:txBody>
        </p:sp>
      </p:grpSp>
      <p:sp>
        <p:nvSpPr>
          <p:cNvPr id="74" name="직사각형 73"/>
          <p:cNvSpPr/>
          <p:nvPr/>
        </p:nvSpPr>
        <p:spPr>
          <a:xfrm>
            <a:off x="5149738" y="5013770"/>
            <a:ext cx="2160000" cy="1173410"/>
          </a:xfrm>
          <a:prstGeom prst="rect">
            <a:avLst/>
          </a:prstGeom>
        </p:spPr>
        <p:txBody>
          <a:bodyPr wrap="square" lIns="72000" tIns="36000" rIns="36000" bIns="36000" anchor="t">
            <a:noAutofit/>
          </a:bodyPr>
          <a:lstStyle/>
          <a:p>
            <a:pPr marL="88900" indent="-88900" latinLnBrk="0">
              <a:lnSpc>
                <a:spcPct val="135000"/>
              </a:lnSpc>
              <a:spcAft>
                <a:spcPts val="5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spc="-100" dirty="0" smtClean="0">
                <a:solidFill>
                  <a:prstClr val="black"/>
                </a:solidFill>
                <a:latin typeface="Trebuchet MS" pitchFamily="34" charset="0"/>
              </a:rPr>
              <a:t>주변인의 인식</a:t>
            </a:r>
            <a:endParaRPr lang="en-US" altLang="ko-KR" sz="1000" spc="-10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indent="-88900" latinLnBrk="0">
              <a:lnSpc>
                <a:spcPct val="135000"/>
              </a:lnSpc>
              <a:spcAft>
                <a:spcPts val="5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spc="-100" dirty="0" smtClean="0">
                <a:solidFill>
                  <a:prstClr val="black"/>
                </a:solidFill>
                <a:latin typeface="Trebuchet MS" pitchFamily="34" charset="0"/>
              </a:rPr>
              <a:t>대외적 </a:t>
            </a:r>
            <a:r>
              <a:rPr lang="ko-KR" altLang="en-US" sz="1000" spc="-100" dirty="0">
                <a:solidFill>
                  <a:prstClr val="black"/>
                </a:solidFill>
                <a:latin typeface="Trebuchet MS" pitchFamily="34" charset="0"/>
              </a:rPr>
              <a:t>홍보 노력</a:t>
            </a:r>
          </a:p>
        </p:txBody>
      </p:sp>
      <p:grpSp>
        <p:nvGrpSpPr>
          <p:cNvPr id="75" name="그룹 74"/>
          <p:cNvGrpSpPr/>
          <p:nvPr/>
        </p:nvGrpSpPr>
        <p:grpSpPr>
          <a:xfrm>
            <a:off x="7405258" y="4581328"/>
            <a:ext cx="2160000" cy="1800000"/>
            <a:chOff x="5097486" y="2654755"/>
            <a:chExt cx="2147727" cy="1803102"/>
          </a:xfrm>
        </p:grpSpPr>
        <p:sp>
          <p:nvSpPr>
            <p:cNvPr id="76" name="모서리가 둥근 직사각형 75"/>
            <p:cNvSpPr/>
            <p:nvPr/>
          </p:nvSpPr>
          <p:spPr>
            <a:xfrm>
              <a:off x="5097486" y="2654755"/>
              <a:ext cx="2147727" cy="1803102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5875">
              <a:solidFill>
                <a:srgbClr val="93CDDD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 latinLnBrk="0">
                <a:spcAft>
                  <a:spcPct val="0"/>
                </a:spcAft>
              </a:pPr>
              <a:endParaRPr kumimoji="1" lang="ko-KR" altLang="en-US" sz="1000" b="1" kern="0" dirty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endParaRPr>
            </a:p>
          </p:txBody>
        </p:sp>
        <p:sp>
          <p:nvSpPr>
            <p:cNvPr id="77" name="Line 11"/>
            <p:cNvSpPr>
              <a:spLocks noChangeShapeType="1"/>
            </p:cNvSpPr>
            <p:nvPr/>
          </p:nvSpPr>
          <p:spPr bwMode="auto">
            <a:xfrm>
              <a:off x="5127349" y="3034506"/>
              <a:ext cx="2088000" cy="0"/>
            </a:xfrm>
            <a:prstGeom prst="line">
              <a:avLst/>
            </a:prstGeom>
            <a:noFill/>
            <a:ln w="38100">
              <a:solidFill>
                <a:srgbClr val="93CDDD"/>
              </a:solidFill>
              <a:round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noAutofit/>
            </a:bodyPr>
            <a:lstStyle/>
            <a:p>
              <a:pPr latinLnBrk="0"/>
              <a:endParaRPr lang="ko-KR" altLang="en-US" kern="0">
                <a:solidFill>
                  <a:sysClr val="windowText" lastClr="000000"/>
                </a:solidFill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127349" y="2699501"/>
              <a:ext cx="2088000" cy="286293"/>
            </a:xfrm>
            <a:prstGeom prst="rect">
              <a:avLst/>
            </a:prstGeom>
            <a:solidFill>
              <a:srgbClr val="EDF7F9"/>
            </a:solidFill>
          </p:spPr>
          <p:txBody>
            <a:bodyPr wrap="none" lIns="36000" tIns="36000" rIns="36000" bIns="36000">
              <a:noAutofit/>
            </a:bodyPr>
            <a:lstStyle>
              <a:defPPr>
                <a:defRPr lang="ko-KR"/>
              </a:defPPr>
              <a:lvl1pPr marL="279400" indent="-279400" algn="ctr">
                <a:defRPr sz="1200" b="1" spc="-50">
                  <a:solidFill>
                    <a:sysClr val="windowText" lastClr="000000"/>
                  </a:solidFill>
                  <a:latin typeface="Trebuchet MS" panose="020B0603020202020204" pitchFamily="34" charset="0"/>
                </a:defRPr>
              </a:lvl1pPr>
            </a:lstStyle>
            <a:p>
              <a:r>
                <a:rPr lang="ko-KR" altLang="en-US" dirty="0"/>
                <a:t>중점 개선 영역</a:t>
              </a:r>
            </a:p>
          </p:txBody>
        </p:sp>
      </p:grpSp>
      <p:sp>
        <p:nvSpPr>
          <p:cNvPr id="79" name="직사각형 78"/>
          <p:cNvSpPr/>
          <p:nvPr/>
        </p:nvSpPr>
        <p:spPr>
          <a:xfrm>
            <a:off x="7405258" y="5013770"/>
            <a:ext cx="2160000" cy="1173410"/>
          </a:xfrm>
          <a:prstGeom prst="rect">
            <a:avLst/>
          </a:prstGeom>
        </p:spPr>
        <p:txBody>
          <a:bodyPr wrap="square" lIns="72000" tIns="36000" rIns="36000" bIns="36000" anchor="t">
            <a:noAutofit/>
          </a:bodyPr>
          <a:lstStyle/>
          <a:p>
            <a:pPr marL="88900" indent="-88900" latinLnBrk="0">
              <a:lnSpc>
                <a:spcPct val="135000"/>
              </a:lnSpc>
              <a:spcAft>
                <a:spcPts val="5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spc="-100" dirty="0" smtClean="0">
                <a:solidFill>
                  <a:prstClr val="black"/>
                </a:solidFill>
                <a:latin typeface="Trebuchet MS" pitchFamily="34" charset="0"/>
              </a:rPr>
              <a:t>사회의 요구 적극 수용</a:t>
            </a:r>
            <a:endParaRPr lang="en-US" altLang="ko-KR" sz="1000" spc="-10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indent="-88900" latinLnBrk="0">
              <a:lnSpc>
                <a:spcPct val="135000"/>
              </a:lnSpc>
              <a:spcAft>
                <a:spcPts val="5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spc="-100" dirty="0" smtClean="0">
                <a:solidFill>
                  <a:prstClr val="black"/>
                </a:solidFill>
                <a:latin typeface="Trebuchet MS" pitchFamily="34" charset="0"/>
              </a:rPr>
              <a:t>발전가능성</a:t>
            </a:r>
            <a:endParaRPr lang="en-US" altLang="ko-KR" sz="1000" spc="-10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indent="-88900" latinLnBrk="0">
              <a:lnSpc>
                <a:spcPct val="135000"/>
              </a:lnSpc>
              <a:spcAft>
                <a:spcPts val="5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spc="-100" dirty="0" smtClean="0">
                <a:solidFill>
                  <a:prstClr val="black"/>
                </a:solidFill>
                <a:latin typeface="Trebuchet MS" pitchFamily="34" charset="0"/>
              </a:rPr>
              <a:t>인재양성을 위한 관심</a:t>
            </a:r>
            <a:endParaRPr lang="ko-KR" altLang="en-US" sz="1000" spc="-100" dirty="0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646715" y="6005904"/>
            <a:ext cx="240451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79413" indent="-279413" algn="ctr">
              <a:defRPr/>
            </a:pP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16.7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56928" y="4243779"/>
            <a:ext cx="240451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79413" indent="-279413" algn="ctr">
              <a:defRPr/>
            </a:pP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56.9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43584" y="6381750"/>
            <a:ext cx="3901709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ko-KR" alt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차원별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중요도는 차원 만족도와 종합만족도간의 상관분석을 이용해 산출함</a:t>
            </a:r>
          </a:p>
        </p:txBody>
      </p:sp>
      <p:sp>
        <p:nvSpPr>
          <p:cNvPr id="43" name="직사각형 42"/>
          <p:cNvSpPr/>
          <p:nvPr/>
        </p:nvSpPr>
        <p:spPr>
          <a:xfrm>
            <a:off x="819126" y="4310743"/>
            <a:ext cx="3900919" cy="1374662"/>
          </a:xfrm>
          <a:prstGeom prst="rect">
            <a:avLst/>
          </a:prstGeom>
          <a:noFill/>
          <a:ln w="254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rebuchet MS" pitchFamily="34" charset="0"/>
              <a:ea typeface="맑은 고딕" pitchFamily="50" charset="-127"/>
            </a:endParaRPr>
          </a:p>
        </p:txBody>
      </p:sp>
      <p:sp>
        <p:nvSpPr>
          <p:cNvPr id="59" name="자유형 58"/>
          <p:cNvSpPr/>
          <p:nvPr/>
        </p:nvSpPr>
        <p:spPr>
          <a:xfrm flipV="1">
            <a:off x="907462" y="2985876"/>
            <a:ext cx="144014" cy="183231"/>
          </a:xfrm>
          <a:custGeom>
            <a:avLst/>
            <a:gdLst>
              <a:gd name="connsiteX0" fmla="*/ 0 w 152400"/>
              <a:gd name="connsiteY0" fmla="*/ 601980 h 601980"/>
              <a:gd name="connsiteX1" fmla="*/ 0 w 152400"/>
              <a:gd name="connsiteY1" fmla="*/ 0 h 601980"/>
              <a:gd name="connsiteX2" fmla="*/ 152400 w 152400"/>
              <a:gd name="connsiteY2" fmla="*/ 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 h="601980">
                <a:moveTo>
                  <a:pt x="0" y="601980"/>
                </a:moveTo>
                <a:lnTo>
                  <a:pt x="0" y="0"/>
                </a:lnTo>
                <a:lnTo>
                  <a:pt x="152400" y="0"/>
                </a:lnTo>
              </a:path>
            </a:pathLst>
          </a:custGeom>
          <a:noFill/>
          <a:ln w="635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/>
          </a:p>
        </p:txBody>
      </p:sp>
      <p:sp>
        <p:nvSpPr>
          <p:cNvPr id="83" name="자유형 82"/>
          <p:cNvSpPr/>
          <p:nvPr/>
        </p:nvSpPr>
        <p:spPr>
          <a:xfrm flipH="1">
            <a:off x="4067885" y="3934049"/>
            <a:ext cx="141987" cy="408874"/>
          </a:xfrm>
          <a:custGeom>
            <a:avLst/>
            <a:gdLst>
              <a:gd name="connsiteX0" fmla="*/ 0 w 152400"/>
              <a:gd name="connsiteY0" fmla="*/ 601980 h 601980"/>
              <a:gd name="connsiteX1" fmla="*/ 0 w 152400"/>
              <a:gd name="connsiteY1" fmla="*/ 0 h 601980"/>
              <a:gd name="connsiteX2" fmla="*/ 152400 w 152400"/>
              <a:gd name="connsiteY2" fmla="*/ 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 h="601980">
                <a:moveTo>
                  <a:pt x="0" y="601980"/>
                </a:moveTo>
                <a:lnTo>
                  <a:pt x="0" y="0"/>
                </a:lnTo>
                <a:lnTo>
                  <a:pt x="152400" y="0"/>
                </a:lnTo>
              </a:path>
            </a:pathLst>
          </a:custGeom>
          <a:noFill/>
          <a:ln w="635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16625229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 err="1"/>
              <a:t>차원별</a:t>
            </a:r>
            <a:r>
              <a:rPr lang="ko-KR" altLang="en-US" dirty="0"/>
              <a:t> </a:t>
            </a:r>
            <a:r>
              <a:rPr lang="en-US" altLang="ko-KR" dirty="0"/>
              <a:t>Action Matrix </a:t>
            </a:r>
            <a:r>
              <a:rPr lang="ko-KR" altLang="en-US" dirty="0"/>
              <a:t>분석</a:t>
            </a:r>
          </a:p>
        </p:txBody>
      </p:sp>
      <p:sp>
        <p:nvSpPr>
          <p:cNvPr id="7" name="텍스트 개체 틀 6"/>
          <p:cNvSpPr>
            <a:spLocks noGrp="1"/>
          </p:cNvSpPr>
          <p:nvPr>
            <p:ph type="subTitle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5) </a:t>
            </a:r>
            <a:r>
              <a:rPr lang="ko-KR" altLang="en-US" dirty="0" smtClean="0"/>
              <a:t>전공</a:t>
            </a:r>
            <a:r>
              <a:rPr lang="en-US" altLang="ko-KR" dirty="0" smtClean="0"/>
              <a:t>/</a:t>
            </a:r>
            <a:r>
              <a:rPr lang="ko-KR" altLang="en-US" dirty="0" smtClean="0"/>
              <a:t>교양 교육과정 차원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100000"/>
              </a:lnSpc>
              <a:tabLst>
                <a:tab pos="933450" algn="l"/>
              </a:tabLst>
            </a:pPr>
            <a:r>
              <a:rPr lang="ko-KR" altLang="en-US" dirty="0"/>
              <a:t>중점 개선 </a:t>
            </a:r>
            <a:r>
              <a:rPr lang="en-US" altLang="ko-KR" dirty="0"/>
              <a:t>: </a:t>
            </a:r>
            <a:r>
              <a:rPr lang="en-US" altLang="ko-KR" dirty="0" smtClean="0"/>
              <a:t>[</a:t>
            </a:r>
            <a:r>
              <a:rPr lang="ko-KR" altLang="en-US" dirty="0" smtClean="0"/>
              <a:t>교양 교육과정</a:t>
            </a:r>
            <a:r>
              <a:rPr lang="en-US" altLang="ko-KR" dirty="0" smtClean="0"/>
              <a:t>] </a:t>
            </a:r>
            <a:r>
              <a:rPr lang="ko-KR" altLang="en-US" dirty="0" smtClean="0"/>
              <a:t>성적 평가의 공정성</a:t>
            </a:r>
            <a:r>
              <a:rPr lang="en-US" altLang="ko-KR" dirty="0" smtClean="0"/>
              <a:t>, [</a:t>
            </a:r>
            <a:r>
              <a:rPr lang="ko-KR" altLang="en-US" dirty="0" smtClean="0"/>
              <a:t>교양 교육과정</a:t>
            </a:r>
            <a:r>
              <a:rPr lang="en-US" altLang="ko-KR" dirty="0" smtClean="0"/>
              <a:t>] </a:t>
            </a:r>
            <a:r>
              <a:rPr lang="ko-KR" altLang="en-US" dirty="0" smtClean="0"/>
              <a:t>대학 교육목표 연계성</a:t>
            </a:r>
            <a:r>
              <a:rPr lang="en-US" altLang="ko-KR" dirty="0" smtClean="0"/>
              <a:t>, [</a:t>
            </a:r>
            <a:r>
              <a:rPr lang="ko-KR" altLang="en-US" dirty="0" smtClean="0"/>
              <a:t>교양 교육과정</a:t>
            </a:r>
            <a:r>
              <a:rPr lang="en-US" altLang="ko-KR" dirty="0" smtClean="0"/>
              <a:t>] </a:t>
            </a:r>
            <a:r>
              <a:rPr lang="ko-KR" altLang="en-US" dirty="0" smtClean="0"/>
              <a:t>교육목표 연계성</a:t>
            </a:r>
            <a:r>
              <a:rPr lang="en-US" altLang="ko-KR" dirty="0" smtClean="0"/>
              <a:t>,</a:t>
            </a:r>
            <a:br>
              <a:rPr lang="en-US" altLang="ko-KR" dirty="0" smtClean="0"/>
            </a:br>
            <a:r>
              <a:rPr lang="en-US" altLang="ko-KR" dirty="0" smtClean="0"/>
              <a:t>                         [</a:t>
            </a:r>
            <a:r>
              <a:rPr lang="ko-KR" altLang="en-US" dirty="0" smtClean="0"/>
              <a:t>교양 교육과정</a:t>
            </a:r>
            <a:r>
              <a:rPr lang="en-US" altLang="ko-KR" dirty="0" smtClean="0"/>
              <a:t>] </a:t>
            </a:r>
            <a:r>
              <a:rPr lang="ko-KR" altLang="en-US" dirty="0" smtClean="0"/>
              <a:t>인성 함양에 도움</a:t>
            </a:r>
            <a:r>
              <a:rPr lang="en-US" altLang="ko-KR" dirty="0" smtClean="0"/>
              <a:t>, [</a:t>
            </a:r>
            <a:r>
              <a:rPr lang="ko-KR" altLang="en-US" dirty="0" smtClean="0"/>
              <a:t>교양 교육과정</a:t>
            </a:r>
            <a:r>
              <a:rPr lang="en-US" altLang="ko-KR" dirty="0" smtClean="0"/>
              <a:t>] </a:t>
            </a:r>
            <a:r>
              <a:rPr lang="ko-KR" altLang="en-US" dirty="0" smtClean="0"/>
              <a:t>교육과정 개발 시 학생 요구 반영</a:t>
            </a:r>
            <a:r>
              <a:rPr lang="en-US" altLang="ko-KR" dirty="0" smtClean="0"/>
              <a:t>,</a:t>
            </a:r>
            <a:br>
              <a:rPr lang="en-US" altLang="ko-KR" dirty="0" smtClean="0"/>
            </a:br>
            <a:r>
              <a:rPr lang="en-US" altLang="ko-KR" dirty="0" smtClean="0"/>
              <a:t>                         [</a:t>
            </a:r>
            <a:r>
              <a:rPr lang="ko-KR" altLang="en-US" dirty="0" smtClean="0"/>
              <a:t>교양 교육과정</a:t>
            </a:r>
            <a:r>
              <a:rPr lang="en-US" altLang="ko-KR" dirty="0" smtClean="0"/>
              <a:t>] </a:t>
            </a:r>
            <a:r>
              <a:rPr lang="ko-KR" altLang="en-US" dirty="0" smtClean="0"/>
              <a:t>교육과정 개발 시 산업체 요구 반영</a:t>
            </a:r>
            <a:endParaRPr lang="en-US" altLang="ko-KR" dirty="0" smtClean="0"/>
          </a:p>
          <a:p>
            <a:pPr>
              <a:lnSpc>
                <a:spcPct val="100000"/>
              </a:lnSpc>
              <a:tabLst>
                <a:tab pos="933450" algn="l"/>
              </a:tabLst>
            </a:pPr>
            <a:r>
              <a:rPr lang="ko-KR" altLang="en-US" dirty="0" smtClean="0"/>
              <a:t>점진 </a:t>
            </a:r>
            <a:r>
              <a:rPr lang="ko-KR" altLang="en-US" dirty="0"/>
              <a:t>개선 </a:t>
            </a:r>
            <a:r>
              <a:rPr lang="en-US" altLang="ko-KR" dirty="0"/>
              <a:t>: </a:t>
            </a:r>
            <a:r>
              <a:rPr lang="en-US" altLang="ko-KR" dirty="0" smtClean="0"/>
              <a:t>[</a:t>
            </a:r>
            <a:r>
              <a:rPr lang="ko-KR" altLang="en-US" dirty="0" smtClean="0"/>
              <a:t>교양 교육과정</a:t>
            </a:r>
            <a:r>
              <a:rPr lang="en-US" altLang="ko-KR" dirty="0" smtClean="0"/>
              <a:t>] </a:t>
            </a:r>
            <a:r>
              <a:rPr lang="ko-KR" altLang="en-US" dirty="0" smtClean="0"/>
              <a:t>교양 교과목 </a:t>
            </a:r>
            <a:r>
              <a:rPr lang="ko-KR" altLang="en-US" dirty="0" err="1" smtClean="0"/>
              <a:t>편성시수</a:t>
            </a:r>
            <a:r>
              <a:rPr lang="ko-KR" altLang="en-US" dirty="0" smtClean="0"/>
              <a:t> 확대</a:t>
            </a:r>
            <a:endParaRPr lang="ko-KR" altLang="en-US" dirty="0"/>
          </a:p>
        </p:txBody>
      </p:sp>
      <p:graphicFrame>
        <p:nvGraphicFramePr>
          <p:cNvPr id="44" name="Object 3"/>
          <p:cNvGraphicFramePr>
            <a:graphicFrameLocks/>
          </p:cNvGraphicFramePr>
          <p:nvPr>
            <p:extLst/>
          </p:nvPr>
        </p:nvGraphicFramePr>
        <p:xfrm>
          <a:off x="154678" y="2542407"/>
          <a:ext cx="7200000" cy="3806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5" name="직선 화살표 연결선 44"/>
          <p:cNvCxnSpPr/>
          <p:nvPr/>
        </p:nvCxnSpPr>
        <p:spPr>
          <a:xfrm flipH="1">
            <a:off x="1041697" y="6290686"/>
            <a:ext cx="3553738" cy="0"/>
          </a:xfrm>
          <a:prstGeom prst="straightConnector1">
            <a:avLst/>
          </a:prstGeom>
          <a:ln w="15875">
            <a:solidFill>
              <a:schemeClr val="bg1">
                <a:lumMod val="65000"/>
              </a:schemeClr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직사각형 45"/>
          <p:cNvSpPr/>
          <p:nvPr/>
        </p:nvSpPr>
        <p:spPr>
          <a:xfrm>
            <a:off x="819127" y="2638784"/>
            <a:ext cx="1890706" cy="226967"/>
          </a:xfrm>
          <a:prstGeom prst="rect">
            <a:avLst/>
          </a:prstGeom>
          <a:pattFill prst="dotGrid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지속 관리 영역</a:t>
            </a:r>
          </a:p>
        </p:txBody>
      </p:sp>
      <p:sp>
        <p:nvSpPr>
          <p:cNvPr id="47" name="직사각형 46"/>
          <p:cNvSpPr/>
          <p:nvPr/>
        </p:nvSpPr>
        <p:spPr>
          <a:xfrm>
            <a:off x="819127" y="5754997"/>
            <a:ext cx="1890706" cy="226967"/>
          </a:xfrm>
          <a:prstGeom prst="rect">
            <a:avLst/>
          </a:prstGeom>
          <a:pattFill prst="dotGrid">
            <a:fgClr>
              <a:schemeClr val="accent6">
                <a:lumMod val="20000"/>
                <a:lumOff val="8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점진 개선 영역</a:t>
            </a:r>
          </a:p>
        </p:txBody>
      </p:sp>
      <p:sp>
        <p:nvSpPr>
          <p:cNvPr id="48" name="직사각형 47"/>
          <p:cNvSpPr/>
          <p:nvPr/>
        </p:nvSpPr>
        <p:spPr>
          <a:xfrm>
            <a:off x="2818158" y="2638784"/>
            <a:ext cx="1890706" cy="226967"/>
          </a:xfrm>
          <a:prstGeom prst="rect">
            <a:avLst/>
          </a:prstGeom>
          <a:pattFill prst="dotGrid">
            <a:fgClr>
              <a:schemeClr val="accent3">
                <a:lumMod val="20000"/>
                <a:lumOff val="80000"/>
              </a:schemeClr>
            </a:fgClr>
            <a:bgClr>
              <a:schemeClr val="accent3">
                <a:lumMod val="60000"/>
                <a:lumOff val="40000"/>
              </a:schemeClr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유지</a:t>
            </a:r>
            <a:r>
              <a:rPr lang="en-US" altLang="ko-KR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/</a:t>
            </a: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강화 영역</a:t>
            </a:r>
          </a:p>
        </p:txBody>
      </p:sp>
      <p:sp>
        <p:nvSpPr>
          <p:cNvPr id="49" name="직사각형 48"/>
          <p:cNvSpPr/>
          <p:nvPr/>
        </p:nvSpPr>
        <p:spPr>
          <a:xfrm>
            <a:off x="2818158" y="5754997"/>
            <a:ext cx="1890706" cy="226967"/>
          </a:xfrm>
          <a:prstGeom prst="rect">
            <a:avLst/>
          </a:prstGeom>
          <a:pattFill prst="dotGrid">
            <a:fgClr>
              <a:schemeClr val="accent5">
                <a:lumMod val="20000"/>
                <a:lumOff val="80000"/>
              </a:schemeClr>
            </a:fgClr>
            <a:bgClr>
              <a:srgbClr val="93CDDD"/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중점 개선 영역</a:t>
            </a:r>
          </a:p>
        </p:txBody>
      </p:sp>
      <p:grpSp>
        <p:nvGrpSpPr>
          <p:cNvPr id="50" name="그룹 49"/>
          <p:cNvGrpSpPr/>
          <p:nvPr/>
        </p:nvGrpSpPr>
        <p:grpSpPr>
          <a:xfrm>
            <a:off x="876504" y="6202548"/>
            <a:ext cx="3879157" cy="161701"/>
            <a:chOff x="967667" y="6076166"/>
            <a:chExt cx="3822554" cy="153888"/>
          </a:xfrm>
        </p:grpSpPr>
        <p:sp>
          <p:nvSpPr>
            <p:cNvPr id="51" name="TextBox 50"/>
            <p:cNvSpPr txBox="1"/>
            <p:nvPr/>
          </p:nvSpPr>
          <p:spPr>
            <a:xfrm>
              <a:off x="4657953" y="6076166"/>
              <a:ext cx="132268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고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967667" y="6076166"/>
              <a:ext cx="132268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저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2412446" y="6177508"/>
            <a:ext cx="678243" cy="208052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lIns="0" tIns="0" rIns="0" bIns="0">
            <a:noAutofit/>
          </a:bodyPr>
          <a:lstStyle/>
          <a:p>
            <a:pPr marL="279413" indent="-279413" algn="ctr">
              <a:defRPr/>
            </a:pPr>
            <a:r>
              <a:rPr lang="ko-KR" altLang="en-US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중요도</a:t>
            </a:r>
            <a:endParaRPr lang="en-US" altLang="ko-KR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54" name="그룹 53"/>
          <p:cNvGrpSpPr/>
          <p:nvPr/>
        </p:nvGrpSpPr>
        <p:grpSpPr>
          <a:xfrm>
            <a:off x="344934" y="2865499"/>
            <a:ext cx="207240" cy="2846816"/>
            <a:chOff x="388093" y="2958927"/>
            <a:chExt cx="198000" cy="2709262"/>
          </a:xfrm>
        </p:grpSpPr>
        <p:cxnSp>
          <p:nvCxnSpPr>
            <p:cNvPr id="55" name="직선 화살표 연결선 54"/>
            <p:cNvCxnSpPr/>
            <p:nvPr/>
          </p:nvCxnSpPr>
          <p:spPr>
            <a:xfrm>
              <a:off x="487093" y="3112815"/>
              <a:ext cx="0" cy="2354535"/>
            </a:xfrm>
            <a:prstGeom prst="straightConnector1">
              <a:avLst/>
            </a:prstGeom>
            <a:ln w="15875">
              <a:solidFill>
                <a:schemeClr val="bg1">
                  <a:lumMod val="65000"/>
                </a:schemeClr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422973" y="2958927"/>
              <a:ext cx="128241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고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22973" y="5514301"/>
              <a:ext cx="128241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저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88093" y="4040019"/>
              <a:ext cx="198000" cy="648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lIns="0" tIns="0" rIns="0" bIns="0" anchor="ctr">
              <a:no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만</a:t>
              </a:r>
              <a:endPara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족</a:t>
              </a:r>
              <a:endPara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도</a:t>
              </a:r>
              <a:endPara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60" name="그룹 59"/>
          <p:cNvGrpSpPr/>
          <p:nvPr/>
        </p:nvGrpSpPr>
        <p:grpSpPr>
          <a:xfrm>
            <a:off x="5149738" y="2646046"/>
            <a:ext cx="2160000" cy="1800000"/>
            <a:chOff x="5097486" y="2654755"/>
            <a:chExt cx="2147727" cy="1803102"/>
          </a:xfrm>
        </p:grpSpPr>
        <p:sp>
          <p:nvSpPr>
            <p:cNvPr id="61" name="모서리가 둥근 직사각형 60"/>
            <p:cNvSpPr/>
            <p:nvPr/>
          </p:nvSpPr>
          <p:spPr>
            <a:xfrm>
              <a:off x="5097486" y="2654755"/>
              <a:ext cx="2147727" cy="1803102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 latinLnBrk="0">
                <a:spcAft>
                  <a:spcPct val="0"/>
                </a:spcAft>
              </a:pPr>
              <a:endParaRPr kumimoji="1" lang="ko-KR" altLang="en-US" sz="1000" b="1" kern="0" dirty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endParaRPr>
            </a:p>
          </p:txBody>
        </p:sp>
        <p:sp>
          <p:nvSpPr>
            <p:cNvPr id="62" name="Line 11"/>
            <p:cNvSpPr>
              <a:spLocks noChangeShapeType="1"/>
            </p:cNvSpPr>
            <p:nvPr/>
          </p:nvSpPr>
          <p:spPr bwMode="auto">
            <a:xfrm>
              <a:off x="5127349" y="3034506"/>
              <a:ext cx="2088000" cy="0"/>
            </a:xfrm>
            <a:prstGeom prst="lin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noAutofit/>
            </a:bodyPr>
            <a:lstStyle/>
            <a:p>
              <a:pPr latinLnBrk="0"/>
              <a:endParaRPr lang="ko-KR" altLang="en-US" kern="0">
                <a:solidFill>
                  <a:sysClr val="windowText" lastClr="000000"/>
                </a:solidFill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127349" y="2699501"/>
              <a:ext cx="2088000" cy="2862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lIns="36000" tIns="36000" rIns="36000" bIns="36000">
              <a:noAutofit/>
            </a:bodyPr>
            <a:lstStyle>
              <a:defPPr>
                <a:defRPr lang="ko-KR"/>
              </a:defPPr>
              <a:lvl1pPr marL="279400" indent="-279400" algn="ctr">
                <a:defRPr sz="1200" b="1" spc="-50">
                  <a:solidFill>
                    <a:sysClr val="windowText" lastClr="000000"/>
                  </a:solidFill>
                  <a:latin typeface="Trebuchet MS" panose="020B0603020202020204" pitchFamily="34" charset="0"/>
                </a:defRPr>
              </a:lvl1pPr>
            </a:lstStyle>
            <a:p>
              <a:r>
                <a:rPr lang="ko-KR" altLang="en-US" dirty="0"/>
                <a:t>지속 관리 영역</a:t>
              </a:r>
            </a:p>
          </p:txBody>
        </p:sp>
      </p:grpSp>
      <p:sp>
        <p:nvSpPr>
          <p:cNvPr id="64" name="직사각형 63"/>
          <p:cNvSpPr/>
          <p:nvPr/>
        </p:nvSpPr>
        <p:spPr>
          <a:xfrm>
            <a:off x="5149738" y="3077492"/>
            <a:ext cx="2160000" cy="1173410"/>
          </a:xfrm>
          <a:prstGeom prst="rect">
            <a:avLst/>
          </a:prstGeom>
        </p:spPr>
        <p:txBody>
          <a:bodyPr wrap="square" lIns="72000" tIns="36000" rIns="36000" bIns="36000" anchor="t">
            <a:noAutofit/>
          </a:bodyPr>
          <a:lstStyle/>
          <a:p>
            <a:pPr marL="88900" lvl="0" indent="-88900" latinLnBrk="0">
              <a:lnSpc>
                <a:spcPct val="114000"/>
              </a:lnSpc>
              <a:spcAft>
                <a:spcPts val="3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800" spc="-130" dirty="0" smtClean="0">
                <a:solidFill>
                  <a:prstClr val="black"/>
                </a:solidFill>
                <a:latin typeface="Trebuchet MS" pitchFamily="34" charset="0"/>
              </a:rPr>
              <a:t>[</a:t>
            </a:r>
            <a:r>
              <a:rPr lang="ko-KR" altLang="en-US" sz="800" spc="-130" dirty="0" smtClean="0">
                <a:solidFill>
                  <a:prstClr val="black"/>
                </a:solidFill>
                <a:latin typeface="Trebuchet MS" pitchFamily="34" charset="0"/>
              </a:rPr>
              <a:t>전공 교육과정</a:t>
            </a:r>
            <a:r>
              <a:rPr lang="en-US" altLang="ko-KR" sz="800" spc="-130" dirty="0" smtClean="0">
                <a:solidFill>
                  <a:prstClr val="black"/>
                </a:solidFill>
                <a:latin typeface="Trebuchet MS" pitchFamily="34" charset="0"/>
              </a:rPr>
              <a:t>] </a:t>
            </a:r>
            <a:r>
              <a:rPr lang="ko-KR" altLang="en-US" sz="800" spc="-130" dirty="0" smtClean="0">
                <a:solidFill>
                  <a:prstClr val="black"/>
                </a:solidFill>
                <a:latin typeface="Trebuchet MS" pitchFamily="34" charset="0"/>
              </a:rPr>
              <a:t>성적 평가의 공정성</a:t>
            </a:r>
            <a:endParaRPr lang="en-US" altLang="ko-KR" sz="800" spc="-13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lvl="0" indent="-88900" latinLnBrk="0">
              <a:lnSpc>
                <a:spcPct val="114000"/>
              </a:lnSpc>
              <a:spcAft>
                <a:spcPts val="3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800" spc="-130" dirty="0" smtClean="0">
                <a:solidFill>
                  <a:prstClr val="black"/>
                </a:solidFill>
                <a:latin typeface="Trebuchet MS" pitchFamily="34" charset="0"/>
              </a:rPr>
              <a:t>[</a:t>
            </a:r>
            <a:r>
              <a:rPr lang="ko-KR" altLang="en-US" sz="800" spc="-130" dirty="0" smtClean="0">
                <a:solidFill>
                  <a:prstClr val="black"/>
                </a:solidFill>
                <a:latin typeface="Trebuchet MS" pitchFamily="34" charset="0"/>
              </a:rPr>
              <a:t>전공 교육과정</a:t>
            </a:r>
            <a:r>
              <a:rPr lang="en-US" altLang="ko-KR" sz="800" spc="-130" dirty="0" smtClean="0">
                <a:solidFill>
                  <a:prstClr val="black"/>
                </a:solidFill>
                <a:latin typeface="Trebuchet MS" pitchFamily="34" charset="0"/>
              </a:rPr>
              <a:t>] </a:t>
            </a:r>
            <a:r>
              <a:rPr lang="ko-KR" altLang="en-US" sz="800" spc="-130" dirty="0" smtClean="0">
                <a:solidFill>
                  <a:prstClr val="black"/>
                </a:solidFill>
                <a:latin typeface="Trebuchet MS" pitchFamily="34" charset="0"/>
              </a:rPr>
              <a:t>전공 교육과정 현장실무 연관성</a:t>
            </a:r>
            <a:endParaRPr lang="en-US" altLang="ko-KR" sz="800" spc="-13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lvl="0" indent="-88900" latinLnBrk="0">
              <a:lnSpc>
                <a:spcPct val="114000"/>
              </a:lnSpc>
              <a:spcAft>
                <a:spcPts val="3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800" spc="-130" dirty="0" smtClean="0">
                <a:solidFill>
                  <a:prstClr val="black"/>
                </a:solidFill>
                <a:latin typeface="Trebuchet MS" pitchFamily="34" charset="0"/>
              </a:rPr>
              <a:t>[</a:t>
            </a:r>
            <a:r>
              <a:rPr lang="ko-KR" altLang="en-US" sz="800" spc="-130" dirty="0" smtClean="0">
                <a:solidFill>
                  <a:prstClr val="black"/>
                </a:solidFill>
                <a:latin typeface="Trebuchet MS" pitchFamily="34" charset="0"/>
              </a:rPr>
              <a:t>전공 교육과정</a:t>
            </a:r>
            <a:r>
              <a:rPr lang="en-US" altLang="ko-KR" sz="800" spc="-130" dirty="0" smtClean="0">
                <a:solidFill>
                  <a:prstClr val="black"/>
                </a:solidFill>
                <a:latin typeface="Trebuchet MS" pitchFamily="34" charset="0"/>
              </a:rPr>
              <a:t>] </a:t>
            </a:r>
            <a:r>
              <a:rPr lang="ko-KR" altLang="en-US" sz="800" spc="-130" dirty="0" smtClean="0">
                <a:solidFill>
                  <a:prstClr val="black"/>
                </a:solidFill>
                <a:latin typeface="Trebuchet MS" pitchFamily="34" charset="0"/>
              </a:rPr>
              <a:t>교육과정 개발 시 산업체 요구 반영</a:t>
            </a:r>
            <a:endParaRPr lang="en-US" altLang="ko-KR" sz="800" spc="-13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lvl="0" indent="-88900" latinLnBrk="0">
              <a:lnSpc>
                <a:spcPct val="114000"/>
              </a:lnSpc>
              <a:spcAft>
                <a:spcPts val="3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800" spc="-130" dirty="0" smtClean="0">
                <a:solidFill>
                  <a:prstClr val="black"/>
                </a:solidFill>
                <a:latin typeface="Trebuchet MS" pitchFamily="34" charset="0"/>
              </a:rPr>
              <a:t>[</a:t>
            </a:r>
            <a:r>
              <a:rPr lang="ko-KR" altLang="en-US" sz="800" spc="-130" dirty="0" smtClean="0">
                <a:solidFill>
                  <a:prstClr val="black"/>
                </a:solidFill>
                <a:latin typeface="Trebuchet MS" pitchFamily="34" charset="0"/>
              </a:rPr>
              <a:t>전공 교육과정</a:t>
            </a:r>
            <a:r>
              <a:rPr lang="en-US" altLang="ko-KR" sz="800" spc="-130" dirty="0" smtClean="0">
                <a:solidFill>
                  <a:prstClr val="black"/>
                </a:solidFill>
                <a:latin typeface="Trebuchet MS" pitchFamily="34" charset="0"/>
              </a:rPr>
              <a:t>] </a:t>
            </a:r>
            <a:r>
              <a:rPr lang="ko-KR" altLang="en-US" sz="800" spc="-130" dirty="0" smtClean="0">
                <a:solidFill>
                  <a:prstClr val="black"/>
                </a:solidFill>
                <a:latin typeface="Trebuchet MS" pitchFamily="34" charset="0"/>
              </a:rPr>
              <a:t>수업방식 지속적 개선</a:t>
            </a:r>
            <a:endParaRPr lang="en-US" altLang="ko-KR" sz="800" spc="-13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lvl="0" indent="-88900" latinLnBrk="0">
              <a:lnSpc>
                <a:spcPct val="114000"/>
              </a:lnSpc>
              <a:spcAft>
                <a:spcPts val="3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800" spc="-130" dirty="0" smtClean="0">
                <a:solidFill>
                  <a:prstClr val="black"/>
                </a:solidFill>
                <a:latin typeface="Trebuchet MS" pitchFamily="34" charset="0"/>
              </a:rPr>
              <a:t>[</a:t>
            </a:r>
            <a:r>
              <a:rPr lang="ko-KR" altLang="en-US" sz="800" spc="-130" dirty="0" smtClean="0">
                <a:solidFill>
                  <a:prstClr val="black"/>
                </a:solidFill>
                <a:latin typeface="Trebuchet MS" pitchFamily="34" charset="0"/>
              </a:rPr>
              <a:t>전공 교육과정</a:t>
            </a:r>
            <a:r>
              <a:rPr lang="en-US" altLang="ko-KR" sz="800" spc="-130" dirty="0" smtClean="0">
                <a:solidFill>
                  <a:prstClr val="black"/>
                </a:solidFill>
                <a:latin typeface="Trebuchet MS" pitchFamily="34" charset="0"/>
              </a:rPr>
              <a:t>] </a:t>
            </a:r>
            <a:r>
              <a:rPr lang="ko-KR" altLang="en-US" sz="800" spc="-130" dirty="0" smtClean="0">
                <a:solidFill>
                  <a:prstClr val="black"/>
                </a:solidFill>
                <a:latin typeface="Trebuchet MS" pitchFamily="34" charset="0"/>
              </a:rPr>
              <a:t>학과 교육목표 연계성</a:t>
            </a:r>
            <a:endParaRPr lang="en-US" altLang="ko-KR" sz="800" spc="-13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lvl="0" indent="-88900" latinLnBrk="0">
              <a:lnSpc>
                <a:spcPct val="114000"/>
              </a:lnSpc>
              <a:spcAft>
                <a:spcPts val="3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800" spc="-130" dirty="0" smtClean="0">
                <a:solidFill>
                  <a:prstClr val="black"/>
                </a:solidFill>
                <a:latin typeface="Trebuchet MS" pitchFamily="34" charset="0"/>
              </a:rPr>
              <a:t>[</a:t>
            </a:r>
            <a:r>
              <a:rPr lang="ko-KR" altLang="en-US" sz="800" spc="-130" dirty="0" smtClean="0">
                <a:solidFill>
                  <a:prstClr val="black"/>
                </a:solidFill>
                <a:latin typeface="Trebuchet MS" pitchFamily="34" charset="0"/>
              </a:rPr>
              <a:t>전공 교육과정</a:t>
            </a:r>
            <a:r>
              <a:rPr lang="en-US" altLang="ko-KR" sz="800" spc="-130" dirty="0" smtClean="0">
                <a:solidFill>
                  <a:prstClr val="black"/>
                </a:solidFill>
                <a:latin typeface="Trebuchet MS" pitchFamily="34" charset="0"/>
              </a:rPr>
              <a:t>] </a:t>
            </a:r>
            <a:r>
              <a:rPr lang="ko-KR" altLang="en-US" sz="800" spc="-130" dirty="0" smtClean="0">
                <a:solidFill>
                  <a:prstClr val="black"/>
                </a:solidFill>
                <a:latin typeface="Trebuchet MS" pitchFamily="34" charset="0"/>
              </a:rPr>
              <a:t>전문성 향상 도움</a:t>
            </a:r>
            <a:endParaRPr lang="en-US" altLang="ko-KR" sz="800" spc="-13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lvl="0" indent="-88900" latinLnBrk="0">
              <a:lnSpc>
                <a:spcPct val="114000"/>
              </a:lnSpc>
              <a:spcAft>
                <a:spcPts val="3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800" spc="-130" dirty="0" smtClean="0">
                <a:solidFill>
                  <a:prstClr val="black"/>
                </a:solidFill>
                <a:latin typeface="Trebuchet MS" pitchFamily="34" charset="0"/>
              </a:rPr>
              <a:t>[</a:t>
            </a:r>
            <a:r>
              <a:rPr lang="ko-KR" altLang="en-US" sz="800" spc="-130" dirty="0" smtClean="0">
                <a:solidFill>
                  <a:prstClr val="black"/>
                </a:solidFill>
                <a:latin typeface="Trebuchet MS" pitchFamily="34" charset="0"/>
              </a:rPr>
              <a:t>전공 교육과정</a:t>
            </a:r>
            <a:r>
              <a:rPr lang="en-US" altLang="ko-KR" sz="800" spc="-130" dirty="0" smtClean="0">
                <a:solidFill>
                  <a:prstClr val="black"/>
                </a:solidFill>
                <a:latin typeface="Trebuchet MS" pitchFamily="34" charset="0"/>
              </a:rPr>
              <a:t>] </a:t>
            </a:r>
            <a:r>
              <a:rPr lang="ko-KR" altLang="en-US" sz="800" spc="-130" dirty="0" smtClean="0">
                <a:solidFill>
                  <a:prstClr val="black"/>
                </a:solidFill>
                <a:latin typeface="Trebuchet MS" pitchFamily="34" charset="0"/>
              </a:rPr>
              <a:t>대학 교육목표 연계성</a:t>
            </a:r>
            <a:endParaRPr lang="en-US" altLang="ko-KR" sz="800" spc="-13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lvl="0" indent="-88900" latinLnBrk="0">
              <a:lnSpc>
                <a:spcPct val="114000"/>
              </a:lnSpc>
              <a:spcAft>
                <a:spcPts val="3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ko-KR" altLang="en-US" sz="800" spc="-130" dirty="0">
              <a:solidFill>
                <a:prstClr val="black"/>
              </a:solidFill>
              <a:latin typeface="Trebuchet MS" pitchFamily="34" charset="0"/>
            </a:endParaRPr>
          </a:p>
        </p:txBody>
      </p:sp>
      <p:grpSp>
        <p:nvGrpSpPr>
          <p:cNvPr id="65" name="그룹 64"/>
          <p:cNvGrpSpPr/>
          <p:nvPr/>
        </p:nvGrpSpPr>
        <p:grpSpPr>
          <a:xfrm>
            <a:off x="7405258" y="2646046"/>
            <a:ext cx="2160000" cy="1800000"/>
            <a:chOff x="5097486" y="2654755"/>
            <a:chExt cx="2147727" cy="1803102"/>
          </a:xfrm>
        </p:grpSpPr>
        <p:sp>
          <p:nvSpPr>
            <p:cNvPr id="66" name="모서리가 둥근 직사각형 65"/>
            <p:cNvSpPr/>
            <p:nvPr/>
          </p:nvSpPr>
          <p:spPr>
            <a:xfrm>
              <a:off x="5097486" y="2654755"/>
              <a:ext cx="2147727" cy="1803102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5875">
              <a:solidFill>
                <a:schemeClr val="accent3">
                  <a:lumMod val="60000"/>
                  <a:lumOff val="40000"/>
                </a:schemeClr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맑은 고딕" pitchFamily="50" charset="-127"/>
              </a:endParaRPr>
            </a:p>
          </p:txBody>
        </p:sp>
        <p:sp>
          <p:nvSpPr>
            <p:cNvPr id="67" name="Line 11"/>
            <p:cNvSpPr>
              <a:spLocks noChangeShapeType="1"/>
            </p:cNvSpPr>
            <p:nvPr/>
          </p:nvSpPr>
          <p:spPr bwMode="auto">
            <a:xfrm>
              <a:off x="5127349" y="3034506"/>
              <a:ext cx="2088000" cy="0"/>
            </a:xfrm>
            <a:prstGeom prst="line">
              <a:avLst/>
            </a:prstGeom>
            <a:noFill/>
            <a:ln w="38100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127349" y="2699501"/>
              <a:ext cx="2088000" cy="28629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none" lIns="36000" tIns="36000" rIns="36000" bIns="36000">
              <a:noAutofit/>
            </a:bodyPr>
            <a:lstStyle/>
            <a:p>
              <a:pPr marL="279400" indent="-279400" algn="ctr">
                <a:defRPr/>
              </a:pPr>
              <a:r>
                <a:rPr lang="ko-KR" altLang="en-US" sz="1200" b="1" spc="-50" dirty="0">
                  <a:solidFill>
                    <a:sysClr val="windowText" lastClr="000000"/>
                  </a:solidFill>
                  <a:latin typeface="Trebuchet MS" panose="020B0603020202020204" pitchFamily="34" charset="0"/>
                </a:rPr>
                <a:t>유지</a:t>
              </a:r>
              <a:r>
                <a:rPr lang="en-US" altLang="ko-KR" sz="1200" b="1" spc="-50" dirty="0">
                  <a:solidFill>
                    <a:sysClr val="windowText" lastClr="000000"/>
                  </a:solidFill>
                  <a:latin typeface="Trebuchet MS" panose="020B0603020202020204" pitchFamily="34" charset="0"/>
                </a:rPr>
                <a:t>/</a:t>
              </a:r>
              <a:r>
                <a:rPr lang="ko-KR" altLang="en-US" sz="1200" b="1" spc="-50" dirty="0">
                  <a:solidFill>
                    <a:sysClr val="windowText" lastClr="000000"/>
                  </a:solidFill>
                  <a:latin typeface="Trebuchet MS" panose="020B0603020202020204" pitchFamily="34" charset="0"/>
                </a:rPr>
                <a:t>강화 영역</a:t>
              </a:r>
            </a:p>
          </p:txBody>
        </p:sp>
      </p:grpSp>
      <p:sp>
        <p:nvSpPr>
          <p:cNvPr id="69" name="직사각형 68"/>
          <p:cNvSpPr/>
          <p:nvPr/>
        </p:nvSpPr>
        <p:spPr>
          <a:xfrm>
            <a:off x="7405258" y="3077492"/>
            <a:ext cx="2160000" cy="1173410"/>
          </a:xfrm>
          <a:prstGeom prst="rect">
            <a:avLst/>
          </a:prstGeom>
        </p:spPr>
        <p:txBody>
          <a:bodyPr wrap="square" lIns="72000" tIns="36000" rIns="36000" bIns="36000" anchor="t">
            <a:noAutofit/>
          </a:bodyPr>
          <a:lstStyle/>
          <a:p>
            <a:pPr marL="88900" indent="-88900" latinLnBrk="0">
              <a:lnSpc>
                <a:spcPct val="125000"/>
              </a:lnSpc>
              <a:spcAft>
                <a:spcPts val="4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ko-KR" altLang="en-US" sz="900" spc="-100" dirty="0">
              <a:solidFill>
                <a:prstClr val="black"/>
              </a:solidFill>
              <a:latin typeface="Trebuchet MS" pitchFamily="34" charset="0"/>
            </a:endParaRPr>
          </a:p>
        </p:txBody>
      </p:sp>
      <p:grpSp>
        <p:nvGrpSpPr>
          <p:cNvPr id="70" name="그룹 69"/>
          <p:cNvGrpSpPr/>
          <p:nvPr/>
        </p:nvGrpSpPr>
        <p:grpSpPr>
          <a:xfrm>
            <a:off x="5149738" y="4581328"/>
            <a:ext cx="2160000" cy="1800000"/>
            <a:chOff x="5097486" y="2654755"/>
            <a:chExt cx="2147727" cy="1803102"/>
          </a:xfrm>
        </p:grpSpPr>
        <p:sp>
          <p:nvSpPr>
            <p:cNvPr id="71" name="모서리가 둥근 직사각형 70"/>
            <p:cNvSpPr/>
            <p:nvPr/>
          </p:nvSpPr>
          <p:spPr>
            <a:xfrm>
              <a:off x="5097486" y="2654755"/>
              <a:ext cx="2147727" cy="1803102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5875"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맑은 고딕" pitchFamily="50" charset="-127"/>
              </a:endParaRPr>
            </a:p>
          </p:txBody>
        </p:sp>
        <p:sp>
          <p:nvSpPr>
            <p:cNvPr id="72" name="Line 11"/>
            <p:cNvSpPr>
              <a:spLocks noChangeShapeType="1"/>
            </p:cNvSpPr>
            <p:nvPr/>
          </p:nvSpPr>
          <p:spPr bwMode="auto">
            <a:xfrm>
              <a:off x="5127349" y="3034506"/>
              <a:ext cx="2088000" cy="0"/>
            </a:xfrm>
            <a:prstGeom prst="line">
              <a:avLst/>
            </a:prstGeom>
            <a:noFill/>
            <a:ln w="3810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127349" y="2699501"/>
              <a:ext cx="2088000" cy="286293"/>
            </a:xfrm>
            <a:prstGeom prst="rect">
              <a:avLst/>
            </a:prstGeom>
            <a:solidFill>
              <a:srgbClr val="FEF1E6"/>
            </a:solidFill>
          </p:spPr>
          <p:txBody>
            <a:bodyPr wrap="none" lIns="36000" tIns="36000" rIns="36000" bIns="36000">
              <a:noAutofit/>
            </a:bodyPr>
            <a:lstStyle/>
            <a:p>
              <a:pPr marL="279400" indent="-279400" algn="ctr">
                <a:defRPr/>
              </a:pPr>
              <a:r>
                <a:rPr lang="ko-KR" altLang="en-US" sz="1200" b="1" spc="-50" dirty="0">
                  <a:solidFill>
                    <a:sysClr val="windowText" lastClr="000000"/>
                  </a:solidFill>
                  <a:latin typeface="Trebuchet MS" panose="020B0603020202020204" pitchFamily="34" charset="0"/>
                </a:rPr>
                <a:t>점진 개선 영역</a:t>
              </a:r>
            </a:p>
          </p:txBody>
        </p:sp>
      </p:grpSp>
      <p:sp>
        <p:nvSpPr>
          <p:cNvPr id="74" name="직사각형 73"/>
          <p:cNvSpPr/>
          <p:nvPr/>
        </p:nvSpPr>
        <p:spPr>
          <a:xfrm>
            <a:off x="5149738" y="5013770"/>
            <a:ext cx="2160000" cy="1173410"/>
          </a:xfrm>
          <a:prstGeom prst="rect">
            <a:avLst/>
          </a:prstGeom>
        </p:spPr>
        <p:txBody>
          <a:bodyPr wrap="square" lIns="72000" tIns="36000" rIns="36000" bIns="36000" anchor="t">
            <a:noAutofit/>
          </a:bodyPr>
          <a:lstStyle/>
          <a:p>
            <a:pPr marL="88900" indent="-88900" latinLnBrk="0">
              <a:lnSpc>
                <a:spcPct val="125000"/>
              </a:lnSpc>
              <a:spcAft>
                <a:spcPts val="4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900" spc="-100" dirty="0" smtClean="0">
                <a:solidFill>
                  <a:prstClr val="black"/>
                </a:solidFill>
                <a:latin typeface="Trebuchet MS" pitchFamily="34" charset="0"/>
              </a:rPr>
              <a:t>[</a:t>
            </a:r>
            <a:r>
              <a:rPr lang="ko-KR" altLang="en-US" sz="900" spc="-100" dirty="0" smtClean="0">
                <a:solidFill>
                  <a:prstClr val="black"/>
                </a:solidFill>
                <a:latin typeface="Trebuchet MS" pitchFamily="34" charset="0"/>
              </a:rPr>
              <a:t>교양 교육과정</a:t>
            </a:r>
            <a:r>
              <a:rPr lang="en-US" altLang="ko-KR" sz="900" spc="-100" dirty="0" smtClean="0">
                <a:solidFill>
                  <a:prstClr val="black"/>
                </a:solidFill>
                <a:latin typeface="Trebuchet MS" pitchFamily="34" charset="0"/>
              </a:rPr>
              <a:t>] </a:t>
            </a:r>
            <a:r>
              <a:rPr lang="ko-KR" altLang="en-US" sz="900" spc="-100" dirty="0" smtClean="0">
                <a:solidFill>
                  <a:prstClr val="black"/>
                </a:solidFill>
                <a:latin typeface="Trebuchet MS" pitchFamily="34" charset="0"/>
              </a:rPr>
              <a:t>교양 교과목 </a:t>
            </a:r>
            <a:r>
              <a:rPr lang="ko-KR" altLang="en-US" sz="900" spc="-100" dirty="0" err="1" smtClean="0">
                <a:solidFill>
                  <a:prstClr val="black"/>
                </a:solidFill>
                <a:latin typeface="Trebuchet MS" pitchFamily="34" charset="0"/>
              </a:rPr>
              <a:t>편성시수</a:t>
            </a:r>
            <a:r>
              <a:rPr lang="ko-KR" altLang="en-US" sz="900" spc="-100" dirty="0" smtClean="0">
                <a:solidFill>
                  <a:prstClr val="black"/>
                </a:solidFill>
                <a:latin typeface="Trebuchet MS" pitchFamily="34" charset="0"/>
              </a:rPr>
              <a:t> 확대</a:t>
            </a:r>
            <a:endParaRPr lang="ko-KR" altLang="en-US" sz="900" spc="-100" dirty="0">
              <a:solidFill>
                <a:prstClr val="black"/>
              </a:solidFill>
              <a:latin typeface="Trebuchet MS" pitchFamily="34" charset="0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7405258" y="4581328"/>
            <a:ext cx="2160000" cy="1800000"/>
            <a:chOff x="5097486" y="2654755"/>
            <a:chExt cx="2147727" cy="1803102"/>
          </a:xfrm>
        </p:grpSpPr>
        <p:sp>
          <p:nvSpPr>
            <p:cNvPr id="76" name="모서리가 둥근 직사각형 75"/>
            <p:cNvSpPr/>
            <p:nvPr/>
          </p:nvSpPr>
          <p:spPr>
            <a:xfrm>
              <a:off x="5097486" y="2654755"/>
              <a:ext cx="2147727" cy="1803102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5875">
              <a:solidFill>
                <a:srgbClr val="93CDDD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 latinLnBrk="0">
                <a:spcAft>
                  <a:spcPct val="0"/>
                </a:spcAft>
              </a:pPr>
              <a:endParaRPr kumimoji="1" lang="ko-KR" altLang="en-US" sz="1000" b="1" kern="0" dirty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endParaRPr>
            </a:p>
          </p:txBody>
        </p:sp>
        <p:sp>
          <p:nvSpPr>
            <p:cNvPr id="77" name="Line 11"/>
            <p:cNvSpPr>
              <a:spLocks noChangeShapeType="1"/>
            </p:cNvSpPr>
            <p:nvPr/>
          </p:nvSpPr>
          <p:spPr bwMode="auto">
            <a:xfrm>
              <a:off x="5127349" y="3034506"/>
              <a:ext cx="2088000" cy="0"/>
            </a:xfrm>
            <a:prstGeom prst="line">
              <a:avLst/>
            </a:prstGeom>
            <a:noFill/>
            <a:ln w="38100">
              <a:solidFill>
                <a:srgbClr val="93CDDD"/>
              </a:solidFill>
              <a:round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noAutofit/>
            </a:bodyPr>
            <a:lstStyle/>
            <a:p>
              <a:pPr latinLnBrk="0"/>
              <a:endParaRPr lang="ko-KR" altLang="en-US" kern="0">
                <a:solidFill>
                  <a:sysClr val="windowText" lastClr="000000"/>
                </a:solidFill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127349" y="2699501"/>
              <a:ext cx="2088000" cy="286293"/>
            </a:xfrm>
            <a:prstGeom prst="rect">
              <a:avLst/>
            </a:prstGeom>
            <a:solidFill>
              <a:srgbClr val="EDF7F9"/>
            </a:solidFill>
          </p:spPr>
          <p:txBody>
            <a:bodyPr wrap="none" lIns="36000" tIns="36000" rIns="36000" bIns="36000">
              <a:noAutofit/>
            </a:bodyPr>
            <a:lstStyle>
              <a:defPPr>
                <a:defRPr lang="ko-KR"/>
              </a:defPPr>
              <a:lvl1pPr marL="279400" indent="-279400" algn="ctr">
                <a:defRPr sz="1200" b="1" spc="-50">
                  <a:solidFill>
                    <a:sysClr val="windowText" lastClr="000000"/>
                  </a:solidFill>
                  <a:latin typeface="Trebuchet MS" panose="020B0603020202020204" pitchFamily="34" charset="0"/>
                </a:defRPr>
              </a:lvl1pPr>
            </a:lstStyle>
            <a:p>
              <a:r>
                <a:rPr lang="ko-KR" altLang="en-US" dirty="0"/>
                <a:t>중점 개선 영역</a:t>
              </a:r>
            </a:p>
          </p:txBody>
        </p:sp>
      </p:grpSp>
      <p:sp>
        <p:nvSpPr>
          <p:cNvPr id="79" name="직사각형 78"/>
          <p:cNvSpPr/>
          <p:nvPr/>
        </p:nvSpPr>
        <p:spPr>
          <a:xfrm>
            <a:off x="7405258" y="5013770"/>
            <a:ext cx="2160000" cy="1173410"/>
          </a:xfrm>
          <a:prstGeom prst="rect">
            <a:avLst/>
          </a:prstGeom>
        </p:spPr>
        <p:txBody>
          <a:bodyPr wrap="square" lIns="72000" tIns="36000" rIns="36000" bIns="36000" anchor="t">
            <a:noAutofit/>
          </a:bodyPr>
          <a:lstStyle/>
          <a:p>
            <a:pPr marL="88900" indent="-88900" latinLnBrk="0">
              <a:lnSpc>
                <a:spcPct val="120000"/>
              </a:lnSpc>
              <a:spcAft>
                <a:spcPts val="3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800" spc="-120" dirty="0" smtClean="0">
                <a:solidFill>
                  <a:prstClr val="black"/>
                </a:solidFill>
                <a:latin typeface="Trebuchet MS" pitchFamily="34" charset="0"/>
              </a:rPr>
              <a:t>[</a:t>
            </a:r>
            <a:r>
              <a:rPr lang="ko-KR" altLang="en-US" sz="800" spc="-120" dirty="0" smtClean="0">
                <a:solidFill>
                  <a:prstClr val="black"/>
                </a:solidFill>
                <a:latin typeface="Trebuchet MS" pitchFamily="34" charset="0"/>
              </a:rPr>
              <a:t>교양 교육과정</a:t>
            </a:r>
            <a:r>
              <a:rPr lang="en-US" altLang="ko-KR" sz="800" spc="-120" dirty="0" smtClean="0">
                <a:solidFill>
                  <a:prstClr val="black"/>
                </a:solidFill>
                <a:latin typeface="Trebuchet MS" pitchFamily="34" charset="0"/>
              </a:rPr>
              <a:t>] </a:t>
            </a:r>
            <a:r>
              <a:rPr lang="ko-KR" altLang="en-US" sz="800" spc="-120" dirty="0" smtClean="0">
                <a:solidFill>
                  <a:prstClr val="black"/>
                </a:solidFill>
                <a:latin typeface="Trebuchet MS" pitchFamily="34" charset="0"/>
              </a:rPr>
              <a:t>성적 평가의 공정성</a:t>
            </a:r>
            <a:endParaRPr lang="en-US" altLang="ko-KR" sz="800" spc="-12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indent="-88900" latinLnBrk="0">
              <a:lnSpc>
                <a:spcPct val="120000"/>
              </a:lnSpc>
              <a:spcAft>
                <a:spcPts val="3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800" spc="-120" dirty="0" smtClean="0">
                <a:solidFill>
                  <a:prstClr val="black"/>
                </a:solidFill>
                <a:latin typeface="Trebuchet MS" pitchFamily="34" charset="0"/>
              </a:rPr>
              <a:t>[</a:t>
            </a:r>
            <a:r>
              <a:rPr lang="ko-KR" altLang="en-US" sz="800" spc="-120" dirty="0" smtClean="0">
                <a:solidFill>
                  <a:prstClr val="black"/>
                </a:solidFill>
                <a:latin typeface="Trebuchet MS" pitchFamily="34" charset="0"/>
              </a:rPr>
              <a:t>교양 교육과정</a:t>
            </a:r>
            <a:r>
              <a:rPr lang="en-US" altLang="ko-KR" sz="800" spc="-120" dirty="0" smtClean="0">
                <a:solidFill>
                  <a:prstClr val="black"/>
                </a:solidFill>
                <a:latin typeface="Trebuchet MS" pitchFamily="34" charset="0"/>
              </a:rPr>
              <a:t>] </a:t>
            </a:r>
            <a:r>
              <a:rPr lang="ko-KR" altLang="en-US" sz="800" spc="-120" dirty="0" smtClean="0">
                <a:solidFill>
                  <a:prstClr val="black"/>
                </a:solidFill>
                <a:latin typeface="Trebuchet MS" pitchFamily="34" charset="0"/>
              </a:rPr>
              <a:t>대학 교육목표 연계성</a:t>
            </a:r>
            <a:endParaRPr lang="en-US" altLang="ko-KR" sz="800" spc="-12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indent="-88900" latinLnBrk="0">
              <a:lnSpc>
                <a:spcPct val="120000"/>
              </a:lnSpc>
              <a:spcAft>
                <a:spcPts val="3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800" spc="-120" dirty="0" smtClean="0">
                <a:solidFill>
                  <a:prstClr val="black"/>
                </a:solidFill>
                <a:latin typeface="Trebuchet MS" pitchFamily="34" charset="0"/>
              </a:rPr>
              <a:t>[</a:t>
            </a:r>
            <a:r>
              <a:rPr lang="ko-KR" altLang="en-US" sz="800" spc="-120" dirty="0" smtClean="0">
                <a:solidFill>
                  <a:prstClr val="black"/>
                </a:solidFill>
                <a:latin typeface="Trebuchet MS" pitchFamily="34" charset="0"/>
              </a:rPr>
              <a:t>교양 교육과정</a:t>
            </a:r>
            <a:r>
              <a:rPr lang="en-US" altLang="ko-KR" sz="800" spc="-120" dirty="0" smtClean="0">
                <a:solidFill>
                  <a:prstClr val="black"/>
                </a:solidFill>
                <a:latin typeface="Trebuchet MS" pitchFamily="34" charset="0"/>
              </a:rPr>
              <a:t>] </a:t>
            </a:r>
            <a:r>
              <a:rPr lang="ko-KR" altLang="en-US" sz="800" spc="-120" dirty="0" smtClean="0">
                <a:solidFill>
                  <a:prstClr val="black"/>
                </a:solidFill>
                <a:latin typeface="Trebuchet MS" pitchFamily="34" charset="0"/>
              </a:rPr>
              <a:t>학과 교육목표 연계성</a:t>
            </a:r>
            <a:endParaRPr lang="en-US" altLang="ko-KR" sz="800" spc="-12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indent="-88900" latinLnBrk="0">
              <a:lnSpc>
                <a:spcPct val="120000"/>
              </a:lnSpc>
              <a:spcAft>
                <a:spcPts val="3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800" spc="-120" dirty="0" smtClean="0">
                <a:solidFill>
                  <a:prstClr val="black"/>
                </a:solidFill>
                <a:latin typeface="Trebuchet MS" pitchFamily="34" charset="0"/>
              </a:rPr>
              <a:t>[</a:t>
            </a:r>
            <a:r>
              <a:rPr lang="ko-KR" altLang="en-US" sz="800" spc="-120" dirty="0" smtClean="0">
                <a:solidFill>
                  <a:prstClr val="black"/>
                </a:solidFill>
                <a:latin typeface="Trebuchet MS" pitchFamily="34" charset="0"/>
              </a:rPr>
              <a:t>교양 교육과정</a:t>
            </a:r>
            <a:r>
              <a:rPr lang="en-US" altLang="ko-KR" sz="800" spc="-120" dirty="0" smtClean="0">
                <a:solidFill>
                  <a:prstClr val="black"/>
                </a:solidFill>
                <a:latin typeface="Trebuchet MS" pitchFamily="34" charset="0"/>
              </a:rPr>
              <a:t>] </a:t>
            </a:r>
            <a:r>
              <a:rPr lang="ko-KR" altLang="en-US" sz="800" spc="-120" dirty="0" smtClean="0">
                <a:solidFill>
                  <a:prstClr val="black"/>
                </a:solidFill>
                <a:latin typeface="Trebuchet MS" pitchFamily="34" charset="0"/>
              </a:rPr>
              <a:t>인성 함양에 도움</a:t>
            </a:r>
            <a:endParaRPr lang="en-US" altLang="ko-KR" sz="800" spc="-12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indent="-88900" latinLnBrk="0">
              <a:lnSpc>
                <a:spcPct val="120000"/>
              </a:lnSpc>
              <a:spcAft>
                <a:spcPts val="3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800" spc="-120" dirty="0" smtClean="0">
                <a:solidFill>
                  <a:prstClr val="black"/>
                </a:solidFill>
                <a:latin typeface="Trebuchet MS" pitchFamily="34" charset="0"/>
              </a:rPr>
              <a:t>[</a:t>
            </a:r>
            <a:r>
              <a:rPr lang="ko-KR" altLang="en-US" sz="800" spc="-120" dirty="0" smtClean="0">
                <a:solidFill>
                  <a:prstClr val="black"/>
                </a:solidFill>
                <a:latin typeface="Trebuchet MS" pitchFamily="34" charset="0"/>
              </a:rPr>
              <a:t>교양 교육과정</a:t>
            </a:r>
            <a:r>
              <a:rPr lang="en-US" altLang="ko-KR" sz="800" spc="-120" dirty="0" smtClean="0">
                <a:solidFill>
                  <a:prstClr val="black"/>
                </a:solidFill>
                <a:latin typeface="Trebuchet MS" pitchFamily="34" charset="0"/>
              </a:rPr>
              <a:t>] </a:t>
            </a:r>
            <a:r>
              <a:rPr lang="ko-KR" altLang="en-US" sz="800" spc="-120" dirty="0" smtClean="0">
                <a:solidFill>
                  <a:prstClr val="black"/>
                </a:solidFill>
                <a:latin typeface="Trebuchet MS" pitchFamily="34" charset="0"/>
              </a:rPr>
              <a:t>교육과정 개발 시 학생 요구 반영</a:t>
            </a:r>
            <a:endParaRPr lang="en-US" altLang="ko-KR" sz="800" spc="-12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indent="-88900" latinLnBrk="0">
              <a:lnSpc>
                <a:spcPct val="120000"/>
              </a:lnSpc>
              <a:spcAft>
                <a:spcPts val="3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800" spc="-120" dirty="0" smtClean="0">
                <a:solidFill>
                  <a:prstClr val="black"/>
                </a:solidFill>
                <a:latin typeface="Trebuchet MS" pitchFamily="34" charset="0"/>
              </a:rPr>
              <a:t>[</a:t>
            </a:r>
            <a:r>
              <a:rPr lang="ko-KR" altLang="en-US" sz="800" spc="-120" dirty="0" smtClean="0">
                <a:solidFill>
                  <a:prstClr val="black"/>
                </a:solidFill>
                <a:latin typeface="Trebuchet MS" pitchFamily="34" charset="0"/>
              </a:rPr>
              <a:t>교양 교육과정</a:t>
            </a:r>
            <a:r>
              <a:rPr lang="en-US" altLang="ko-KR" sz="800" spc="-120" dirty="0" smtClean="0">
                <a:solidFill>
                  <a:prstClr val="black"/>
                </a:solidFill>
                <a:latin typeface="Trebuchet MS" pitchFamily="34" charset="0"/>
              </a:rPr>
              <a:t>] </a:t>
            </a:r>
            <a:r>
              <a:rPr lang="ko-KR" altLang="en-US" sz="800" spc="-120" dirty="0" smtClean="0">
                <a:solidFill>
                  <a:prstClr val="black"/>
                </a:solidFill>
                <a:latin typeface="Trebuchet MS" pitchFamily="34" charset="0"/>
              </a:rPr>
              <a:t>교육과정 개발 시 산업체 요구 반영</a:t>
            </a:r>
            <a:endParaRPr lang="ko-KR" altLang="en-US" sz="800" spc="-120" dirty="0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681982" y="6005904"/>
            <a:ext cx="169918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79413" indent="-279413" algn="ctr">
              <a:defRPr/>
            </a:pP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9.1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56928" y="4243779"/>
            <a:ext cx="240451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79413" indent="-279413" algn="ctr">
              <a:defRPr/>
            </a:pP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46.2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43584" y="6381750"/>
            <a:ext cx="3901709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ko-KR" alt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차원별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중요도는 차원 만족도와 종합만족도간의 상관분석을 이용해 산출함</a:t>
            </a:r>
          </a:p>
        </p:txBody>
      </p:sp>
      <p:sp>
        <p:nvSpPr>
          <p:cNvPr id="59" name="직사각형 58"/>
          <p:cNvSpPr/>
          <p:nvPr/>
        </p:nvSpPr>
        <p:spPr>
          <a:xfrm>
            <a:off x="820567" y="4314613"/>
            <a:ext cx="3900919" cy="1374662"/>
          </a:xfrm>
          <a:prstGeom prst="rect">
            <a:avLst/>
          </a:prstGeom>
          <a:noFill/>
          <a:ln w="254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rebuchet MS" pitchFamily="34" charset="0"/>
              <a:ea typeface="맑은 고딕" pitchFamily="50" charset="-127"/>
            </a:endParaRPr>
          </a:p>
        </p:txBody>
      </p:sp>
      <p:sp>
        <p:nvSpPr>
          <p:cNvPr id="83" name="자유형 82"/>
          <p:cNvSpPr/>
          <p:nvPr/>
        </p:nvSpPr>
        <p:spPr>
          <a:xfrm>
            <a:off x="2503992" y="3710747"/>
            <a:ext cx="194704" cy="383282"/>
          </a:xfrm>
          <a:custGeom>
            <a:avLst/>
            <a:gdLst>
              <a:gd name="connsiteX0" fmla="*/ 0 w 171450"/>
              <a:gd name="connsiteY0" fmla="*/ 0 h 571500"/>
              <a:gd name="connsiteX1" fmla="*/ 0 w 171450"/>
              <a:gd name="connsiteY1" fmla="*/ 571500 h 571500"/>
              <a:gd name="connsiteX2" fmla="*/ 171450 w 171450"/>
              <a:gd name="connsiteY2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450" h="571500">
                <a:moveTo>
                  <a:pt x="0" y="0"/>
                </a:moveTo>
                <a:lnTo>
                  <a:pt x="0" y="571500"/>
                </a:lnTo>
                <a:lnTo>
                  <a:pt x="171450" y="571500"/>
                </a:lnTo>
              </a:path>
            </a:pathLst>
          </a:custGeom>
          <a:noFill/>
          <a:ln w="635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/>
          </a:p>
        </p:txBody>
      </p:sp>
      <p:sp>
        <p:nvSpPr>
          <p:cNvPr id="84" name="자유형 83"/>
          <p:cNvSpPr/>
          <p:nvPr/>
        </p:nvSpPr>
        <p:spPr>
          <a:xfrm flipV="1">
            <a:off x="1793931" y="3135523"/>
            <a:ext cx="134732" cy="436462"/>
          </a:xfrm>
          <a:custGeom>
            <a:avLst/>
            <a:gdLst>
              <a:gd name="connsiteX0" fmla="*/ 0 w 171450"/>
              <a:gd name="connsiteY0" fmla="*/ 0 h 571500"/>
              <a:gd name="connsiteX1" fmla="*/ 0 w 171450"/>
              <a:gd name="connsiteY1" fmla="*/ 571500 h 571500"/>
              <a:gd name="connsiteX2" fmla="*/ 171450 w 171450"/>
              <a:gd name="connsiteY2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450" h="571500">
                <a:moveTo>
                  <a:pt x="0" y="0"/>
                </a:moveTo>
                <a:lnTo>
                  <a:pt x="0" y="571500"/>
                </a:lnTo>
                <a:lnTo>
                  <a:pt x="171450" y="571500"/>
                </a:lnTo>
              </a:path>
            </a:pathLst>
          </a:custGeom>
          <a:noFill/>
          <a:ln w="635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/>
          </a:p>
        </p:txBody>
      </p:sp>
      <p:sp>
        <p:nvSpPr>
          <p:cNvPr id="85" name="자유형 84"/>
          <p:cNvSpPr/>
          <p:nvPr/>
        </p:nvSpPr>
        <p:spPr>
          <a:xfrm flipH="1">
            <a:off x="3669630" y="4360115"/>
            <a:ext cx="136485" cy="221214"/>
          </a:xfrm>
          <a:custGeom>
            <a:avLst/>
            <a:gdLst>
              <a:gd name="connsiteX0" fmla="*/ 0 w 171450"/>
              <a:gd name="connsiteY0" fmla="*/ 0 h 571500"/>
              <a:gd name="connsiteX1" fmla="*/ 0 w 171450"/>
              <a:gd name="connsiteY1" fmla="*/ 571500 h 571500"/>
              <a:gd name="connsiteX2" fmla="*/ 171450 w 171450"/>
              <a:gd name="connsiteY2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450" h="571500">
                <a:moveTo>
                  <a:pt x="0" y="0"/>
                </a:moveTo>
                <a:lnTo>
                  <a:pt x="0" y="571500"/>
                </a:lnTo>
                <a:lnTo>
                  <a:pt x="171450" y="571500"/>
                </a:lnTo>
              </a:path>
            </a:pathLst>
          </a:custGeom>
          <a:noFill/>
          <a:ln w="635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/>
          </a:p>
        </p:txBody>
      </p:sp>
      <p:cxnSp>
        <p:nvCxnSpPr>
          <p:cNvPr id="94" name="직선 화살표 연결선 93"/>
          <p:cNvCxnSpPr/>
          <p:nvPr/>
        </p:nvCxnSpPr>
        <p:spPr>
          <a:xfrm>
            <a:off x="2590186" y="3645024"/>
            <a:ext cx="321587" cy="0"/>
          </a:xfrm>
          <a:prstGeom prst="straightConnector1">
            <a:avLst/>
          </a:prstGeom>
          <a:noFill/>
          <a:ln w="635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5" name="꺾인 연결선 94"/>
          <p:cNvCxnSpPr/>
          <p:nvPr/>
        </p:nvCxnSpPr>
        <p:spPr>
          <a:xfrm flipV="1">
            <a:off x="2412446" y="3135523"/>
            <a:ext cx="485877" cy="436462"/>
          </a:xfrm>
          <a:prstGeom prst="bentConnector3">
            <a:avLst>
              <a:gd name="adj1" fmla="val 63069"/>
            </a:avLst>
          </a:prstGeom>
          <a:ln w="6350" cmpd="sng">
            <a:solidFill>
              <a:schemeClr val="bg1">
                <a:lumMod val="50000"/>
              </a:schemeClr>
            </a:solidFill>
            <a:prstDash val="soli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9243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 err="1"/>
              <a:t>차원별</a:t>
            </a:r>
            <a:r>
              <a:rPr lang="ko-KR" altLang="en-US" dirty="0"/>
              <a:t> </a:t>
            </a:r>
            <a:r>
              <a:rPr lang="en-US" altLang="ko-KR" dirty="0"/>
              <a:t>Action Matrix </a:t>
            </a:r>
            <a:r>
              <a:rPr lang="ko-KR" altLang="en-US" dirty="0"/>
              <a:t>분석</a:t>
            </a:r>
          </a:p>
        </p:txBody>
      </p:sp>
      <p:sp>
        <p:nvSpPr>
          <p:cNvPr id="7" name="텍스트 개체 틀 6"/>
          <p:cNvSpPr>
            <a:spLocks noGrp="1"/>
          </p:cNvSpPr>
          <p:nvPr>
            <p:ph type="subTitle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/>
              <a:t>5) NCS </a:t>
            </a:r>
            <a:r>
              <a:rPr lang="ko-KR" altLang="en-US"/>
              <a:t>교육 과정 </a:t>
            </a:r>
            <a:r>
              <a:rPr lang="ko-KR" altLang="en-US" dirty="0"/>
              <a:t>차원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100000"/>
              </a:lnSpc>
              <a:tabLst>
                <a:tab pos="933450" algn="l"/>
              </a:tabLst>
            </a:pPr>
            <a:r>
              <a:rPr lang="ko-KR" altLang="en-US" dirty="0"/>
              <a:t>중점 개선 </a:t>
            </a:r>
            <a:r>
              <a:rPr lang="en-US" altLang="ko-KR" dirty="0"/>
              <a:t>: </a:t>
            </a:r>
            <a:r>
              <a:rPr lang="ko-KR" altLang="en-US" dirty="0" smtClean="0"/>
              <a:t>교육과정 운영 지원</a:t>
            </a:r>
            <a:r>
              <a:rPr lang="en-US" altLang="ko-KR" dirty="0" smtClean="0"/>
              <a:t>, </a:t>
            </a:r>
            <a:r>
              <a:rPr lang="ko-KR" altLang="en-US" dirty="0" smtClean="0"/>
              <a:t>교육과정의 직무역량 강화 기여</a:t>
            </a:r>
            <a:r>
              <a:rPr lang="en-US" altLang="ko-KR" dirty="0" smtClean="0"/>
              <a:t>, </a:t>
            </a:r>
            <a:r>
              <a:rPr lang="ko-KR" altLang="en-US" dirty="0" smtClean="0"/>
              <a:t>대학 및 학과의 경쟁력 강화</a:t>
            </a:r>
            <a:r>
              <a:rPr lang="en-US" altLang="ko-KR" dirty="0" smtClean="0"/>
              <a:t>,</a:t>
            </a:r>
            <a:br>
              <a:rPr lang="en-US" altLang="ko-KR" dirty="0" smtClean="0"/>
            </a:br>
            <a:r>
              <a:rPr lang="en-US" altLang="ko-KR" dirty="0"/>
              <a:t> </a:t>
            </a:r>
            <a:r>
              <a:rPr lang="en-US" altLang="ko-KR" dirty="0" smtClean="0"/>
              <a:t>                        </a:t>
            </a:r>
            <a:r>
              <a:rPr lang="ko-KR" altLang="en-US" dirty="0" smtClean="0"/>
              <a:t>산업체 요구와 학계의 공급 간 격차 해소</a:t>
            </a:r>
            <a:r>
              <a:rPr lang="en-US" altLang="ko-KR" dirty="0" smtClean="0"/>
              <a:t>, </a:t>
            </a:r>
            <a:r>
              <a:rPr lang="ko-KR" altLang="en-US" dirty="0" smtClean="0"/>
              <a:t>취업률 제고 기여</a:t>
            </a:r>
            <a:endParaRPr lang="en-US" altLang="ko-KR" dirty="0" smtClean="0"/>
          </a:p>
          <a:p>
            <a:pPr>
              <a:lnSpc>
                <a:spcPct val="100000"/>
              </a:lnSpc>
              <a:tabLst>
                <a:tab pos="933450" algn="l"/>
              </a:tabLst>
            </a:pPr>
            <a:r>
              <a:rPr lang="ko-KR" altLang="en-US" dirty="0" smtClean="0"/>
              <a:t>점진 </a:t>
            </a:r>
            <a:r>
              <a:rPr lang="ko-KR" altLang="en-US" dirty="0"/>
              <a:t>개선 </a:t>
            </a:r>
            <a:r>
              <a:rPr lang="en-US" altLang="ko-KR" dirty="0"/>
              <a:t>: </a:t>
            </a:r>
            <a:r>
              <a:rPr lang="ko-KR" altLang="en-US" dirty="0"/>
              <a:t>교육환경 </a:t>
            </a:r>
            <a:r>
              <a:rPr lang="ko-KR" altLang="en-US" dirty="0" err="1"/>
              <a:t>충분성</a:t>
            </a:r>
            <a:endParaRPr lang="ko-KR" altLang="en-US" dirty="0"/>
          </a:p>
        </p:txBody>
      </p:sp>
      <p:graphicFrame>
        <p:nvGraphicFramePr>
          <p:cNvPr id="44" name="Object 3"/>
          <p:cNvGraphicFramePr>
            <a:graphicFrameLocks/>
          </p:cNvGraphicFramePr>
          <p:nvPr>
            <p:extLst/>
          </p:nvPr>
        </p:nvGraphicFramePr>
        <p:xfrm>
          <a:off x="154678" y="2542407"/>
          <a:ext cx="7200000" cy="3806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5" name="직선 화살표 연결선 44"/>
          <p:cNvCxnSpPr/>
          <p:nvPr/>
        </p:nvCxnSpPr>
        <p:spPr>
          <a:xfrm flipH="1">
            <a:off x="1041697" y="6290686"/>
            <a:ext cx="3553738" cy="0"/>
          </a:xfrm>
          <a:prstGeom prst="straightConnector1">
            <a:avLst/>
          </a:prstGeom>
          <a:ln w="15875">
            <a:solidFill>
              <a:schemeClr val="bg1">
                <a:lumMod val="65000"/>
              </a:schemeClr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직사각형 45"/>
          <p:cNvSpPr/>
          <p:nvPr/>
        </p:nvSpPr>
        <p:spPr>
          <a:xfrm>
            <a:off x="819127" y="2638784"/>
            <a:ext cx="1890706" cy="226967"/>
          </a:xfrm>
          <a:prstGeom prst="rect">
            <a:avLst/>
          </a:prstGeom>
          <a:pattFill prst="dotGrid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지속 관리 영역</a:t>
            </a:r>
          </a:p>
        </p:txBody>
      </p:sp>
      <p:sp>
        <p:nvSpPr>
          <p:cNvPr id="47" name="직사각형 46"/>
          <p:cNvSpPr/>
          <p:nvPr/>
        </p:nvSpPr>
        <p:spPr>
          <a:xfrm>
            <a:off x="819127" y="5754997"/>
            <a:ext cx="1890706" cy="226967"/>
          </a:xfrm>
          <a:prstGeom prst="rect">
            <a:avLst/>
          </a:prstGeom>
          <a:pattFill prst="dotGrid">
            <a:fgClr>
              <a:schemeClr val="accent6">
                <a:lumMod val="20000"/>
                <a:lumOff val="8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점진 개선 영역</a:t>
            </a:r>
          </a:p>
        </p:txBody>
      </p:sp>
      <p:sp>
        <p:nvSpPr>
          <p:cNvPr id="48" name="직사각형 47"/>
          <p:cNvSpPr/>
          <p:nvPr/>
        </p:nvSpPr>
        <p:spPr>
          <a:xfrm>
            <a:off x="2818158" y="2638784"/>
            <a:ext cx="1890706" cy="226967"/>
          </a:xfrm>
          <a:prstGeom prst="rect">
            <a:avLst/>
          </a:prstGeom>
          <a:pattFill prst="dotGrid">
            <a:fgClr>
              <a:schemeClr val="accent3">
                <a:lumMod val="20000"/>
                <a:lumOff val="80000"/>
              </a:schemeClr>
            </a:fgClr>
            <a:bgClr>
              <a:schemeClr val="accent3">
                <a:lumMod val="60000"/>
                <a:lumOff val="40000"/>
              </a:schemeClr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유지</a:t>
            </a:r>
            <a:r>
              <a:rPr lang="en-US" altLang="ko-KR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/</a:t>
            </a: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강화 영역</a:t>
            </a:r>
          </a:p>
        </p:txBody>
      </p:sp>
      <p:sp>
        <p:nvSpPr>
          <p:cNvPr id="49" name="직사각형 48"/>
          <p:cNvSpPr/>
          <p:nvPr/>
        </p:nvSpPr>
        <p:spPr>
          <a:xfrm>
            <a:off x="2818158" y="5754997"/>
            <a:ext cx="1890706" cy="226967"/>
          </a:xfrm>
          <a:prstGeom prst="rect">
            <a:avLst/>
          </a:prstGeom>
          <a:pattFill prst="dotGrid">
            <a:fgClr>
              <a:schemeClr val="accent5">
                <a:lumMod val="20000"/>
                <a:lumOff val="80000"/>
              </a:schemeClr>
            </a:fgClr>
            <a:bgClr>
              <a:srgbClr val="93CDDD"/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중점 개선 영역</a:t>
            </a:r>
          </a:p>
        </p:txBody>
      </p:sp>
      <p:grpSp>
        <p:nvGrpSpPr>
          <p:cNvPr id="50" name="그룹 49"/>
          <p:cNvGrpSpPr/>
          <p:nvPr/>
        </p:nvGrpSpPr>
        <p:grpSpPr>
          <a:xfrm>
            <a:off x="876504" y="6202548"/>
            <a:ext cx="3879157" cy="161701"/>
            <a:chOff x="967667" y="6076166"/>
            <a:chExt cx="3822554" cy="153888"/>
          </a:xfrm>
        </p:grpSpPr>
        <p:sp>
          <p:nvSpPr>
            <p:cNvPr id="51" name="TextBox 50"/>
            <p:cNvSpPr txBox="1"/>
            <p:nvPr/>
          </p:nvSpPr>
          <p:spPr>
            <a:xfrm>
              <a:off x="4657953" y="6076166"/>
              <a:ext cx="132268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고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967667" y="6076166"/>
              <a:ext cx="132268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저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2412446" y="6177508"/>
            <a:ext cx="678243" cy="208052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lIns="0" tIns="0" rIns="0" bIns="0">
            <a:noAutofit/>
          </a:bodyPr>
          <a:lstStyle/>
          <a:p>
            <a:pPr marL="279413" indent="-279413" algn="ctr">
              <a:defRPr/>
            </a:pPr>
            <a:r>
              <a:rPr lang="ko-KR" altLang="en-US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중요도</a:t>
            </a:r>
            <a:endParaRPr lang="en-US" altLang="ko-KR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54" name="그룹 53"/>
          <p:cNvGrpSpPr/>
          <p:nvPr/>
        </p:nvGrpSpPr>
        <p:grpSpPr>
          <a:xfrm>
            <a:off x="344934" y="2865499"/>
            <a:ext cx="207240" cy="2846816"/>
            <a:chOff x="388093" y="2958927"/>
            <a:chExt cx="198000" cy="2709262"/>
          </a:xfrm>
        </p:grpSpPr>
        <p:cxnSp>
          <p:nvCxnSpPr>
            <p:cNvPr id="55" name="직선 화살표 연결선 54"/>
            <p:cNvCxnSpPr/>
            <p:nvPr/>
          </p:nvCxnSpPr>
          <p:spPr>
            <a:xfrm>
              <a:off x="487093" y="3112815"/>
              <a:ext cx="0" cy="2354535"/>
            </a:xfrm>
            <a:prstGeom prst="straightConnector1">
              <a:avLst/>
            </a:prstGeom>
            <a:ln w="15875">
              <a:solidFill>
                <a:schemeClr val="bg1">
                  <a:lumMod val="65000"/>
                </a:schemeClr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422973" y="2958927"/>
              <a:ext cx="128241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고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22973" y="5514301"/>
              <a:ext cx="128241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저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88093" y="4040019"/>
              <a:ext cx="198000" cy="648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lIns="0" tIns="0" rIns="0" bIns="0" anchor="ctr">
              <a:no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만</a:t>
              </a:r>
              <a:endPara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족</a:t>
              </a:r>
              <a:endPara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도</a:t>
              </a:r>
              <a:endPara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60" name="그룹 59"/>
          <p:cNvGrpSpPr/>
          <p:nvPr/>
        </p:nvGrpSpPr>
        <p:grpSpPr>
          <a:xfrm>
            <a:off x="5149738" y="2646046"/>
            <a:ext cx="2160000" cy="1800000"/>
            <a:chOff x="5097486" y="2654755"/>
            <a:chExt cx="2147727" cy="1803102"/>
          </a:xfrm>
        </p:grpSpPr>
        <p:sp>
          <p:nvSpPr>
            <p:cNvPr id="61" name="모서리가 둥근 직사각형 60"/>
            <p:cNvSpPr/>
            <p:nvPr/>
          </p:nvSpPr>
          <p:spPr>
            <a:xfrm>
              <a:off x="5097486" y="2654755"/>
              <a:ext cx="2147727" cy="1803102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 latinLnBrk="0">
                <a:spcAft>
                  <a:spcPct val="0"/>
                </a:spcAft>
              </a:pPr>
              <a:endParaRPr kumimoji="1" lang="ko-KR" altLang="en-US" sz="1000" b="1" kern="0" dirty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endParaRPr>
            </a:p>
          </p:txBody>
        </p:sp>
        <p:sp>
          <p:nvSpPr>
            <p:cNvPr id="62" name="Line 11"/>
            <p:cNvSpPr>
              <a:spLocks noChangeShapeType="1"/>
            </p:cNvSpPr>
            <p:nvPr/>
          </p:nvSpPr>
          <p:spPr bwMode="auto">
            <a:xfrm>
              <a:off x="5127349" y="3034506"/>
              <a:ext cx="2088000" cy="0"/>
            </a:xfrm>
            <a:prstGeom prst="lin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noAutofit/>
            </a:bodyPr>
            <a:lstStyle/>
            <a:p>
              <a:pPr latinLnBrk="0"/>
              <a:endParaRPr lang="ko-KR" altLang="en-US" kern="0">
                <a:solidFill>
                  <a:sysClr val="windowText" lastClr="000000"/>
                </a:solidFill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127349" y="2699501"/>
              <a:ext cx="2088000" cy="2862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lIns="36000" tIns="36000" rIns="36000" bIns="36000">
              <a:noAutofit/>
            </a:bodyPr>
            <a:lstStyle>
              <a:defPPr>
                <a:defRPr lang="ko-KR"/>
              </a:defPPr>
              <a:lvl1pPr marL="279400" indent="-279400" algn="ctr">
                <a:defRPr sz="1200" b="1" spc="-50">
                  <a:solidFill>
                    <a:sysClr val="windowText" lastClr="000000"/>
                  </a:solidFill>
                  <a:latin typeface="Trebuchet MS" panose="020B0603020202020204" pitchFamily="34" charset="0"/>
                </a:defRPr>
              </a:lvl1pPr>
            </a:lstStyle>
            <a:p>
              <a:r>
                <a:rPr lang="ko-KR" altLang="en-US" dirty="0"/>
                <a:t>지속 관리 영역</a:t>
              </a:r>
            </a:p>
          </p:txBody>
        </p:sp>
      </p:grpSp>
      <p:sp>
        <p:nvSpPr>
          <p:cNvPr id="64" name="직사각형 63"/>
          <p:cNvSpPr/>
          <p:nvPr/>
        </p:nvSpPr>
        <p:spPr>
          <a:xfrm>
            <a:off x="5149738" y="3077492"/>
            <a:ext cx="2160000" cy="1173410"/>
          </a:xfrm>
          <a:prstGeom prst="rect">
            <a:avLst/>
          </a:prstGeom>
        </p:spPr>
        <p:txBody>
          <a:bodyPr wrap="square" lIns="72000" tIns="36000" rIns="36000" bIns="36000" anchor="t">
            <a:noAutofit/>
          </a:bodyPr>
          <a:lstStyle/>
          <a:p>
            <a:pPr marL="88900" lvl="0" indent="-88900" latinLnBrk="0">
              <a:lnSpc>
                <a:spcPct val="114000"/>
              </a:lnSpc>
              <a:spcAft>
                <a:spcPts val="3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NCS 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인지</a:t>
            </a:r>
            <a:endParaRPr lang="en-US" altLang="ko-KR" sz="900" spc="-13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lvl="0" indent="-88900" latinLnBrk="0">
              <a:lnSpc>
                <a:spcPct val="114000"/>
              </a:lnSpc>
              <a:spcAft>
                <a:spcPts val="3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직무능력 향상을 위한 교육 프로그램 운영</a:t>
            </a:r>
            <a:endParaRPr lang="en-US" altLang="ko-KR" sz="900" spc="-13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lvl="0" indent="-88900" latinLnBrk="0">
              <a:lnSpc>
                <a:spcPct val="114000"/>
              </a:lnSpc>
              <a:spcAft>
                <a:spcPts val="3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인성 함양 교육 프로그램 운영</a:t>
            </a:r>
            <a:endParaRPr lang="ko-KR" altLang="en-US" sz="900" spc="-130" dirty="0">
              <a:solidFill>
                <a:prstClr val="black"/>
              </a:solidFill>
              <a:latin typeface="Trebuchet MS" pitchFamily="34" charset="0"/>
            </a:endParaRPr>
          </a:p>
        </p:txBody>
      </p:sp>
      <p:grpSp>
        <p:nvGrpSpPr>
          <p:cNvPr id="65" name="그룹 64"/>
          <p:cNvGrpSpPr/>
          <p:nvPr/>
        </p:nvGrpSpPr>
        <p:grpSpPr>
          <a:xfrm>
            <a:off x="7405258" y="2646046"/>
            <a:ext cx="2160000" cy="1800000"/>
            <a:chOff x="5097486" y="2654755"/>
            <a:chExt cx="2147727" cy="1803102"/>
          </a:xfrm>
        </p:grpSpPr>
        <p:sp>
          <p:nvSpPr>
            <p:cNvPr id="66" name="모서리가 둥근 직사각형 65"/>
            <p:cNvSpPr/>
            <p:nvPr/>
          </p:nvSpPr>
          <p:spPr>
            <a:xfrm>
              <a:off x="5097486" y="2654755"/>
              <a:ext cx="2147727" cy="1803102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5875">
              <a:solidFill>
                <a:schemeClr val="accent3">
                  <a:lumMod val="60000"/>
                  <a:lumOff val="40000"/>
                </a:schemeClr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맑은 고딕" pitchFamily="50" charset="-127"/>
              </a:endParaRPr>
            </a:p>
          </p:txBody>
        </p:sp>
        <p:sp>
          <p:nvSpPr>
            <p:cNvPr id="67" name="Line 11"/>
            <p:cNvSpPr>
              <a:spLocks noChangeShapeType="1"/>
            </p:cNvSpPr>
            <p:nvPr/>
          </p:nvSpPr>
          <p:spPr bwMode="auto">
            <a:xfrm>
              <a:off x="5127349" y="3034506"/>
              <a:ext cx="2088000" cy="0"/>
            </a:xfrm>
            <a:prstGeom prst="line">
              <a:avLst/>
            </a:prstGeom>
            <a:noFill/>
            <a:ln w="38100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127349" y="2699501"/>
              <a:ext cx="2088000" cy="28629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none" lIns="36000" tIns="36000" rIns="36000" bIns="36000">
              <a:noAutofit/>
            </a:bodyPr>
            <a:lstStyle/>
            <a:p>
              <a:pPr marL="279400" indent="-279400" algn="ctr">
                <a:defRPr/>
              </a:pPr>
              <a:r>
                <a:rPr lang="ko-KR" altLang="en-US" sz="1200" b="1" spc="-50" dirty="0">
                  <a:solidFill>
                    <a:sysClr val="windowText" lastClr="000000"/>
                  </a:solidFill>
                  <a:latin typeface="Trebuchet MS" panose="020B0603020202020204" pitchFamily="34" charset="0"/>
                </a:rPr>
                <a:t>유지</a:t>
              </a:r>
              <a:r>
                <a:rPr lang="en-US" altLang="ko-KR" sz="1200" b="1" spc="-50" dirty="0">
                  <a:solidFill>
                    <a:sysClr val="windowText" lastClr="000000"/>
                  </a:solidFill>
                  <a:latin typeface="Trebuchet MS" panose="020B0603020202020204" pitchFamily="34" charset="0"/>
                </a:rPr>
                <a:t>/</a:t>
              </a:r>
              <a:r>
                <a:rPr lang="ko-KR" altLang="en-US" sz="1200" b="1" spc="-50" dirty="0">
                  <a:solidFill>
                    <a:sysClr val="windowText" lastClr="000000"/>
                  </a:solidFill>
                  <a:latin typeface="Trebuchet MS" panose="020B0603020202020204" pitchFamily="34" charset="0"/>
                </a:rPr>
                <a:t>강화 영역</a:t>
              </a:r>
            </a:p>
          </p:txBody>
        </p:sp>
      </p:grpSp>
      <p:sp>
        <p:nvSpPr>
          <p:cNvPr id="69" name="직사각형 68"/>
          <p:cNvSpPr/>
          <p:nvPr/>
        </p:nvSpPr>
        <p:spPr>
          <a:xfrm>
            <a:off x="7405258" y="3077492"/>
            <a:ext cx="2160000" cy="1173410"/>
          </a:xfrm>
          <a:prstGeom prst="rect">
            <a:avLst/>
          </a:prstGeom>
        </p:spPr>
        <p:txBody>
          <a:bodyPr wrap="square" lIns="72000" tIns="36000" rIns="36000" bIns="36000" anchor="t">
            <a:noAutofit/>
          </a:bodyPr>
          <a:lstStyle/>
          <a:p>
            <a:pPr marL="88900" indent="-88900" latinLnBrk="0">
              <a:lnSpc>
                <a:spcPct val="125000"/>
              </a:lnSpc>
              <a:spcAft>
                <a:spcPts val="4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ko-KR" altLang="en-US" sz="900" spc="-100" dirty="0">
              <a:solidFill>
                <a:prstClr val="black"/>
              </a:solidFill>
              <a:latin typeface="Trebuchet MS" pitchFamily="34" charset="0"/>
            </a:endParaRPr>
          </a:p>
        </p:txBody>
      </p:sp>
      <p:grpSp>
        <p:nvGrpSpPr>
          <p:cNvPr id="70" name="그룹 69"/>
          <p:cNvGrpSpPr/>
          <p:nvPr/>
        </p:nvGrpSpPr>
        <p:grpSpPr>
          <a:xfrm>
            <a:off x="5149738" y="4581328"/>
            <a:ext cx="2160000" cy="1800000"/>
            <a:chOff x="5097486" y="2654755"/>
            <a:chExt cx="2147727" cy="1803102"/>
          </a:xfrm>
        </p:grpSpPr>
        <p:sp>
          <p:nvSpPr>
            <p:cNvPr id="71" name="모서리가 둥근 직사각형 70"/>
            <p:cNvSpPr/>
            <p:nvPr/>
          </p:nvSpPr>
          <p:spPr>
            <a:xfrm>
              <a:off x="5097486" y="2654755"/>
              <a:ext cx="2147727" cy="1803102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5875"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맑은 고딕" pitchFamily="50" charset="-127"/>
              </a:endParaRPr>
            </a:p>
          </p:txBody>
        </p:sp>
        <p:sp>
          <p:nvSpPr>
            <p:cNvPr id="72" name="Line 11"/>
            <p:cNvSpPr>
              <a:spLocks noChangeShapeType="1"/>
            </p:cNvSpPr>
            <p:nvPr/>
          </p:nvSpPr>
          <p:spPr bwMode="auto">
            <a:xfrm>
              <a:off x="5127349" y="3034506"/>
              <a:ext cx="2088000" cy="0"/>
            </a:xfrm>
            <a:prstGeom prst="line">
              <a:avLst/>
            </a:prstGeom>
            <a:noFill/>
            <a:ln w="3810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127349" y="2699501"/>
              <a:ext cx="2088000" cy="286293"/>
            </a:xfrm>
            <a:prstGeom prst="rect">
              <a:avLst/>
            </a:prstGeom>
            <a:solidFill>
              <a:srgbClr val="FEF1E6"/>
            </a:solidFill>
          </p:spPr>
          <p:txBody>
            <a:bodyPr wrap="none" lIns="36000" tIns="36000" rIns="36000" bIns="36000">
              <a:noAutofit/>
            </a:bodyPr>
            <a:lstStyle/>
            <a:p>
              <a:pPr marL="279400" indent="-279400" algn="ctr">
                <a:defRPr/>
              </a:pPr>
              <a:r>
                <a:rPr lang="ko-KR" altLang="en-US" sz="1200" b="1" spc="-50" dirty="0">
                  <a:solidFill>
                    <a:sysClr val="windowText" lastClr="000000"/>
                  </a:solidFill>
                  <a:latin typeface="Trebuchet MS" panose="020B0603020202020204" pitchFamily="34" charset="0"/>
                </a:rPr>
                <a:t>점진 개선 영역</a:t>
              </a:r>
            </a:p>
          </p:txBody>
        </p:sp>
      </p:grpSp>
      <p:sp>
        <p:nvSpPr>
          <p:cNvPr id="74" name="직사각형 73"/>
          <p:cNvSpPr/>
          <p:nvPr/>
        </p:nvSpPr>
        <p:spPr>
          <a:xfrm>
            <a:off x="5149738" y="5013770"/>
            <a:ext cx="2160000" cy="1173410"/>
          </a:xfrm>
          <a:prstGeom prst="rect">
            <a:avLst/>
          </a:prstGeom>
        </p:spPr>
        <p:txBody>
          <a:bodyPr wrap="square" lIns="72000" tIns="36000" rIns="36000" bIns="36000" anchor="t">
            <a:noAutofit/>
          </a:bodyPr>
          <a:lstStyle/>
          <a:p>
            <a:pPr marL="88900" indent="-88900" latinLnBrk="0">
              <a:lnSpc>
                <a:spcPct val="125000"/>
              </a:lnSpc>
              <a:spcAft>
                <a:spcPts val="4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900" spc="-100">
                <a:solidFill>
                  <a:prstClr val="black"/>
                </a:solidFill>
                <a:latin typeface="Trebuchet MS" pitchFamily="34" charset="0"/>
              </a:rPr>
              <a:t>교육환경 충분성</a:t>
            </a:r>
          </a:p>
        </p:txBody>
      </p:sp>
      <p:grpSp>
        <p:nvGrpSpPr>
          <p:cNvPr id="75" name="그룹 74"/>
          <p:cNvGrpSpPr/>
          <p:nvPr/>
        </p:nvGrpSpPr>
        <p:grpSpPr>
          <a:xfrm>
            <a:off x="7405258" y="4581328"/>
            <a:ext cx="2160000" cy="1800000"/>
            <a:chOff x="5097486" y="2654755"/>
            <a:chExt cx="2147727" cy="1803102"/>
          </a:xfrm>
        </p:grpSpPr>
        <p:sp>
          <p:nvSpPr>
            <p:cNvPr id="76" name="모서리가 둥근 직사각형 75"/>
            <p:cNvSpPr/>
            <p:nvPr/>
          </p:nvSpPr>
          <p:spPr>
            <a:xfrm>
              <a:off x="5097486" y="2654755"/>
              <a:ext cx="2147727" cy="1803102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5875">
              <a:solidFill>
                <a:srgbClr val="93CDDD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 latinLnBrk="0">
                <a:spcAft>
                  <a:spcPct val="0"/>
                </a:spcAft>
              </a:pPr>
              <a:endParaRPr kumimoji="1" lang="ko-KR" altLang="en-US" sz="1000" b="1" kern="0" dirty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endParaRPr>
            </a:p>
          </p:txBody>
        </p:sp>
        <p:sp>
          <p:nvSpPr>
            <p:cNvPr id="77" name="Line 11"/>
            <p:cNvSpPr>
              <a:spLocks noChangeShapeType="1"/>
            </p:cNvSpPr>
            <p:nvPr/>
          </p:nvSpPr>
          <p:spPr bwMode="auto">
            <a:xfrm>
              <a:off x="5127349" y="3034506"/>
              <a:ext cx="2088000" cy="0"/>
            </a:xfrm>
            <a:prstGeom prst="line">
              <a:avLst/>
            </a:prstGeom>
            <a:noFill/>
            <a:ln w="38100">
              <a:solidFill>
                <a:srgbClr val="93CDDD"/>
              </a:solidFill>
              <a:round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noAutofit/>
            </a:bodyPr>
            <a:lstStyle/>
            <a:p>
              <a:pPr latinLnBrk="0"/>
              <a:endParaRPr lang="ko-KR" altLang="en-US" kern="0">
                <a:solidFill>
                  <a:sysClr val="windowText" lastClr="000000"/>
                </a:solidFill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127349" y="2699501"/>
              <a:ext cx="2088000" cy="286293"/>
            </a:xfrm>
            <a:prstGeom prst="rect">
              <a:avLst/>
            </a:prstGeom>
            <a:solidFill>
              <a:srgbClr val="EDF7F9"/>
            </a:solidFill>
          </p:spPr>
          <p:txBody>
            <a:bodyPr wrap="none" lIns="36000" tIns="36000" rIns="36000" bIns="36000">
              <a:noAutofit/>
            </a:bodyPr>
            <a:lstStyle>
              <a:defPPr>
                <a:defRPr lang="ko-KR"/>
              </a:defPPr>
              <a:lvl1pPr marL="279400" indent="-279400" algn="ctr">
                <a:defRPr sz="1200" b="1" spc="-50">
                  <a:solidFill>
                    <a:sysClr val="windowText" lastClr="000000"/>
                  </a:solidFill>
                  <a:latin typeface="Trebuchet MS" panose="020B0603020202020204" pitchFamily="34" charset="0"/>
                </a:defRPr>
              </a:lvl1pPr>
            </a:lstStyle>
            <a:p>
              <a:r>
                <a:rPr lang="ko-KR" altLang="en-US" dirty="0"/>
                <a:t>중점 개선 영역</a:t>
              </a:r>
            </a:p>
          </p:txBody>
        </p:sp>
      </p:grpSp>
      <p:sp>
        <p:nvSpPr>
          <p:cNvPr id="79" name="직사각형 78"/>
          <p:cNvSpPr/>
          <p:nvPr/>
        </p:nvSpPr>
        <p:spPr>
          <a:xfrm>
            <a:off x="7405258" y="5013770"/>
            <a:ext cx="2160000" cy="1173410"/>
          </a:xfrm>
          <a:prstGeom prst="rect">
            <a:avLst/>
          </a:prstGeom>
        </p:spPr>
        <p:txBody>
          <a:bodyPr wrap="square" lIns="72000" tIns="36000" rIns="36000" bIns="36000" anchor="t">
            <a:noAutofit/>
          </a:bodyPr>
          <a:lstStyle/>
          <a:p>
            <a:pPr marL="88900" indent="-88900" latinLnBrk="0">
              <a:lnSpc>
                <a:spcPct val="120000"/>
              </a:lnSpc>
              <a:spcAft>
                <a:spcPts val="3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900" spc="-120" dirty="0" smtClean="0">
                <a:solidFill>
                  <a:prstClr val="black"/>
                </a:solidFill>
                <a:latin typeface="Trebuchet MS" pitchFamily="34" charset="0"/>
              </a:rPr>
              <a:t>교육과정 운영 지원</a:t>
            </a:r>
            <a:endParaRPr lang="en-US" altLang="ko-KR" sz="900" spc="-12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indent="-88900" latinLnBrk="0">
              <a:lnSpc>
                <a:spcPct val="120000"/>
              </a:lnSpc>
              <a:spcAft>
                <a:spcPts val="3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900" spc="-120" dirty="0" smtClean="0">
                <a:solidFill>
                  <a:prstClr val="black"/>
                </a:solidFill>
                <a:latin typeface="Trebuchet MS" pitchFamily="34" charset="0"/>
              </a:rPr>
              <a:t>교육과정의 직무역량 강화 기여</a:t>
            </a:r>
            <a:endParaRPr lang="en-US" altLang="ko-KR" sz="900" spc="-12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indent="-88900" latinLnBrk="0">
              <a:lnSpc>
                <a:spcPct val="120000"/>
              </a:lnSpc>
              <a:spcAft>
                <a:spcPts val="3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900" spc="-120" dirty="0" smtClean="0">
                <a:solidFill>
                  <a:prstClr val="black"/>
                </a:solidFill>
                <a:latin typeface="Trebuchet MS" pitchFamily="34" charset="0"/>
              </a:rPr>
              <a:t>대학 및 학과의 경쟁력 강화</a:t>
            </a:r>
            <a:endParaRPr lang="en-US" altLang="ko-KR" sz="900" spc="-12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indent="-88900" latinLnBrk="0">
              <a:lnSpc>
                <a:spcPct val="120000"/>
              </a:lnSpc>
              <a:spcAft>
                <a:spcPts val="3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900" spc="-120" dirty="0" smtClean="0">
                <a:solidFill>
                  <a:prstClr val="black"/>
                </a:solidFill>
                <a:latin typeface="Trebuchet MS" pitchFamily="34" charset="0"/>
              </a:rPr>
              <a:t>산업체 요구와 학계의 공급 간 격차 해소</a:t>
            </a:r>
            <a:endParaRPr lang="en-US" altLang="ko-KR" sz="900" spc="-12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indent="-88900" latinLnBrk="0">
              <a:lnSpc>
                <a:spcPct val="120000"/>
              </a:lnSpc>
              <a:spcAft>
                <a:spcPts val="3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900" spc="-120" dirty="0" smtClean="0">
                <a:solidFill>
                  <a:prstClr val="black"/>
                </a:solidFill>
                <a:latin typeface="Trebuchet MS" pitchFamily="34" charset="0"/>
              </a:rPr>
              <a:t>취업률 제고 기여</a:t>
            </a:r>
            <a:endParaRPr lang="ko-KR" altLang="en-US" sz="900" spc="-120" dirty="0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681982" y="6005904"/>
            <a:ext cx="169918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79413" indent="-279413" algn="ctr">
              <a:defRPr/>
            </a:pP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9.1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56928" y="4243779"/>
            <a:ext cx="240451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79413" indent="-279413" algn="ctr">
              <a:defRPr/>
            </a:pP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62.8</a:t>
            </a:r>
            <a:endParaRPr lang="en-US" altLang="ko-KR" sz="1000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43584" y="6381750"/>
            <a:ext cx="3901709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ko-KR" alt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차원별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중요도는 차원 만족도와 종합만족도간의 상관분석을 이용해 산출함</a:t>
            </a:r>
          </a:p>
        </p:txBody>
      </p:sp>
      <p:sp>
        <p:nvSpPr>
          <p:cNvPr id="84" name="자유형 83"/>
          <p:cNvSpPr/>
          <p:nvPr/>
        </p:nvSpPr>
        <p:spPr>
          <a:xfrm>
            <a:off x="842596" y="2948060"/>
            <a:ext cx="194688" cy="226413"/>
          </a:xfrm>
          <a:custGeom>
            <a:avLst/>
            <a:gdLst>
              <a:gd name="connsiteX0" fmla="*/ 0 w 171450"/>
              <a:gd name="connsiteY0" fmla="*/ 0 h 571500"/>
              <a:gd name="connsiteX1" fmla="*/ 0 w 171450"/>
              <a:gd name="connsiteY1" fmla="*/ 571500 h 571500"/>
              <a:gd name="connsiteX2" fmla="*/ 171450 w 171450"/>
              <a:gd name="connsiteY2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450" h="571500">
                <a:moveTo>
                  <a:pt x="0" y="0"/>
                </a:moveTo>
                <a:lnTo>
                  <a:pt x="0" y="571500"/>
                </a:lnTo>
                <a:lnTo>
                  <a:pt x="171450" y="571500"/>
                </a:lnTo>
              </a:path>
            </a:pathLst>
          </a:custGeom>
          <a:noFill/>
          <a:ln w="635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/>
          </a:p>
        </p:txBody>
      </p:sp>
      <p:sp>
        <p:nvSpPr>
          <p:cNvPr id="85" name="직사각형 84"/>
          <p:cNvSpPr/>
          <p:nvPr/>
        </p:nvSpPr>
        <p:spPr>
          <a:xfrm>
            <a:off x="7421790" y="3068723"/>
            <a:ext cx="2160000" cy="1173410"/>
          </a:xfrm>
          <a:prstGeom prst="rect">
            <a:avLst/>
          </a:prstGeom>
        </p:spPr>
        <p:txBody>
          <a:bodyPr wrap="square" lIns="72000" tIns="36000" rIns="36000" bIns="36000" anchor="t">
            <a:noAutofit/>
          </a:bodyPr>
          <a:lstStyle/>
          <a:p>
            <a:pPr marL="88900" lvl="0" indent="-88900" latinLnBrk="0">
              <a:lnSpc>
                <a:spcPct val="114000"/>
              </a:lnSpc>
              <a:spcAft>
                <a:spcPts val="3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학생의 요구 반영</a:t>
            </a:r>
            <a:endParaRPr lang="en-US" altLang="ko-KR" sz="900" spc="-13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lvl="0" indent="-88900" latinLnBrk="0">
              <a:lnSpc>
                <a:spcPct val="114000"/>
              </a:lnSpc>
              <a:spcAft>
                <a:spcPts val="3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교육과정 개편에 따른 산업 연계 활성화 도움</a:t>
            </a:r>
            <a:endParaRPr lang="ko-KR" altLang="en-US" sz="900" spc="-130" dirty="0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94" name="직사각형 93"/>
          <p:cNvSpPr/>
          <p:nvPr/>
        </p:nvSpPr>
        <p:spPr>
          <a:xfrm>
            <a:off x="803585" y="4309731"/>
            <a:ext cx="3900919" cy="1374662"/>
          </a:xfrm>
          <a:prstGeom prst="rect">
            <a:avLst/>
          </a:prstGeom>
          <a:noFill/>
          <a:ln w="254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rebuchet MS" pitchFamily="34" charset="0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929807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결론 요약 및 제언</a:t>
            </a:r>
          </a:p>
        </p:txBody>
      </p:sp>
      <p:sp>
        <p:nvSpPr>
          <p:cNvPr id="4" name="부제목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 dirty="0"/>
              <a:t>Part D</a:t>
            </a:r>
          </a:p>
        </p:txBody>
      </p:sp>
    </p:spTree>
    <p:extLst>
      <p:ext uri="{BB962C8B-B14F-4D97-AF65-F5344CB8AC3E}">
        <p14:creationId xmlns:p14="http://schemas.microsoft.com/office/powerpoint/2010/main" val="16909851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결과 요약 및 제언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 dirty="0" smtClean="0"/>
              <a:t>1) </a:t>
            </a:r>
            <a:r>
              <a:rPr lang="ko-KR" altLang="en-US" dirty="0" smtClean="0"/>
              <a:t>주요 만족도 현황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ko-KR" dirty="0"/>
              <a:t>2018</a:t>
            </a:r>
            <a:r>
              <a:rPr lang="ko-KR" altLang="en-US" dirty="0"/>
              <a:t>년 국제대학교 교원 종합만족도는 </a:t>
            </a:r>
            <a:r>
              <a:rPr lang="en-US" altLang="ko-KR" dirty="0"/>
              <a:t>62.7</a:t>
            </a:r>
            <a:r>
              <a:rPr lang="ko-KR" altLang="en-US" dirty="0"/>
              <a:t>점으로</a:t>
            </a:r>
            <a:r>
              <a:rPr lang="en-US" altLang="ko-KR" dirty="0"/>
              <a:t>, </a:t>
            </a:r>
            <a:r>
              <a:rPr lang="ko-KR" altLang="en-US" dirty="0"/>
              <a:t>전반적 만족도 </a:t>
            </a:r>
            <a:r>
              <a:rPr lang="en-US" altLang="ko-KR" dirty="0"/>
              <a:t>62.0</a:t>
            </a:r>
            <a:r>
              <a:rPr lang="ko-KR" altLang="en-US" dirty="0"/>
              <a:t>점 대비 소폭 높게 나타남</a:t>
            </a:r>
          </a:p>
          <a:p>
            <a:r>
              <a:rPr lang="ko-KR" altLang="en-US" dirty="0"/>
              <a:t>대학환경에 대한 만족도는 가장 높게 평가된 반면</a:t>
            </a:r>
            <a:r>
              <a:rPr lang="en-US" altLang="ko-KR" dirty="0"/>
              <a:t>, NCS</a:t>
            </a:r>
            <a:r>
              <a:rPr lang="ko-KR" altLang="en-US" dirty="0"/>
              <a:t>교육과정에 대한 만족도는 가장 </a:t>
            </a:r>
            <a:r>
              <a:rPr lang="ko-KR" altLang="en-US" dirty="0" smtClean="0"/>
              <a:t>미흡</a:t>
            </a:r>
            <a:endParaRPr lang="ko-KR" altLang="en-US" dirty="0"/>
          </a:p>
        </p:txBody>
      </p:sp>
      <p:sp>
        <p:nvSpPr>
          <p:cNvPr id="20" name="직사각형 19"/>
          <p:cNvSpPr/>
          <p:nvPr/>
        </p:nvSpPr>
        <p:spPr>
          <a:xfrm>
            <a:off x="1352600" y="2088360"/>
            <a:ext cx="7910106" cy="4310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base" latinLnBrk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2018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년 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국제대학교 교원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종합만족도 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: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62.7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 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전년 대비 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+5.8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 향상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/>
            </a:r>
            <a:b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</a:b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1200" b="1" kern="0" spc="-150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차원별로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살펴보면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전공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/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교양 교육과정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(69.6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&gt;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대학 환경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(67.1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&gt; NCS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교육 과정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(62.8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</a:p>
          <a:p>
            <a:pPr marL="171450" indent="-171450" fontAlgn="base" latinLnBrk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endParaRPr lang="en-US" altLang="ko-KR" sz="1200" b="1" kern="0" spc="-15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71450" indent="-171450" fontAlgn="base" latinLnBrk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대학환경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차원 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: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1200" b="1" kern="0" spc="-150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주이용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건물시설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(75.1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&gt;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강의실 전체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(66.8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&gt;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이용편리성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(64.2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&gt;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캠퍼스 환경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(62.3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/>
            </a:r>
            <a:b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</a:b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- 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캠퍼스환경 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: </a:t>
            </a:r>
            <a:r>
              <a:rPr lang="ko-KR" altLang="en-US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건물외관 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청결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(73.1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&gt; </a:t>
            </a:r>
            <a:r>
              <a:rPr lang="ko-KR" altLang="en-US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녹지 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조경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(71.6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&gt; </a:t>
            </a:r>
            <a:r>
              <a:rPr lang="ko-KR" altLang="en-US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외부 공간 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청결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(68.7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r>
              <a:rPr lang="en-US" altLang="ko-KR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/>
            </a:r>
            <a:br>
              <a:rPr lang="en-US" altLang="ko-KR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</a:b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- 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이용편리성 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: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주차시설 이용편리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(71.1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&gt; </a:t>
            </a:r>
            <a:r>
              <a:rPr lang="ko-KR" altLang="en-US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건물 내</a:t>
            </a:r>
            <a:r>
              <a:rPr lang="en-US" altLang="ko-KR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/</a:t>
            </a:r>
            <a:r>
              <a:rPr lang="ko-KR" altLang="en-US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외부 안내 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표지판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(65.5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&gt; </a:t>
            </a:r>
            <a:r>
              <a:rPr lang="ko-KR" altLang="en-US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건물 내</a:t>
            </a:r>
            <a:r>
              <a:rPr lang="en-US" altLang="ko-KR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/</a:t>
            </a:r>
            <a:r>
              <a:rPr lang="ko-KR" altLang="en-US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외부 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편의시설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(56.1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r>
              <a:rPr lang="en-US" altLang="ko-KR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/>
            </a:r>
            <a:br>
              <a:rPr lang="en-US" altLang="ko-KR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</a:b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- </a:t>
            </a:r>
            <a:r>
              <a:rPr lang="ko-KR" altLang="en-US" sz="1200" kern="0" spc="-150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주이용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건물시설 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: 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건물 내 조명 유지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(76.6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&gt; 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냉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/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난방 온도 유지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(76.3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&gt; </a:t>
            </a:r>
            <a:r>
              <a:rPr lang="ko-KR" altLang="en-US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건물 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내부 청결 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(75.1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/>
            </a:r>
            <a:br>
              <a:rPr lang="en-US" altLang="ko-KR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</a:b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- 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강의실 </a:t>
            </a:r>
            <a:r>
              <a:rPr lang="en-US" altLang="ko-KR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: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강의실 청결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(71.6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&gt; 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강의실 내 조명 유지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(69.0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&gt; 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필요 물품 구비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(65.8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endParaRPr lang="en-US" altLang="ko-KR" sz="1200" kern="0" spc="-15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71450" indent="-171450" fontAlgn="base" latinLnBrk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학교행정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차원 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: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정보 이용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(70.1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&gt;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학사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행정부서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(65.3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&gt;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연구활동지원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(47.5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&gt;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인사제도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(45.6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/>
            </a:r>
            <a:b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</a:b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- 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정보이용 </a:t>
            </a:r>
            <a:r>
              <a:rPr lang="en-US" altLang="ko-KR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: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공지</a:t>
            </a:r>
            <a:r>
              <a:rPr lang="en-US" altLang="ko-KR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/</a:t>
            </a:r>
            <a:r>
              <a:rPr lang="ko-KR" altLang="en-US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안내 이해 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용이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(72.5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&gt; </a:t>
            </a:r>
            <a:r>
              <a:rPr lang="ko-KR" altLang="en-US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공지</a:t>
            </a:r>
            <a:r>
              <a:rPr lang="en-US" altLang="ko-KR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/</a:t>
            </a:r>
            <a:r>
              <a:rPr lang="ko-KR" altLang="en-US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안내 확인 채널 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다양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(70.5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&gt; </a:t>
            </a:r>
            <a:r>
              <a:rPr lang="ko-KR" altLang="en-US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공지</a:t>
            </a:r>
            <a:r>
              <a:rPr lang="en-US" altLang="ko-KR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/</a:t>
            </a:r>
            <a:r>
              <a:rPr lang="ko-KR" altLang="en-US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안내 시기 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적절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(67.3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r>
              <a:rPr lang="en-US" altLang="ko-KR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/>
            </a:r>
            <a:br>
              <a:rPr lang="en-US" altLang="ko-KR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</a:b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- 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학사 행정부서 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: </a:t>
            </a:r>
            <a:r>
              <a:rPr lang="ko-KR" altLang="en-US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학사 행정부서 방문 목적 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충족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(67.3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&gt; </a:t>
            </a:r>
            <a:r>
              <a:rPr lang="ko-KR" altLang="en-US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직원의 책임감 있는 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업무처리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(66.7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&gt; </a:t>
            </a:r>
            <a:r>
              <a:rPr lang="ko-KR" altLang="en-US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학사행정업무 처리 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정확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(64.9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r>
              <a:rPr lang="en-US" altLang="ko-KR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/>
            </a:r>
            <a:br>
              <a:rPr lang="en-US" altLang="ko-KR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</a:b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- 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인사제도 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: </a:t>
            </a:r>
            <a:r>
              <a:rPr lang="ko-KR" altLang="en-US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자기계발</a:t>
            </a:r>
            <a:r>
              <a:rPr lang="en-US" altLang="ko-KR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재교육</a:t>
            </a:r>
            <a:r>
              <a:rPr lang="en-US" altLang="ko-KR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학습기회 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제공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(53.2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&gt; </a:t>
            </a:r>
            <a:r>
              <a:rPr lang="ko-KR" altLang="en-US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능력 위주 투명한 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채용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주기적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/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체계적 평가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각 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48.2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r>
              <a:rPr lang="en-US" altLang="ko-KR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/>
            </a:r>
            <a:br>
              <a:rPr lang="en-US" altLang="ko-KR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</a:b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- 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연구활동지원 </a:t>
            </a:r>
            <a:r>
              <a:rPr lang="en-US" altLang="ko-KR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: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필요사항 지원 원활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(47.7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&gt; </a:t>
            </a:r>
            <a:r>
              <a:rPr lang="ko-KR" altLang="en-US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예산신청 절차 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간편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(47.4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endParaRPr lang="en-US" altLang="ko-KR" sz="1200" kern="0" spc="-15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71450" indent="-171450" fontAlgn="base" latinLnBrk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전공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/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교양 교육과정 차원 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: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전공 교육과정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(83.9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&gt;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교양 교육과정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(55.3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b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</a:b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-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전공 교육과정 </a:t>
            </a:r>
            <a:r>
              <a:rPr lang="en-US" altLang="ko-KR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: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성적 평가의 공정성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(86.0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&gt; 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학과 교육목표 연계성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(84.8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&gt; 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전공 교육과정 현장실무 연관성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(84.2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b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</a:b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- 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교양 교육과정 </a:t>
            </a:r>
            <a:r>
              <a:rPr lang="en-US" altLang="ko-KR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: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성적 평가의 공정성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(69.0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&gt; 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대학 교육목표 연계성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(61.4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&gt; 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인성 함양에 도움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(59.4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endParaRPr lang="en-US" altLang="ko-KR" sz="1200" kern="0" spc="-15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71450" indent="-171450" fontAlgn="base" latinLnBrk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학생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차원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: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학문적 지식 향상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노력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학습참여 태도 우수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각 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59.9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&gt;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학교생활 적극성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(59.6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&gt;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자기계발을 위한 노력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(55.3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</a:p>
          <a:p>
            <a:pPr marL="171450" indent="-171450" fontAlgn="base" latinLnBrk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이미지 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: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자랑스러움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(65.8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&gt;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사회의 요구 적극 수용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발전가능성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각 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60.5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&gt;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주변인의 인식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(59.9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</a:p>
          <a:p>
            <a:pPr marL="171450" indent="-171450" fontAlgn="base" latinLnBrk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NCS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교육과정 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: NCS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인지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(81.0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&gt;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직무능력 향상을 위한 교육 프로그램 운영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(73.4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&gt;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인성 함양 교육 프로그램 운영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(66.7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endParaRPr lang="en-US" altLang="ko-KR" sz="1200" b="1" kern="0" spc="-15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427270" y="1581138"/>
            <a:ext cx="9278258" cy="41816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t" anchorCtr="0">
            <a:spAutoFit/>
          </a:bodyPr>
          <a:lstStyle/>
          <a:p>
            <a:pPr marL="171450" indent="-171450">
              <a:spcAft>
                <a:spcPts val="700"/>
              </a:spcAft>
              <a:buFont typeface="Wingdings" pitchFamily="2" charset="2"/>
              <a:buChar char="Ø"/>
            </a:pPr>
            <a:endParaRPr lang="en-US" altLang="ko-KR" sz="1300" b="1" kern="0" spc="-15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441126" y="1939566"/>
            <a:ext cx="911474" cy="4608512"/>
          </a:xfrm>
          <a:prstGeom prst="roundRect">
            <a:avLst>
              <a:gd name="adj" fmla="val 35213"/>
            </a:avLst>
          </a:prstGeom>
          <a:solidFill>
            <a:srgbClr val="195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>
                <a:latin typeface="Trebuchet MS" panose="020B0603020202020204" pitchFamily="34" charset="0"/>
              </a:rPr>
              <a:t>종합 및</a:t>
            </a:r>
            <a:endParaRPr lang="en-US" altLang="ko-KR" sz="1400" b="1">
              <a:latin typeface="Trebuchet MS" panose="020B0603020202020204" pitchFamily="34" charset="0"/>
            </a:endParaRPr>
          </a:p>
          <a:p>
            <a:pPr algn="ctr"/>
            <a:r>
              <a:rPr lang="ko-KR" altLang="en-US" sz="1400" b="1">
                <a:latin typeface="Trebuchet MS" panose="020B0603020202020204" pitchFamily="34" charset="0"/>
              </a:rPr>
              <a:t>차원별</a:t>
            </a:r>
          </a:p>
          <a:p>
            <a:pPr algn="ctr"/>
            <a:r>
              <a:rPr lang="ko-KR" altLang="en-US" sz="1400" b="1">
                <a:latin typeface="Trebuchet MS" panose="020B0603020202020204" pitchFamily="34" charset="0"/>
              </a:rPr>
              <a:t>만족도</a:t>
            </a:r>
          </a:p>
        </p:txBody>
      </p:sp>
    </p:spTree>
    <p:extLst>
      <p:ext uri="{BB962C8B-B14F-4D97-AF65-F5344CB8AC3E}">
        <p14:creationId xmlns:p14="http://schemas.microsoft.com/office/powerpoint/2010/main" val="34463722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결과 요약 및 제언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 dirty="0" smtClean="0"/>
              <a:t>2) </a:t>
            </a:r>
            <a:r>
              <a:rPr lang="ko-KR" altLang="en-US" dirty="0" smtClean="0"/>
              <a:t>만족도 제고를 위한 핵심 요소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ko-KR" altLang="en-US" dirty="0"/>
              <a:t>국제대학교 교원의 만족도 제고를 위한 핵심 요소는 학교행정</a:t>
            </a:r>
            <a:r>
              <a:rPr lang="en-US" altLang="ko-KR" dirty="0"/>
              <a:t>, </a:t>
            </a:r>
            <a:r>
              <a:rPr lang="ko-KR" altLang="en-US" dirty="0"/>
              <a:t>대학 환경 차원</a:t>
            </a:r>
          </a:p>
          <a:p>
            <a:r>
              <a:rPr lang="ko-KR" altLang="en-US" dirty="0"/>
              <a:t>학교행정 측면에서는 인사제도</a:t>
            </a:r>
            <a:r>
              <a:rPr lang="en-US" altLang="ko-KR" dirty="0"/>
              <a:t>, </a:t>
            </a:r>
            <a:r>
              <a:rPr lang="ko-KR" altLang="en-US" dirty="0"/>
              <a:t>대학 환경과 관련해서는 캠퍼스 환경을 위한 노력이 우선적으로 필요</a:t>
            </a:r>
          </a:p>
          <a:p>
            <a:endParaRPr lang="ko-KR" altLang="en-US" dirty="0"/>
          </a:p>
        </p:txBody>
      </p:sp>
      <p:sp>
        <p:nvSpPr>
          <p:cNvPr id="20" name="직사각형 19"/>
          <p:cNvSpPr/>
          <p:nvPr/>
        </p:nvSpPr>
        <p:spPr>
          <a:xfrm>
            <a:off x="1250172" y="1700456"/>
            <a:ext cx="8568554" cy="1913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base" latinLnBrk="0">
              <a:lnSpc>
                <a:spcPts val="1250"/>
              </a:lnSpc>
              <a:spcBef>
                <a:spcPts val="2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r>
              <a:rPr lang="ko-KR" altLang="en-US" sz="11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전체 </a:t>
            </a:r>
            <a:r>
              <a:rPr lang="en-US" altLang="ko-KR" sz="11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Action Matrix </a:t>
            </a:r>
            <a:r>
              <a:rPr lang="ko-KR" altLang="en-US" sz="11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분석 결과</a:t>
            </a:r>
            <a:r>
              <a:rPr lang="en-US" altLang="ko-KR" sz="11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1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중요도 대비 만족도가 낮은 중점 개선 영역은 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학교행정과 대학환경</a:t>
            </a:r>
            <a:endParaRPr lang="en-US" altLang="ko-KR" sz="1100" b="1" kern="0" spc="-15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71450" indent="-171450" fontAlgn="base" latinLnBrk="0">
              <a:lnSpc>
                <a:spcPts val="1250"/>
              </a:lnSpc>
              <a:spcBef>
                <a:spcPts val="2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r>
              <a:rPr lang="ko-KR" altLang="en-US" sz="11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대학환경</a:t>
            </a:r>
            <a:r>
              <a:rPr lang="en-US" altLang="ko-KR" sz="11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: </a:t>
            </a: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[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캠퍼스 환경</a:t>
            </a: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] 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편의시설 운영</a:t>
            </a: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, [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캠퍼스 환경</a:t>
            </a: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] 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편의시설 </a:t>
            </a:r>
            <a:r>
              <a:rPr lang="ko-KR" altLang="en-US" sz="1100" b="1" kern="0" spc="-150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충분성</a:t>
            </a: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, [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캠퍼스 환경</a:t>
            </a: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] 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휴식공간 내 </a:t>
            </a:r>
            <a:r>
              <a:rPr lang="ko-KR" altLang="en-US" sz="1100" b="1" kern="0" spc="-150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충분성</a:t>
            </a: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, [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이용 편리성</a:t>
            </a: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] 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건물 내</a:t>
            </a: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/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외부 안내 표지판</a:t>
            </a: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, </a:t>
            </a:r>
            <a:b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</a:b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                  [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이용 편리성</a:t>
            </a: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] 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건물</a:t>
            </a:r>
            <a:r>
              <a:rPr lang="en-US" altLang="ko-KR" sz="11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내</a:t>
            </a: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/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외부 편의시설</a:t>
            </a: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, [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강의실</a:t>
            </a: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] 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필요 물품 구비</a:t>
            </a:r>
            <a:endParaRPr lang="en-US" altLang="ko-KR" sz="1100" b="1" kern="0" spc="-150" dirty="0" smtClean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71450" indent="-171450" fontAlgn="base" latinLnBrk="0">
              <a:lnSpc>
                <a:spcPts val="1250"/>
              </a:lnSpc>
              <a:spcBef>
                <a:spcPts val="2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학교 </a:t>
            </a:r>
            <a:r>
              <a:rPr lang="ko-KR" altLang="en-US" sz="11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행정 </a:t>
            </a:r>
            <a:r>
              <a:rPr lang="en-US" altLang="ko-KR" sz="11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: </a:t>
            </a: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[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인사 제도</a:t>
            </a: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] 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주기적</a:t>
            </a: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/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체계적 평가</a:t>
            </a: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, [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인사 제도</a:t>
            </a: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] 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능력 위주 투명한 채용</a:t>
            </a: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, [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인사 제도</a:t>
            </a: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] 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적정한 수 교원 채용</a:t>
            </a: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, [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인사 제도</a:t>
            </a: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] 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적정 수준의 급여</a:t>
            </a: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,</a:t>
            </a:r>
            <a:b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</a:b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                   [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인사 제도</a:t>
            </a: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] 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업적과 실적에 따른 보상</a:t>
            </a: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, [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인사 제도</a:t>
            </a: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] 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적정 수준의 복리후생</a:t>
            </a: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, [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연구활동 지원</a:t>
            </a: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] 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예산신청 절차 간편</a:t>
            </a:r>
            <a:endParaRPr lang="en-US" altLang="ko-KR" sz="1100" b="1" kern="0" spc="-150" dirty="0" smtClean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71450" indent="-171450" fontAlgn="base" latinLnBrk="0">
              <a:lnSpc>
                <a:spcPts val="1250"/>
              </a:lnSpc>
              <a:spcBef>
                <a:spcPts val="2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학생 </a:t>
            </a:r>
            <a:r>
              <a:rPr lang="en-US" altLang="ko-KR" sz="11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: 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자기계발을 </a:t>
            </a:r>
            <a:r>
              <a:rPr lang="ko-KR" altLang="en-US" sz="11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위한 노력</a:t>
            </a:r>
          </a:p>
          <a:p>
            <a:pPr marL="171450" indent="-171450" fontAlgn="base" latinLnBrk="0">
              <a:lnSpc>
                <a:spcPts val="1250"/>
              </a:lnSpc>
              <a:spcBef>
                <a:spcPts val="2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r>
              <a:rPr lang="ko-KR" altLang="en-US" sz="11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이미지 </a:t>
            </a:r>
            <a:r>
              <a:rPr lang="en-US" altLang="ko-KR" sz="11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: </a:t>
            </a:r>
            <a:r>
              <a:rPr lang="ko-KR" altLang="en-US" sz="11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사회의 요구 적극 수용</a:t>
            </a:r>
            <a:r>
              <a:rPr lang="en-US" altLang="ko-KR" sz="11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발전가능성</a:t>
            </a: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인재양성을 위한 관심</a:t>
            </a:r>
            <a:endParaRPr lang="en-US" altLang="ko-KR" sz="1100" b="1" kern="0" spc="-150" dirty="0" smtClean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71450" indent="-171450" fontAlgn="base" latinLnBrk="0">
              <a:lnSpc>
                <a:spcPts val="1250"/>
              </a:lnSpc>
              <a:spcBef>
                <a:spcPts val="2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전공</a:t>
            </a: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/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교양 교육과정</a:t>
            </a:r>
            <a:r>
              <a:rPr lang="en-US" altLang="ko-KR" sz="11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: [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교양 교육과정</a:t>
            </a: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] 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성적 평가의 공정성</a:t>
            </a: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, </a:t>
            </a:r>
            <a:r>
              <a:rPr lang="en-US" altLang="ko-KR" sz="11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[</a:t>
            </a:r>
            <a:r>
              <a:rPr lang="ko-KR" altLang="en-US" sz="11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교양 교육과정</a:t>
            </a:r>
            <a:r>
              <a:rPr lang="en-US" altLang="ko-KR" sz="11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] 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대학 교육목표 연계성</a:t>
            </a: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, </a:t>
            </a:r>
            <a:r>
              <a:rPr lang="en-US" altLang="ko-KR" sz="11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[</a:t>
            </a:r>
            <a:r>
              <a:rPr lang="ko-KR" altLang="en-US" sz="11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교양 교육과정</a:t>
            </a:r>
            <a:r>
              <a:rPr lang="en-US" altLang="ko-KR" sz="11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] 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학과 교육목표 연계성</a:t>
            </a: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,</a:t>
            </a:r>
            <a:b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</a:b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                                </a:t>
            </a:r>
            <a:r>
              <a:rPr lang="en-US" altLang="ko-KR" sz="10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 </a:t>
            </a:r>
            <a:r>
              <a:rPr lang="en-US" altLang="ko-KR" sz="8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 </a:t>
            </a: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[</a:t>
            </a:r>
            <a:r>
              <a:rPr lang="ko-KR" altLang="en-US" sz="11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교양 교육과정</a:t>
            </a: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] 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인성함양에 도움</a:t>
            </a: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, </a:t>
            </a:r>
            <a:r>
              <a:rPr lang="en-US" altLang="ko-KR" sz="11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[</a:t>
            </a:r>
            <a:r>
              <a:rPr lang="ko-KR" altLang="en-US" sz="11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교양 교육과정</a:t>
            </a:r>
            <a:r>
              <a:rPr lang="en-US" altLang="ko-KR" sz="11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] 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교육과정 개발 시 학생요구 반영</a:t>
            </a: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,  [</a:t>
            </a:r>
            <a:r>
              <a:rPr lang="ko-KR" altLang="en-US" sz="11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교양 교육과정</a:t>
            </a:r>
            <a:r>
              <a:rPr lang="en-US" altLang="ko-KR" sz="11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] 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교육과정 개발 시 산업체요구 반영</a:t>
            </a:r>
            <a:endParaRPr lang="en-US" altLang="ko-KR" sz="1100" b="1" kern="0" spc="-150" dirty="0" smtClean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71450" indent="-171450" fontAlgn="base" latinLnBrk="0">
              <a:lnSpc>
                <a:spcPts val="1250"/>
              </a:lnSpc>
              <a:spcBef>
                <a:spcPts val="2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NCS 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교육과정 </a:t>
            </a: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: 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교육과정 운영 지원</a:t>
            </a: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교육과정의 직무역량 강화 기여</a:t>
            </a: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대학 및 학과의 경쟁력 강화</a:t>
            </a: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산업체 요구와 학계의 공급 간 격차해소</a:t>
            </a: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취업률 제고 기여</a:t>
            </a:r>
            <a:endParaRPr lang="en-US" altLang="ko-KR" sz="1100" b="1" kern="0" spc="-150" dirty="0" smtClean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344488" y="1700456"/>
            <a:ext cx="895906" cy="1872208"/>
          </a:xfrm>
          <a:prstGeom prst="roundRect">
            <a:avLst>
              <a:gd name="adj" fmla="val 35213"/>
            </a:avLst>
          </a:prstGeom>
          <a:solidFill>
            <a:srgbClr val="56B3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ko-KR" altLang="en-US" sz="1400" b="1" dirty="0" err="1" smtClean="0">
                <a:latin typeface="Trebuchet MS" panose="020B0603020202020204" pitchFamily="34" charset="0"/>
              </a:rPr>
              <a:t>차원별</a:t>
            </a:r>
            <a:endParaRPr lang="en-US" altLang="ko-KR" sz="1400" b="1" dirty="0" smtClean="0">
              <a:latin typeface="Trebuchet MS" panose="020B0603020202020204" pitchFamily="34" charset="0"/>
            </a:endParaRPr>
          </a:p>
          <a:p>
            <a:pPr algn="ctr"/>
            <a:r>
              <a:rPr lang="ko-KR" altLang="en-US" sz="1400" b="1" dirty="0" smtClean="0">
                <a:latin typeface="Trebuchet MS" panose="020B0603020202020204" pitchFamily="34" charset="0"/>
              </a:rPr>
              <a:t>중점</a:t>
            </a:r>
            <a:endParaRPr lang="en-US" altLang="ko-KR" sz="1400" b="1" dirty="0" smtClean="0">
              <a:latin typeface="Trebuchet MS" panose="020B0603020202020204" pitchFamily="34" charset="0"/>
            </a:endParaRPr>
          </a:p>
          <a:p>
            <a:pPr algn="ctr"/>
            <a:r>
              <a:rPr lang="ko-KR" altLang="en-US" sz="1400" b="1" dirty="0" smtClean="0">
                <a:latin typeface="Trebuchet MS" panose="020B0603020202020204" pitchFamily="34" charset="0"/>
              </a:rPr>
              <a:t>개선</a:t>
            </a:r>
            <a:endParaRPr lang="en-US" altLang="ko-KR" sz="1400" b="1" dirty="0" smtClean="0">
              <a:latin typeface="Trebuchet MS" panose="020B0603020202020204" pitchFamily="34" charset="0"/>
            </a:endParaRPr>
          </a:p>
          <a:p>
            <a:pPr algn="ctr"/>
            <a:r>
              <a:rPr lang="ko-KR" altLang="en-US" sz="1400" b="1" dirty="0" smtClean="0">
                <a:latin typeface="Trebuchet MS" panose="020B0603020202020204" pitchFamily="34" charset="0"/>
              </a:rPr>
              <a:t>요인</a:t>
            </a:r>
            <a:endParaRPr lang="ko-KR" altLang="en-US" sz="1400" b="1" dirty="0">
              <a:latin typeface="Trebuchet MS" panose="020B0603020202020204" pitchFamily="34" charset="0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1250172" y="3670964"/>
            <a:ext cx="8568554" cy="2887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base" latinLnBrk="0">
              <a:lnSpc>
                <a:spcPts val="1300"/>
              </a:lnSpc>
              <a:spcBef>
                <a:spcPts val="2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대학환경 차원</a:t>
            </a:r>
            <a:r>
              <a:rPr lang="en-US" altLang="ko-KR" sz="11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: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캠퍼스 환경</a:t>
            </a: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(62.3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&lt; 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이용편리성</a:t>
            </a: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(64.2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1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&lt; 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강의실</a:t>
            </a: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(66.8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1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&lt; </a:t>
            </a:r>
            <a:r>
              <a:rPr lang="ko-KR" altLang="en-US" sz="1100" b="1" kern="0" spc="-150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주이용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건물시설</a:t>
            </a: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(75.1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r>
              <a:rPr lang="en-US" altLang="ko-KR" sz="11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/>
            </a:r>
            <a:br>
              <a:rPr lang="en-US" altLang="ko-KR" sz="11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</a:br>
            <a:r>
              <a:rPr lang="en-US" altLang="ko-KR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- </a:t>
            </a:r>
            <a:r>
              <a:rPr lang="ko-KR" altLang="en-US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캠퍼스환경  </a:t>
            </a:r>
            <a:r>
              <a:rPr lang="en-US" altLang="ko-KR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: </a:t>
            </a:r>
            <a:r>
              <a:rPr lang="ko-KR" altLang="en-US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편의 시설 </a:t>
            </a:r>
            <a:r>
              <a:rPr lang="ko-KR" altLang="en-US" sz="1100" kern="0" spc="-150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충분성</a:t>
            </a:r>
            <a:r>
              <a:rPr lang="en-US" altLang="ko-KR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(47.7</a:t>
            </a:r>
            <a:r>
              <a:rPr lang="ko-KR" altLang="en-US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&lt; </a:t>
            </a:r>
            <a:r>
              <a:rPr lang="ko-KR" altLang="en-US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휴식 내 공간 </a:t>
            </a:r>
            <a:r>
              <a:rPr lang="ko-KR" altLang="en-US" sz="1100" kern="0" spc="-150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충분성</a:t>
            </a:r>
            <a:r>
              <a:rPr lang="en-US" altLang="ko-KR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(49.4</a:t>
            </a:r>
            <a:r>
              <a:rPr lang="ko-KR" altLang="en-US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&lt; </a:t>
            </a:r>
            <a:r>
              <a:rPr lang="ko-KR" altLang="en-US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편의 시설 운영</a:t>
            </a:r>
            <a:r>
              <a:rPr lang="en-US" altLang="ko-KR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(58.2</a:t>
            </a:r>
            <a:r>
              <a:rPr lang="ko-KR" altLang="en-US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br>
              <a:rPr lang="en-US" altLang="ko-KR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</a:br>
            <a:r>
              <a:rPr lang="en-US" altLang="ko-KR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- </a:t>
            </a:r>
            <a:r>
              <a:rPr lang="ko-KR" altLang="en-US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이용편리성 </a:t>
            </a:r>
            <a:r>
              <a:rPr lang="en-US" altLang="ko-KR" sz="11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:</a:t>
            </a:r>
            <a:r>
              <a:rPr lang="en-US" altLang="ko-KR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건물 내</a:t>
            </a:r>
            <a:r>
              <a:rPr lang="en-US" altLang="ko-KR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/</a:t>
            </a:r>
            <a:r>
              <a:rPr lang="ko-KR" altLang="en-US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외부 편의시설</a:t>
            </a:r>
            <a:r>
              <a:rPr lang="en-US" altLang="ko-KR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(56.1</a:t>
            </a:r>
            <a:r>
              <a:rPr lang="ko-KR" altLang="en-US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&lt; </a:t>
            </a:r>
            <a:r>
              <a:rPr lang="ko-KR" altLang="en-US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건물 내</a:t>
            </a:r>
            <a:r>
              <a:rPr lang="en-US" altLang="ko-KR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/</a:t>
            </a:r>
            <a:r>
              <a:rPr lang="ko-KR" altLang="en-US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외부 안내 표지판</a:t>
            </a:r>
            <a:r>
              <a:rPr lang="en-US" altLang="ko-KR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(65.5</a:t>
            </a:r>
            <a:r>
              <a:rPr lang="ko-KR" altLang="en-US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&lt; </a:t>
            </a:r>
            <a:r>
              <a:rPr lang="ko-KR" altLang="en-US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주차 시설 이용 편리</a:t>
            </a:r>
            <a:r>
              <a:rPr lang="en-US" altLang="ko-KR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(71.1</a:t>
            </a:r>
            <a:r>
              <a:rPr lang="ko-KR" altLang="en-US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br>
              <a:rPr lang="en-US" altLang="ko-KR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</a:br>
            <a:r>
              <a:rPr lang="en-US" altLang="ko-KR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- </a:t>
            </a:r>
            <a:r>
              <a:rPr lang="ko-KR" altLang="en-US" sz="1100" kern="0" spc="-150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주이용</a:t>
            </a:r>
            <a:r>
              <a:rPr lang="ko-KR" altLang="en-US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11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건물시설 </a:t>
            </a:r>
            <a:r>
              <a:rPr lang="en-US" altLang="ko-KR" sz="11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:</a:t>
            </a:r>
            <a:r>
              <a:rPr lang="en-US" altLang="ko-KR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건물 내 시설 관리</a:t>
            </a:r>
            <a:r>
              <a:rPr lang="en-US" altLang="ko-KR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(72.2</a:t>
            </a:r>
            <a:r>
              <a:rPr lang="ko-KR" altLang="en-US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&lt; </a:t>
            </a:r>
            <a:r>
              <a:rPr lang="ko-KR" altLang="en-US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건물 내부 청결</a:t>
            </a:r>
            <a:r>
              <a:rPr lang="en-US" altLang="ko-KR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(75.1</a:t>
            </a:r>
            <a:r>
              <a:rPr lang="ko-KR" altLang="en-US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&lt; </a:t>
            </a:r>
            <a:r>
              <a:rPr lang="ko-KR" altLang="en-US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냉</a:t>
            </a:r>
            <a:r>
              <a:rPr lang="en-US" altLang="ko-KR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/</a:t>
            </a:r>
            <a:r>
              <a:rPr lang="ko-KR" altLang="en-US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난방 온도 유지</a:t>
            </a:r>
            <a:r>
              <a:rPr lang="en-US" altLang="ko-KR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(76.3</a:t>
            </a:r>
            <a:r>
              <a:rPr lang="ko-KR" altLang="en-US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r>
              <a:rPr lang="en-US" altLang="ko-KR" sz="11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/>
            </a:r>
            <a:br>
              <a:rPr lang="en-US" altLang="ko-KR" sz="11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</a:br>
            <a:r>
              <a:rPr lang="en-US" altLang="ko-KR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- </a:t>
            </a:r>
            <a:r>
              <a:rPr lang="ko-KR" altLang="en-US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강의실 </a:t>
            </a:r>
            <a:r>
              <a:rPr lang="en-US" altLang="ko-KR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: </a:t>
            </a:r>
            <a:r>
              <a:rPr lang="ko-KR" altLang="en-US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학습 공간 시설</a:t>
            </a:r>
            <a:r>
              <a:rPr lang="en-US" altLang="ko-KR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(62.9</a:t>
            </a:r>
            <a:r>
              <a:rPr lang="ko-KR" altLang="en-US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&lt; </a:t>
            </a:r>
            <a:r>
              <a:rPr lang="ko-KR" altLang="en-US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외부 소음 유입</a:t>
            </a:r>
            <a:r>
              <a:rPr lang="en-US" altLang="ko-KR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(64.9</a:t>
            </a:r>
            <a:r>
              <a:rPr lang="ko-KR" altLang="en-US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&lt; </a:t>
            </a:r>
            <a:r>
              <a:rPr lang="ko-KR" altLang="en-US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필요 물품 구비</a:t>
            </a:r>
            <a:r>
              <a:rPr lang="en-US" altLang="ko-KR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(65.8</a:t>
            </a:r>
            <a:r>
              <a:rPr lang="ko-KR" altLang="en-US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</a:p>
          <a:p>
            <a:pPr marL="171450" indent="-171450" fontAlgn="base" latinLnBrk="0">
              <a:lnSpc>
                <a:spcPts val="1300"/>
              </a:lnSpc>
              <a:spcBef>
                <a:spcPts val="2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학교행정 차원 </a:t>
            </a: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: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인사제도</a:t>
            </a: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(45.6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1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&lt; 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연구활동지원</a:t>
            </a: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(47.5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 </a:t>
            </a:r>
            <a:r>
              <a:rPr lang="en-US" altLang="ko-KR" sz="11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&lt; </a:t>
            </a:r>
            <a:r>
              <a:rPr lang="ko-KR" altLang="en-US" sz="11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학사 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행정부서</a:t>
            </a: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(65.3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</a:t>
            </a:r>
            <a:r>
              <a:rPr lang="en-US" altLang="ko-KR" sz="11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&lt; 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정보이용</a:t>
            </a: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(70.1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</a:t>
            </a:r>
            <a:r>
              <a:rPr lang="en-US" altLang="ko-KR" sz="11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/>
            </a:r>
            <a:br>
              <a:rPr lang="en-US" altLang="ko-KR" sz="11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</a:br>
            <a:r>
              <a:rPr lang="en-US" altLang="ko-KR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- </a:t>
            </a:r>
            <a:r>
              <a:rPr lang="ko-KR" altLang="en-US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정보이용 </a:t>
            </a:r>
            <a:r>
              <a:rPr lang="en-US" altLang="ko-KR" sz="11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:</a:t>
            </a:r>
            <a:r>
              <a:rPr lang="en-US" altLang="ko-KR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공지</a:t>
            </a:r>
            <a:r>
              <a:rPr lang="en-US" altLang="ko-KR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/</a:t>
            </a:r>
            <a:r>
              <a:rPr lang="ko-KR" altLang="en-US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안내 시기 적절</a:t>
            </a:r>
            <a:r>
              <a:rPr lang="en-US" altLang="ko-KR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(67.3</a:t>
            </a:r>
            <a:r>
              <a:rPr lang="ko-KR" altLang="en-US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r>
              <a:rPr lang="ko-KR" altLang="en-US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1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&lt; </a:t>
            </a:r>
            <a:r>
              <a:rPr lang="ko-KR" altLang="en-US" sz="11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공지</a:t>
            </a:r>
            <a:r>
              <a:rPr lang="en-US" altLang="ko-KR" sz="11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/</a:t>
            </a:r>
            <a:r>
              <a:rPr lang="ko-KR" altLang="en-US" sz="11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안내 확인 채널 </a:t>
            </a:r>
            <a:r>
              <a:rPr lang="ko-KR" altLang="en-US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다양</a:t>
            </a:r>
            <a:r>
              <a:rPr lang="en-US" altLang="ko-KR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(70.5</a:t>
            </a:r>
            <a:r>
              <a:rPr lang="ko-KR" altLang="en-US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r>
              <a:rPr lang="ko-KR" altLang="en-US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&lt; </a:t>
            </a:r>
            <a:r>
              <a:rPr lang="ko-KR" altLang="en-US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공지</a:t>
            </a:r>
            <a:r>
              <a:rPr lang="en-US" altLang="ko-KR" sz="11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/</a:t>
            </a:r>
            <a:r>
              <a:rPr lang="ko-KR" altLang="en-US" sz="11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안내 이해 </a:t>
            </a:r>
            <a:r>
              <a:rPr lang="ko-KR" altLang="en-US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용이</a:t>
            </a:r>
            <a:r>
              <a:rPr lang="en-US" altLang="ko-KR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(72.5</a:t>
            </a:r>
            <a:r>
              <a:rPr lang="ko-KR" altLang="en-US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r>
              <a:rPr lang="en-US" altLang="ko-KR" sz="11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/>
            </a:r>
            <a:br>
              <a:rPr lang="en-US" altLang="ko-KR" sz="11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</a:br>
            <a:r>
              <a:rPr lang="en-US" altLang="ko-KR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- </a:t>
            </a:r>
            <a:r>
              <a:rPr lang="ko-KR" altLang="en-US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학사 </a:t>
            </a:r>
            <a:r>
              <a:rPr lang="ko-KR" altLang="en-US" sz="11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행정부서 </a:t>
            </a:r>
            <a:r>
              <a:rPr lang="en-US" altLang="ko-KR" sz="11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:</a:t>
            </a:r>
            <a:r>
              <a:rPr lang="en-US" altLang="ko-KR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11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학사행정업무 처리 신속 </a:t>
            </a:r>
            <a:r>
              <a:rPr lang="en-US" altLang="ko-KR" sz="11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58.5</a:t>
            </a:r>
            <a:r>
              <a:rPr lang="ko-KR" altLang="en-US" sz="11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 </a:t>
            </a:r>
            <a:r>
              <a:rPr lang="en-US" altLang="ko-KR" sz="11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&lt; </a:t>
            </a:r>
            <a:r>
              <a:rPr lang="ko-KR" altLang="en-US" sz="11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학사행정업무 처리 정확 </a:t>
            </a:r>
            <a:r>
              <a:rPr lang="en-US" altLang="ko-KR" sz="11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62.4</a:t>
            </a:r>
            <a:r>
              <a:rPr lang="ko-KR" altLang="en-US" sz="11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 </a:t>
            </a:r>
            <a:r>
              <a:rPr lang="en-US" altLang="ko-KR" sz="11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&lt; </a:t>
            </a:r>
            <a:r>
              <a:rPr lang="ko-KR" altLang="en-US" sz="11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직원의 책임감 있는 업무처리 </a:t>
            </a:r>
            <a:r>
              <a:rPr lang="en-US" altLang="ko-KR" sz="11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62.6</a:t>
            </a:r>
            <a:r>
              <a:rPr lang="ko-KR" altLang="en-US" sz="11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 </a:t>
            </a:r>
            <a:r>
              <a:rPr lang="en-US" altLang="ko-KR" sz="11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/>
            </a:r>
            <a:br>
              <a:rPr lang="en-US" altLang="ko-KR" sz="11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</a:br>
            <a:r>
              <a:rPr lang="en-US" altLang="ko-KR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- </a:t>
            </a:r>
            <a:r>
              <a:rPr lang="ko-KR" altLang="en-US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인사제도 </a:t>
            </a:r>
            <a:r>
              <a:rPr lang="en-US" altLang="ko-KR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: </a:t>
            </a:r>
            <a:r>
              <a:rPr lang="ko-KR" altLang="en-US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업적과 </a:t>
            </a:r>
            <a:r>
              <a:rPr lang="ko-KR" altLang="en-US" sz="11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실적에 따른 </a:t>
            </a:r>
            <a:r>
              <a:rPr lang="ko-KR" altLang="en-US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보상</a:t>
            </a:r>
            <a:r>
              <a:rPr lang="en-US" altLang="ko-KR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(40.1</a:t>
            </a:r>
            <a:r>
              <a:rPr lang="ko-KR" altLang="en-US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r>
              <a:rPr lang="ko-KR" altLang="en-US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1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&lt; </a:t>
            </a:r>
            <a:r>
              <a:rPr lang="ko-KR" altLang="en-US" sz="11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적정 수준의 </a:t>
            </a:r>
            <a:r>
              <a:rPr lang="ko-KR" altLang="en-US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복리후생</a:t>
            </a:r>
            <a:r>
              <a:rPr lang="en-US" altLang="ko-KR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(40.4</a:t>
            </a:r>
            <a:r>
              <a:rPr lang="ko-KR" altLang="en-US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&lt; </a:t>
            </a:r>
            <a:r>
              <a:rPr lang="ko-KR" altLang="en-US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적정 수준의 급여</a:t>
            </a:r>
            <a:r>
              <a:rPr lang="en-US" altLang="ko-KR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(41.2</a:t>
            </a:r>
            <a:r>
              <a:rPr lang="ko-KR" altLang="en-US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r>
              <a:rPr lang="en-US" altLang="ko-KR" sz="11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/>
            </a:r>
            <a:br>
              <a:rPr lang="en-US" altLang="ko-KR" sz="11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</a:br>
            <a:r>
              <a:rPr lang="en-US" altLang="ko-KR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- </a:t>
            </a:r>
            <a:r>
              <a:rPr lang="ko-KR" altLang="en-US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연구활동지원 </a:t>
            </a:r>
            <a:r>
              <a:rPr lang="en-US" altLang="ko-KR" sz="11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:</a:t>
            </a:r>
            <a:r>
              <a:rPr lang="en-US" altLang="ko-KR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예산신청 절차 간편</a:t>
            </a:r>
            <a:r>
              <a:rPr lang="en-US" altLang="ko-KR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(47.4</a:t>
            </a:r>
            <a:r>
              <a:rPr lang="ko-KR" altLang="en-US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&lt; </a:t>
            </a:r>
            <a:r>
              <a:rPr lang="ko-KR" altLang="en-US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필요사항 지원 원활</a:t>
            </a:r>
            <a:r>
              <a:rPr lang="en-US" altLang="ko-KR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(47.7</a:t>
            </a:r>
            <a:r>
              <a:rPr lang="ko-KR" altLang="en-US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</a:p>
          <a:p>
            <a:pPr marL="171450" indent="-171450" fontAlgn="base" latinLnBrk="0">
              <a:lnSpc>
                <a:spcPts val="1300"/>
              </a:lnSpc>
              <a:spcBef>
                <a:spcPts val="2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전공</a:t>
            </a: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/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교양 교육과정 차원 </a:t>
            </a: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: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교양 교육과정</a:t>
            </a: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(55.3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&lt; 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전공 교육과정</a:t>
            </a: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(83.9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b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</a:br>
            <a:r>
              <a:rPr lang="en-US" altLang="ko-KR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- </a:t>
            </a:r>
            <a:r>
              <a:rPr lang="ko-KR" altLang="en-US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전공 교육과정 </a:t>
            </a:r>
            <a:r>
              <a:rPr lang="en-US" altLang="ko-KR" sz="11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:</a:t>
            </a:r>
            <a:r>
              <a:rPr lang="en-US" altLang="ko-KR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수업방식 지속적 개선</a:t>
            </a:r>
            <a:r>
              <a:rPr lang="en-US" altLang="ko-KR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(82.2</a:t>
            </a:r>
            <a:r>
              <a:rPr lang="ko-KR" altLang="en-US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&lt; </a:t>
            </a:r>
            <a:r>
              <a:rPr lang="ko-KR" altLang="en-US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대학 교육목표 연계성</a:t>
            </a:r>
            <a:r>
              <a:rPr lang="en-US" altLang="ko-KR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(83.0</a:t>
            </a:r>
            <a:r>
              <a:rPr lang="ko-KR" altLang="en-US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&lt; </a:t>
            </a:r>
            <a:r>
              <a:rPr lang="ko-KR" altLang="en-US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전공 교과목 전문성 향상 도움</a:t>
            </a:r>
            <a:r>
              <a:rPr lang="en-US" altLang="ko-KR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(83.9</a:t>
            </a:r>
            <a:r>
              <a:rPr lang="ko-KR" altLang="en-US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br>
              <a:rPr lang="en-US" altLang="ko-KR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</a:br>
            <a:r>
              <a:rPr lang="en-US" altLang="ko-KR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- </a:t>
            </a:r>
            <a:r>
              <a:rPr lang="ko-KR" altLang="en-US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교양 교육과정 </a:t>
            </a:r>
            <a:r>
              <a:rPr lang="en-US" altLang="ko-KR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: </a:t>
            </a:r>
            <a:r>
              <a:rPr lang="ko-KR" altLang="en-US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교양 교과목 </a:t>
            </a:r>
            <a:r>
              <a:rPr lang="ko-KR" altLang="en-US" sz="1100" kern="0" spc="-150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편성시수</a:t>
            </a:r>
            <a:r>
              <a:rPr lang="ko-KR" altLang="en-US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확대</a:t>
            </a:r>
            <a:r>
              <a:rPr lang="en-US" altLang="ko-KR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(40.9</a:t>
            </a:r>
            <a:r>
              <a:rPr lang="ko-KR" altLang="en-US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&lt; </a:t>
            </a:r>
            <a:r>
              <a:rPr lang="ko-KR" altLang="en-US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교육과정 개발 시 산업체 요구 반영</a:t>
            </a:r>
            <a:r>
              <a:rPr lang="en-US" altLang="ko-KR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(50.9</a:t>
            </a:r>
            <a:r>
              <a:rPr lang="ko-KR" altLang="en-US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&lt; </a:t>
            </a:r>
            <a:r>
              <a:rPr lang="ko-KR" altLang="en-US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교육과정 개발 시 학생 요구 반영</a:t>
            </a:r>
            <a:r>
              <a:rPr lang="en-US" altLang="ko-KR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(51.5</a:t>
            </a:r>
            <a:r>
              <a:rPr lang="ko-KR" altLang="en-US" sz="11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1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endParaRPr lang="en-US" altLang="ko-KR" sz="1100" kern="0" spc="-150" dirty="0" smtClean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71450" indent="-171450" fontAlgn="base" latinLnBrk="0">
              <a:lnSpc>
                <a:spcPts val="1300"/>
              </a:lnSpc>
              <a:spcBef>
                <a:spcPts val="2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학생 차원은 자기계발을 위한 노력</a:t>
            </a: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(55.3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&lt; 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학교생활 적극성</a:t>
            </a: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(59.6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&lt; 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학문적 지식 향상 노력</a:t>
            </a: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학습참여 태도 우수</a:t>
            </a: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각 </a:t>
            </a: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59.9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</a:p>
          <a:p>
            <a:pPr marL="171450" indent="-171450" fontAlgn="base" latinLnBrk="0">
              <a:lnSpc>
                <a:spcPts val="1300"/>
              </a:lnSpc>
              <a:spcBef>
                <a:spcPts val="2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이미지 </a:t>
            </a:r>
            <a:r>
              <a:rPr lang="ko-KR" altLang="en-US" sz="11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차원은 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대외적 홍보 노력</a:t>
            </a: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(58.5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&lt; 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인재양성을 위한 관심</a:t>
            </a: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(59.4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&lt; 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주변인의 인식</a:t>
            </a: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(59.9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</a:p>
          <a:p>
            <a:pPr marL="171450" indent="-171450" fontAlgn="base" latinLnBrk="0">
              <a:lnSpc>
                <a:spcPts val="1300"/>
              </a:lnSpc>
              <a:spcBef>
                <a:spcPts val="2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NCS</a:t>
            </a:r>
            <a:r>
              <a:rPr lang="ko-KR" altLang="en-US" sz="11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교육과정 차원은 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취업률 제고 기여</a:t>
            </a: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(54.4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&lt; 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교육환경 </a:t>
            </a:r>
            <a:r>
              <a:rPr lang="ko-KR" altLang="en-US" sz="1100" b="1" kern="0" spc="-150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충분성</a:t>
            </a: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(55.6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&lt; 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대학 및 학과의 경쟁력 강화</a:t>
            </a: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(55.8</a:t>
            </a:r>
            <a:r>
              <a:rPr lang="ko-KR" altLang="en-US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1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endParaRPr lang="en-US" altLang="ko-KR" sz="1100" b="1" kern="0" spc="-15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345197" y="3672233"/>
            <a:ext cx="895906" cy="2924767"/>
          </a:xfrm>
          <a:prstGeom prst="roundRect">
            <a:avLst>
              <a:gd name="adj" fmla="val 35213"/>
            </a:avLst>
          </a:prstGeom>
          <a:solidFill>
            <a:srgbClr val="56B3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ko-KR" altLang="en-US" sz="1400" b="1" dirty="0" err="1" smtClean="0">
                <a:latin typeface="Trebuchet MS" panose="020B0603020202020204" pitchFamily="34" charset="0"/>
              </a:rPr>
              <a:t>차원별</a:t>
            </a:r>
            <a:endParaRPr lang="en-US" altLang="ko-KR" sz="1400" b="1" dirty="0" smtClean="0">
              <a:latin typeface="Trebuchet MS" panose="020B0603020202020204" pitchFamily="34" charset="0"/>
            </a:endParaRPr>
          </a:p>
          <a:p>
            <a:pPr algn="ctr"/>
            <a:r>
              <a:rPr lang="ko-KR" altLang="en-US" sz="1400" b="1" dirty="0" smtClean="0">
                <a:latin typeface="Trebuchet MS" panose="020B0603020202020204" pitchFamily="34" charset="0"/>
              </a:rPr>
              <a:t>만족도</a:t>
            </a:r>
            <a:endParaRPr lang="en-US" altLang="ko-KR" sz="1400" b="1" dirty="0" smtClean="0">
              <a:latin typeface="Trebuchet MS" panose="020B0603020202020204" pitchFamily="34" charset="0"/>
            </a:endParaRPr>
          </a:p>
          <a:p>
            <a:pPr algn="ctr"/>
            <a:r>
              <a:rPr lang="ko-KR" altLang="en-US" sz="1400" b="1" dirty="0" smtClean="0">
                <a:latin typeface="Trebuchet MS" panose="020B0603020202020204" pitchFamily="34" charset="0"/>
              </a:rPr>
              <a:t>하위</a:t>
            </a:r>
            <a:endParaRPr lang="en-US" altLang="ko-KR" sz="1400" b="1" dirty="0" smtClean="0">
              <a:latin typeface="Trebuchet MS" panose="020B0603020202020204" pitchFamily="34" charset="0"/>
            </a:endParaRPr>
          </a:p>
          <a:p>
            <a:pPr algn="ctr"/>
            <a:r>
              <a:rPr lang="ko-KR" altLang="en-US" sz="1400" b="1" dirty="0" smtClean="0">
                <a:latin typeface="Trebuchet MS" panose="020B0603020202020204" pitchFamily="34" charset="0"/>
              </a:rPr>
              <a:t>항목</a:t>
            </a:r>
            <a:endParaRPr lang="ko-KR" altLang="en-US" sz="14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056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결과 요약 및 제언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3) </a:t>
            </a:r>
            <a:r>
              <a:rPr lang="ko-KR" altLang="en-US" dirty="0" smtClean="0"/>
              <a:t>제언</a:t>
            </a:r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342130" y="3936379"/>
            <a:ext cx="9219382" cy="2347184"/>
            <a:chOff x="342131" y="3237098"/>
            <a:chExt cx="9219382" cy="2347184"/>
          </a:xfrm>
        </p:grpSpPr>
        <p:grpSp>
          <p:nvGrpSpPr>
            <p:cNvPr id="115" name="그룹 114"/>
            <p:cNvGrpSpPr/>
            <p:nvPr/>
          </p:nvGrpSpPr>
          <p:grpSpPr>
            <a:xfrm>
              <a:off x="342131" y="3237098"/>
              <a:ext cx="9219382" cy="2329198"/>
              <a:chOff x="342131" y="2847240"/>
              <a:chExt cx="9219382" cy="2329198"/>
            </a:xfrm>
          </p:grpSpPr>
          <p:sp>
            <p:nvSpPr>
              <p:cNvPr id="117" name="직사각형 116"/>
              <p:cNvSpPr/>
              <p:nvPr/>
            </p:nvSpPr>
            <p:spPr>
              <a:xfrm>
                <a:off x="344488" y="3135274"/>
                <a:ext cx="9217025" cy="204116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ko-KR" altLang="en-US" sz="1600" smtClean="0">
                  <a:solidFill>
                    <a:prstClr val="white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118" name="양쪽 모서리가 둥근 사각형 7"/>
              <p:cNvSpPr/>
              <p:nvPr/>
            </p:nvSpPr>
            <p:spPr bwMode="auto">
              <a:xfrm rot="10800000">
                <a:off x="344487" y="3140604"/>
                <a:ext cx="9217025" cy="45719"/>
              </a:xfrm>
              <a:prstGeom prst="roundRect">
                <a:avLst>
                  <a:gd name="adj" fmla="val 50000"/>
                </a:avLst>
              </a:prstGeom>
              <a:solidFill>
                <a:srgbClr val="1678A7"/>
              </a:solidFill>
              <a:ln w="114300" cap="flat" cmpd="sng" algn="ctr">
                <a:noFill/>
                <a:prstDash val="solid"/>
                <a:miter lim="800000"/>
              </a:ln>
              <a:effectLst/>
              <a:extLst/>
            </p:spPr>
            <p:txBody>
              <a:bodyPr rtlCol="0" anchor="ctr"/>
              <a:lstStyle>
                <a:defPPr>
                  <a:defRPr lang="en-A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7859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5718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435775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914367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392960" algn="l" defTabSz="95718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871552" algn="l" defTabSz="95718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350144" algn="l" defTabSz="95718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28734" algn="l" defTabSz="95718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latinLnBrk="0">
                  <a:defRPr/>
                </a:pPr>
                <a:endParaRPr kumimoji="0" lang="ko-KR" altLang="en-US">
                  <a:solidFill>
                    <a:prstClr val="white"/>
                  </a:solidFill>
                  <a:latin typeface="Trebuchet MS" panose="020B0603020202020204" pitchFamily="34" charset="0"/>
                </a:endParaRPr>
              </a:p>
            </p:txBody>
          </p:sp>
          <p:grpSp>
            <p:nvGrpSpPr>
              <p:cNvPr id="119" name="그룹 118"/>
              <p:cNvGrpSpPr/>
              <p:nvPr/>
            </p:nvGrpSpPr>
            <p:grpSpPr>
              <a:xfrm>
                <a:off x="657768" y="3330088"/>
                <a:ext cx="358851" cy="295658"/>
                <a:chOff x="452277" y="6261490"/>
                <a:chExt cx="358851" cy="295658"/>
              </a:xfrm>
            </p:grpSpPr>
            <p:sp>
              <p:nvSpPr>
                <p:cNvPr id="122" name="직사각형 121"/>
                <p:cNvSpPr/>
                <p:nvPr/>
              </p:nvSpPr>
              <p:spPr>
                <a:xfrm>
                  <a:off x="626397" y="6261490"/>
                  <a:ext cx="184731" cy="2956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latinLnBrk="0">
                    <a:lnSpc>
                      <a:spcPct val="110000"/>
                    </a:lnSpc>
                    <a:spcBef>
                      <a:spcPts val="300"/>
                    </a:spcBef>
                    <a:buClr>
                      <a:srgbClr val="007BF6"/>
                    </a:buClr>
                    <a:buSzPct val="80000"/>
                  </a:pPr>
                  <a:endParaRPr kumimoji="0" lang="ko-KR" altLang="en-US" sz="1300" b="1" kern="0" dirty="0">
                    <a:ln>
                      <a:solidFill>
                        <a:prstClr val="white">
                          <a:alpha val="0"/>
                        </a:prstClr>
                      </a:solidFill>
                    </a:ln>
                    <a:solidFill>
                      <a:srgbClr val="00549F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grpSp>
              <p:nvGrpSpPr>
                <p:cNvPr id="123" name="그룹 122"/>
                <p:cNvGrpSpPr/>
                <p:nvPr/>
              </p:nvGrpSpPr>
              <p:grpSpPr>
                <a:xfrm>
                  <a:off x="452277" y="6326623"/>
                  <a:ext cx="218910" cy="182128"/>
                  <a:chOff x="373227" y="6326622"/>
                  <a:chExt cx="546568" cy="397998"/>
                </a:xfrm>
              </p:grpSpPr>
              <p:sp>
                <p:nvSpPr>
                  <p:cNvPr id="124" name="원형 123"/>
                  <p:cNvSpPr/>
                  <p:nvPr/>
                </p:nvSpPr>
                <p:spPr>
                  <a:xfrm rot="5400000" flipH="1">
                    <a:off x="352736" y="6349824"/>
                    <a:ext cx="316677" cy="275695"/>
                  </a:xfrm>
                  <a:prstGeom prst="pie">
                    <a:avLst/>
                  </a:prstGeom>
                  <a:solidFill>
                    <a:srgbClr val="1678A7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fontAlgn="auto" latinLnBrk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ko-KR" altLang="en-US" kern="0" smtClean="0">
                      <a:solidFill>
                        <a:prstClr val="white"/>
                      </a:solidFill>
                      <a:latin typeface="Trebuchet MS" panose="020B0603020202020204" pitchFamily="34" charset="0"/>
                      <a:ea typeface="맑은 고딕" panose="020B0503020000020004" pitchFamily="50" charset="-127"/>
                    </a:endParaRPr>
                  </a:p>
                </p:txBody>
              </p:sp>
              <p:sp>
                <p:nvSpPr>
                  <p:cNvPr id="125" name="오른쪽 화살표 124"/>
                  <p:cNvSpPr/>
                  <p:nvPr/>
                </p:nvSpPr>
                <p:spPr>
                  <a:xfrm>
                    <a:off x="498690" y="6326622"/>
                    <a:ext cx="421105" cy="397998"/>
                  </a:xfrm>
                  <a:prstGeom prst="rightArrow">
                    <a:avLst>
                      <a:gd name="adj1" fmla="val 60756"/>
                      <a:gd name="adj2" fmla="val 45153"/>
                    </a:avLst>
                  </a:prstGeom>
                  <a:solidFill>
                    <a:srgbClr val="1678A7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fontAlgn="auto" latinLnBrk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ko-KR" altLang="en-US" kern="0" smtClean="0">
                      <a:solidFill>
                        <a:prstClr val="white"/>
                      </a:solidFill>
                      <a:latin typeface="Trebuchet MS" panose="020B0603020202020204" pitchFamily="34" charset="0"/>
                      <a:ea typeface="맑은 고딕" panose="020B0503020000020004" pitchFamily="50" charset="-127"/>
                    </a:endParaRPr>
                  </a:p>
                </p:txBody>
              </p:sp>
            </p:grpSp>
          </p:grpSp>
          <p:sp>
            <p:nvSpPr>
              <p:cNvPr id="120" name="직사각형 119"/>
              <p:cNvSpPr/>
              <p:nvPr/>
            </p:nvSpPr>
            <p:spPr>
              <a:xfrm>
                <a:off x="1000548" y="3364278"/>
                <a:ext cx="8344940" cy="16235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sz="1200" b="1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rgbClr val="1678A7"/>
                    </a:solidFill>
                    <a:latin typeface="맑은 고딕"/>
                    <a:ea typeface="맑은 고딕"/>
                  </a:rPr>
                  <a:t>업적과 실적에 따른 보상</a:t>
                </a:r>
                <a:r>
                  <a:rPr lang="en-US" altLang="ko-KR" sz="1200" b="1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rgbClr val="1678A7"/>
                    </a:solidFill>
                    <a:latin typeface="맑은 고딕"/>
                    <a:ea typeface="맑은 고딕"/>
                  </a:rPr>
                  <a:t>, </a:t>
                </a:r>
                <a:r>
                  <a:rPr lang="ko-KR" altLang="en-US" sz="1200" b="1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rgbClr val="1678A7"/>
                    </a:solidFill>
                    <a:latin typeface="맑은 고딕"/>
                    <a:ea typeface="맑은 고딕"/>
                  </a:rPr>
                  <a:t>적정 수준의 복리후생에 대한 만족도는 타 계층 대비 가장 낮은 수준 </a:t>
                </a:r>
                <a:endParaRPr lang="en-US" altLang="ko-KR" sz="1200" b="1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rgbClr val="1678A7"/>
                  </a:solidFill>
                  <a:latin typeface="맑은 고딕"/>
                  <a:ea typeface="맑은 고딕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ko-KR" sz="7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 </a:t>
                </a:r>
              </a:p>
              <a:p>
                <a:pPr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ko-KR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- </a:t>
                </a:r>
                <a:r>
                  <a:rPr lang="ko-KR" altLang="en-US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교수 역량중심의 종합적이고 심층적인 평가를 통해 인사제도의 객관성과 공정성을 확보할 필요가 있음</a:t>
                </a:r>
                <a:r>
                  <a:rPr lang="en-US" altLang="ko-KR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.</a:t>
                </a:r>
              </a:p>
              <a:p>
                <a:pPr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ko-KR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  </a:t>
                </a:r>
                <a:r>
                  <a:rPr lang="ko-KR" altLang="en-US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인사제도 개선을 통해 보다 교원 개인의 자부심 뿐만 아니라 대학 간 상호신뢰</a:t>
                </a:r>
                <a:r>
                  <a:rPr lang="en-US" altLang="ko-KR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, </a:t>
                </a:r>
                <a:r>
                  <a:rPr lang="ko-KR" altLang="en-US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성취감을 느낄 수 있도록 해야 할 것임</a:t>
                </a:r>
                <a:r>
                  <a:rPr lang="en-US" altLang="ko-KR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.</a:t>
                </a:r>
              </a:p>
              <a:p>
                <a:pPr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ko-KR" sz="7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 </a:t>
                </a:r>
                <a:endParaRPr lang="en-US" altLang="ko-KR" sz="700" spc="-10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endParaRPr>
              </a:p>
              <a:p>
                <a:pPr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ko-KR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- </a:t>
                </a:r>
                <a:r>
                  <a:rPr lang="ko-KR" altLang="en-US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특히 업적과 실적에 따른 보상</a:t>
                </a:r>
                <a:r>
                  <a:rPr lang="en-US" altLang="ko-KR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, </a:t>
                </a:r>
                <a:r>
                  <a:rPr lang="ko-KR" altLang="en-US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적정 수준의 복리후생에 대한 만족도가 낮게 나타난 만큼 중</a:t>
                </a:r>
                <a:r>
                  <a:rPr lang="en-US" altLang="ko-KR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·</a:t>
                </a:r>
                <a:r>
                  <a:rPr lang="ko-KR" altLang="en-US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장기적인 관점에서 성과와 보상의 연계를 가시화하고</a:t>
                </a:r>
                <a:r>
                  <a:rPr lang="en-US" altLang="ko-KR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, </a:t>
                </a:r>
                <a:br>
                  <a:rPr lang="en-US" altLang="ko-KR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</a:br>
                <a:r>
                  <a:rPr lang="en-US" altLang="ko-KR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  </a:t>
                </a:r>
                <a:r>
                  <a:rPr lang="ko-KR" altLang="en-US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교원 개인의 목표의식을 고취할 수 있도록 후생</a:t>
                </a:r>
                <a:r>
                  <a:rPr lang="en-US" altLang="ko-KR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·</a:t>
                </a:r>
                <a:r>
                  <a:rPr lang="ko-KR" altLang="en-US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복지 및 보상체계를 개선해야 할 것으로 보임</a:t>
                </a:r>
                <a:r>
                  <a:rPr lang="en-US" altLang="ko-KR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.</a:t>
                </a:r>
                <a:r>
                  <a:rPr lang="ko-KR" altLang="en-US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  </a:t>
                </a:r>
                <a:endParaRPr lang="en-US" altLang="ko-KR" sz="110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endParaRPr>
              </a:p>
            </p:txBody>
          </p:sp>
          <p:sp>
            <p:nvSpPr>
              <p:cNvPr id="121" name="직사각형 120"/>
              <p:cNvSpPr/>
              <p:nvPr/>
            </p:nvSpPr>
            <p:spPr bwMode="auto">
              <a:xfrm>
                <a:off x="342131" y="2847240"/>
                <a:ext cx="3105017" cy="18466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spAutoFit/>
              </a:bodyPr>
              <a:lstStyle/>
              <a:p>
                <a:pPr marL="273050" indent="-273050">
                  <a:buClr>
                    <a:srgbClr val="0A438B"/>
                  </a:buClr>
                  <a:buFont typeface="Wingdings" panose="05000000000000000000" pitchFamily="2" charset="2"/>
                  <a:buChar char="&amp;"/>
                  <a:defRPr/>
                </a:pPr>
                <a:r>
                  <a:rPr lang="en-US" altLang="ko-KR" sz="1200" b="1" spc="-15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Trebuchet MS" pitchFamily="34" charset="0"/>
                  </a:rPr>
                  <a:t>2. </a:t>
                </a:r>
                <a:r>
                  <a:rPr lang="ko-KR" altLang="en-US" sz="1200" b="1" spc="-15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Trebuchet MS" pitchFamily="34" charset="0"/>
                  </a:rPr>
                  <a:t>객관적이고 공정한 인사제도 확립 및 복지 개선</a:t>
                </a:r>
                <a:endParaRPr lang="ko-KR" altLang="en-US" sz="1200" b="1" spc="-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Trebuchet MS" pitchFamily="34" charset="0"/>
                </a:endParaRPr>
              </a:p>
            </p:txBody>
          </p:sp>
        </p:grpSp>
        <p:sp>
          <p:nvSpPr>
            <p:cNvPr id="116" name="양쪽 모서리가 둥근 사각형 7"/>
            <p:cNvSpPr/>
            <p:nvPr/>
          </p:nvSpPr>
          <p:spPr bwMode="auto">
            <a:xfrm rot="10800000">
              <a:off x="344487" y="5538563"/>
              <a:ext cx="9217025" cy="45719"/>
            </a:xfrm>
            <a:prstGeom prst="roundRect">
              <a:avLst>
                <a:gd name="adj" fmla="val 50000"/>
              </a:avLst>
            </a:prstGeom>
            <a:solidFill>
              <a:srgbClr val="1678A7"/>
            </a:solidFill>
            <a:ln w="114300" cap="flat" cmpd="sng" algn="ctr">
              <a:noFill/>
              <a:prstDash val="solid"/>
              <a:miter lim="800000"/>
            </a:ln>
            <a:effectLst/>
            <a:extLst/>
          </p:spPr>
          <p:txBody>
            <a:bodyPr rtlCol="0" anchor="ctr"/>
            <a:lstStyle>
              <a:defPPr>
                <a:defRPr lang="en-A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7859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5718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35775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14367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392960" algn="l" defTabSz="95718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871552" algn="l" defTabSz="95718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350144" algn="l" defTabSz="95718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28734" algn="l" defTabSz="95718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atinLnBrk="0">
                <a:defRPr/>
              </a:pPr>
              <a:endParaRPr kumimoji="0" lang="ko-KR" altLang="en-US">
                <a:solidFill>
                  <a:prstClr val="white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342131" y="1269000"/>
            <a:ext cx="9219382" cy="2348148"/>
            <a:chOff x="342131" y="1267854"/>
            <a:chExt cx="9219382" cy="2348148"/>
          </a:xfrm>
        </p:grpSpPr>
        <p:sp>
          <p:nvSpPr>
            <p:cNvPr id="105" name="직사각형 104"/>
            <p:cNvSpPr/>
            <p:nvPr/>
          </p:nvSpPr>
          <p:spPr>
            <a:xfrm>
              <a:off x="344488" y="1555887"/>
              <a:ext cx="9217025" cy="20254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ko-KR" altLang="en-US" sz="1600" smtClean="0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06" name="양쪽 모서리가 둥근 사각형 7"/>
            <p:cNvSpPr/>
            <p:nvPr/>
          </p:nvSpPr>
          <p:spPr bwMode="auto">
            <a:xfrm rot="10800000">
              <a:off x="344487" y="1561218"/>
              <a:ext cx="9217025" cy="45719"/>
            </a:xfrm>
            <a:prstGeom prst="roundRect">
              <a:avLst>
                <a:gd name="adj" fmla="val 50000"/>
              </a:avLst>
            </a:prstGeom>
            <a:solidFill>
              <a:srgbClr val="1678A7"/>
            </a:solidFill>
            <a:ln w="114300" cap="flat" cmpd="sng" algn="ctr">
              <a:noFill/>
              <a:prstDash val="solid"/>
              <a:miter lim="800000"/>
            </a:ln>
            <a:effectLst/>
            <a:extLst/>
          </p:spPr>
          <p:txBody>
            <a:bodyPr rtlCol="0" anchor="ctr"/>
            <a:lstStyle>
              <a:defPPr>
                <a:defRPr lang="en-A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7859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5718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35775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14367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392960" algn="l" defTabSz="95718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871552" algn="l" defTabSz="95718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350144" algn="l" defTabSz="95718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28734" algn="l" defTabSz="95718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atinLnBrk="0">
                <a:defRPr/>
              </a:pPr>
              <a:endParaRPr kumimoji="0" lang="ko-KR" altLang="en-US">
                <a:solidFill>
                  <a:prstClr val="white"/>
                </a:solidFill>
                <a:latin typeface="Trebuchet MS" panose="020B0603020202020204" pitchFamily="34" charset="0"/>
              </a:endParaRPr>
            </a:p>
          </p:txBody>
        </p:sp>
        <p:grpSp>
          <p:nvGrpSpPr>
            <p:cNvPr id="107" name="그룹 106"/>
            <p:cNvGrpSpPr/>
            <p:nvPr/>
          </p:nvGrpSpPr>
          <p:grpSpPr>
            <a:xfrm>
              <a:off x="657768" y="1750702"/>
              <a:ext cx="358851" cy="295658"/>
              <a:chOff x="452277" y="6261490"/>
              <a:chExt cx="358851" cy="295658"/>
            </a:xfrm>
          </p:grpSpPr>
          <p:sp>
            <p:nvSpPr>
              <p:cNvPr id="110" name="직사각형 109"/>
              <p:cNvSpPr/>
              <p:nvPr/>
            </p:nvSpPr>
            <p:spPr>
              <a:xfrm>
                <a:off x="626397" y="6261490"/>
                <a:ext cx="184731" cy="29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latinLnBrk="0">
                  <a:lnSpc>
                    <a:spcPct val="110000"/>
                  </a:lnSpc>
                  <a:spcBef>
                    <a:spcPts val="300"/>
                  </a:spcBef>
                  <a:buClr>
                    <a:srgbClr val="007BF6"/>
                  </a:buClr>
                  <a:buSzPct val="80000"/>
                </a:pPr>
                <a:endParaRPr kumimoji="0" lang="ko-KR" altLang="en-US" sz="1300" b="1" kern="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00549F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endParaRPr>
              </a:p>
            </p:txBody>
          </p:sp>
          <p:grpSp>
            <p:nvGrpSpPr>
              <p:cNvPr id="111" name="그룹 110"/>
              <p:cNvGrpSpPr/>
              <p:nvPr/>
            </p:nvGrpSpPr>
            <p:grpSpPr>
              <a:xfrm>
                <a:off x="452277" y="6326623"/>
                <a:ext cx="218910" cy="182128"/>
                <a:chOff x="373227" y="6326622"/>
                <a:chExt cx="546568" cy="397998"/>
              </a:xfrm>
            </p:grpSpPr>
            <p:sp>
              <p:nvSpPr>
                <p:cNvPr id="112" name="원형 111"/>
                <p:cNvSpPr/>
                <p:nvPr/>
              </p:nvSpPr>
              <p:spPr>
                <a:xfrm rot="5400000" flipH="1">
                  <a:off x="352736" y="6349824"/>
                  <a:ext cx="316677" cy="275695"/>
                </a:xfrm>
                <a:prstGeom prst="pie">
                  <a:avLst/>
                </a:prstGeom>
                <a:solidFill>
                  <a:srgbClr val="1678A7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kern="0" smtClean="0">
                    <a:solidFill>
                      <a:prstClr val="white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113" name="오른쪽 화살표 112"/>
                <p:cNvSpPr/>
                <p:nvPr/>
              </p:nvSpPr>
              <p:spPr>
                <a:xfrm>
                  <a:off x="498690" y="6326622"/>
                  <a:ext cx="421105" cy="397998"/>
                </a:xfrm>
                <a:prstGeom prst="rightArrow">
                  <a:avLst>
                    <a:gd name="adj1" fmla="val 60756"/>
                    <a:gd name="adj2" fmla="val 45153"/>
                  </a:avLst>
                </a:prstGeom>
                <a:solidFill>
                  <a:srgbClr val="1678A7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kern="0" smtClean="0">
                    <a:solidFill>
                      <a:prstClr val="white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</p:grpSp>
        </p:grpSp>
        <p:sp>
          <p:nvSpPr>
            <p:cNvPr id="108" name="직사각형 107"/>
            <p:cNvSpPr/>
            <p:nvPr/>
          </p:nvSpPr>
          <p:spPr>
            <a:xfrm>
              <a:off x="1000548" y="1784892"/>
              <a:ext cx="8344940" cy="16158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sz="1200" b="1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rgbClr val="1678A7"/>
                  </a:solidFill>
                  <a:latin typeface="맑은 고딕"/>
                  <a:ea typeface="맑은 고딕"/>
                </a:rPr>
                <a:t>캠퍼스 환경 개선은 단기적으로 효과가 큰 요소이긴 하나</a:t>
              </a:r>
              <a:r>
                <a:rPr lang="en-US" altLang="ko-KR" sz="1200" b="1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rgbClr val="1678A7"/>
                  </a:solidFill>
                  <a:latin typeface="맑은 고딕"/>
                  <a:ea typeface="맑은 고딕"/>
                </a:rPr>
                <a:t>, </a:t>
              </a:r>
              <a:r>
                <a:rPr lang="ko-KR" altLang="en-US" sz="1200" b="1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rgbClr val="1678A7"/>
                  </a:solidFill>
                  <a:latin typeface="맑은 고딕"/>
                  <a:ea typeface="맑은 고딕"/>
                </a:rPr>
                <a:t>재원과 활용범위 측면에서 검토가 필요한 부분임  </a:t>
              </a:r>
              <a:endParaRPr lang="en-US" altLang="ko-KR" sz="1050" spc="-1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1678A7"/>
                </a:solidFill>
                <a:latin typeface="맑은 고딕"/>
                <a:ea typeface="맑은 고딕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70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 </a:t>
              </a: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10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- </a:t>
              </a:r>
              <a:r>
                <a:rPr lang="ko-KR" altLang="en-US" sz="110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편의시설 및 휴게시설에 대한 개선사항 도출을 위해 내부구성원의 의견 수렴을 통한 유지 </a:t>
              </a:r>
              <a:r>
                <a:rPr lang="en-US" altLang="ko-KR" sz="110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·</a:t>
              </a:r>
              <a:r>
                <a:rPr lang="ko-KR" altLang="en-US" sz="110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보수 계획을 수립하되</a:t>
              </a:r>
              <a:r>
                <a:rPr lang="en-US" altLang="ko-KR" sz="110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,</a:t>
              </a:r>
              <a:br>
                <a:rPr lang="en-US" altLang="ko-KR" sz="110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</a:br>
              <a:r>
                <a:rPr lang="en-US" altLang="ko-KR" sz="110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  </a:t>
              </a:r>
              <a:r>
                <a:rPr lang="ko-KR" altLang="en-US" sz="110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부족한 편의시설 및 휴게시설의 경우 재원 측면을 고려하여 중</a:t>
              </a:r>
              <a:r>
                <a:rPr lang="en-US" altLang="ko-KR" sz="110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·</a:t>
              </a:r>
              <a:r>
                <a:rPr lang="ko-KR" altLang="en-US" sz="110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장기적인 확충 및 개선이 필요할 것으로 보임</a:t>
              </a:r>
              <a:r>
                <a:rPr lang="en-US" altLang="ko-KR" sz="110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.</a:t>
              </a: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70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  </a:t>
              </a: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10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- </a:t>
              </a:r>
              <a:r>
                <a:rPr lang="ko-KR" altLang="en-US" sz="110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단기적으로는 편의시설에 대한 </a:t>
              </a:r>
              <a:r>
                <a:rPr lang="ko-KR" altLang="en-US" sz="1100" spc="-100" dirty="0" err="1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쾌적성</a:t>
              </a:r>
              <a:r>
                <a:rPr lang="ko-KR" altLang="en-US" sz="110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 확보를 위하여 정리정돈 상태를 점검하고</a:t>
              </a:r>
              <a:r>
                <a:rPr lang="en-US" altLang="ko-KR" sz="110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,</a:t>
              </a:r>
              <a:br>
                <a:rPr lang="en-US" altLang="ko-KR" sz="110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</a:br>
              <a:r>
                <a:rPr lang="en-US" altLang="ko-KR" sz="110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  </a:t>
              </a:r>
              <a:r>
                <a:rPr lang="ko-KR" altLang="en-US" sz="110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강의실 및 복지시설에 대한 부족 물품에 대한 주기적인 관리가 필요함</a:t>
              </a:r>
              <a:r>
                <a:rPr lang="en-US" altLang="ko-KR" sz="110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.</a:t>
              </a:r>
            </a:p>
          </p:txBody>
        </p:sp>
        <p:sp>
          <p:nvSpPr>
            <p:cNvPr id="109" name="직사각형 108"/>
            <p:cNvSpPr/>
            <p:nvPr/>
          </p:nvSpPr>
          <p:spPr bwMode="auto">
            <a:xfrm>
              <a:off x="342131" y="1267854"/>
              <a:ext cx="2351606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73050" indent="-273050">
                <a:buClr>
                  <a:srgbClr val="0A438B"/>
                </a:buClr>
                <a:buFont typeface="Wingdings" panose="05000000000000000000" pitchFamily="2" charset="2"/>
                <a:buChar char="&amp;"/>
                <a:defRPr/>
              </a:pPr>
              <a:r>
                <a:rPr lang="en-US" altLang="ko-KR" sz="1200" b="1" spc="-15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Trebuchet MS" pitchFamily="34" charset="0"/>
                </a:rPr>
                <a:t>1. </a:t>
              </a:r>
              <a:r>
                <a:rPr lang="ko-KR" altLang="en-US" sz="1200" b="1" spc="-15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Trebuchet MS" pitchFamily="34" charset="0"/>
                </a:rPr>
                <a:t>캠퍼스 환경 분야  개선 노력 필요</a:t>
              </a:r>
              <a:r>
                <a:rPr lang="en-US" altLang="ko-KR" sz="1200" b="1" spc="-15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Trebuchet MS" pitchFamily="34" charset="0"/>
                </a:rPr>
                <a:t> </a:t>
              </a:r>
              <a:endParaRPr lang="ko-KR" altLang="en-US" sz="1200" b="1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>
          <p:nvSpPr>
            <p:cNvPr id="104" name="양쪽 모서리가 둥근 사각형 7"/>
            <p:cNvSpPr/>
            <p:nvPr/>
          </p:nvSpPr>
          <p:spPr bwMode="auto">
            <a:xfrm rot="10800000">
              <a:off x="344488" y="3570283"/>
              <a:ext cx="9217025" cy="45719"/>
            </a:xfrm>
            <a:prstGeom prst="roundRect">
              <a:avLst>
                <a:gd name="adj" fmla="val 50000"/>
              </a:avLst>
            </a:prstGeom>
            <a:solidFill>
              <a:srgbClr val="1678A7"/>
            </a:solidFill>
            <a:ln w="114300" cap="flat" cmpd="sng" algn="ctr">
              <a:noFill/>
              <a:prstDash val="solid"/>
              <a:miter lim="800000"/>
            </a:ln>
            <a:effectLst/>
            <a:extLst/>
          </p:spPr>
          <p:txBody>
            <a:bodyPr rtlCol="0" anchor="ctr"/>
            <a:lstStyle>
              <a:defPPr>
                <a:defRPr lang="en-A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7859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5718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35775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14367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392960" algn="l" defTabSz="95718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871552" algn="l" defTabSz="95718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350144" algn="l" defTabSz="95718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28734" algn="l" defTabSz="95718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atinLnBrk="0">
                <a:defRPr/>
              </a:pPr>
              <a:endParaRPr kumimoji="0" lang="ko-KR" altLang="en-US">
                <a:solidFill>
                  <a:prstClr val="white"/>
                </a:solidFill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58820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결과 요약 및 제언 </a:t>
            </a:r>
            <a:r>
              <a:rPr lang="en-US" altLang="ko-KR" dirty="0"/>
              <a:t>[</a:t>
            </a:r>
            <a:r>
              <a:rPr lang="ko-KR" altLang="en-US" dirty="0"/>
              <a:t>세부 </a:t>
            </a:r>
            <a:r>
              <a:rPr lang="ko-KR" altLang="en-US" dirty="0" err="1"/>
              <a:t>요소별</a:t>
            </a:r>
            <a:r>
              <a:rPr lang="ko-KR" altLang="en-US" dirty="0"/>
              <a:t> 개선방안</a:t>
            </a:r>
            <a:r>
              <a:rPr lang="en-US" altLang="ko-KR" dirty="0"/>
              <a:t>]</a:t>
            </a:r>
            <a:endParaRPr lang="ko-KR" alt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55445"/>
              </p:ext>
            </p:extLst>
          </p:nvPr>
        </p:nvGraphicFramePr>
        <p:xfrm>
          <a:off x="273000" y="765000"/>
          <a:ext cx="9432000" cy="58319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7716"/>
                <a:gridCol w="2425740"/>
                <a:gridCol w="464504"/>
                <a:gridCol w="5574040"/>
              </a:tblGrid>
              <a:tr h="14670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u="none" strike="noStrike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</a:rPr>
                        <a:t>개선영역</a:t>
                      </a:r>
                      <a:endParaRPr lang="ko-KR" altLang="en-US" sz="800" b="1" i="0" u="none" strike="noStrike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66" marR="4866" marT="4866" marB="0" anchor="ctr">
                    <a:solidFill>
                      <a:srgbClr val="195C9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u="none" strike="noStrike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</a:rPr>
                        <a:t>개선 방안</a:t>
                      </a:r>
                      <a:endParaRPr lang="ko-KR" altLang="en-US" sz="800" b="1" i="0" u="none" strike="noStrike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66" marR="4866" marT="4866" marB="0" anchor="ctr">
                    <a:solidFill>
                      <a:srgbClr val="195C91"/>
                    </a:solidFill>
                  </a:tcPr>
                </a:tc>
              </a:tr>
              <a:tr h="14670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u="none" strike="noStrike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</a:rPr>
                        <a:t>대</a:t>
                      </a:r>
                      <a:endParaRPr lang="ko-KR" altLang="en-US" sz="800" b="1" i="0" u="none" strike="noStrike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66" marR="4866" marT="4866" marB="0" anchor="ctr">
                    <a:solidFill>
                      <a:srgbClr val="195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u="none" strike="noStrike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</a:rPr>
                        <a:t>세부</a:t>
                      </a:r>
                      <a:endParaRPr lang="ko-KR" altLang="en-US" sz="800" b="1" i="0" u="none" strike="noStrike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66" marR="4866" marT="4866" marB="0" anchor="ctr">
                    <a:solidFill>
                      <a:srgbClr val="195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u="none" strike="noStrike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</a:rPr>
                        <a:t>개선순위</a:t>
                      </a:r>
                      <a:endParaRPr lang="ko-KR" altLang="en-US" sz="800" b="1" i="0" u="none" strike="noStrike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66" marR="4866" marT="4866" marB="0" anchor="ctr">
                    <a:solidFill>
                      <a:srgbClr val="195C9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6703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대학 환경</a:t>
                      </a:r>
                      <a:endParaRPr lang="ko-KR" altLang="en-US" sz="800" b="1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66" marR="4866" marT="4866" marB="0" anchor="ctr"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 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[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캠퍼스 환경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]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편의시설 </a:t>
                      </a:r>
                      <a:r>
                        <a:rPr lang="ko-KR" altLang="en-US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운영</a:t>
                      </a:r>
                      <a:r>
                        <a:rPr lang="en-US" altLang="ko-KR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*</a:t>
                      </a:r>
                      <a:endParaRPr lang="ko-KR" altLang="en-US" sz="8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66" marR="4866" marT="4866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중점 개선</a:t>
                      </a:r>
                      <a:endParaRPr lang="ko-KR" altLang="en-US" sz="8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66" marR="4866" marT="4866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just" fontAlgn="ctr">
                        <a:lnSpc>
                          <a:spcPct val="150000"/>
                        </a:lnSpc>
                      </a:pP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편의시설 및 휴게시설에 대한 개선사항 도출을 위해 내부구성원의 의견 수렴을 통한 유지 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·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보수 계획을 수립하되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,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부족한 편의시설 및 휴게시설의 경우 교원을 포함한 내부 구성원인 재학생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,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교직원의 의견을 수렴하되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,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재원 측면을 고려하여 중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·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장기적인 확충 및 개선이 필요할 것으로 보임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.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단기적으로는 편의시설에 대한 </a:t>
                      </a:r>
                      <a:r>
                        <a:rPr lang="ko-KR" altLang="en-US" sz="800" u="none" strike="noStrike" spc="-50" baseline="0" dirty="0" err="1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쾌적성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 확보를 위하여 정리정돈 상태를 점검하고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,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강의실 및 복지시설에 대한 부족 물품에 대한 주기적인 관리가 필요함</a:t>
                      </a:r>
                      <a:endParaRPr lang="ko-KR" altLang="en-US" sz="8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66" marR="4866" marT="4866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67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 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[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캠퍼스 환경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]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편의시설 </a:t>
                      </a:r>
                      <a:r>
                        <a:rPr lang="ko-KR" altLang="en-US" sz="800" u="none" strike="noStrike" spc="-50" baseline="0" dirty="0" err="1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충분성</a:t>
                      </a:r>
                      <a:r>
                        <a:rPr lang="en-US" altLang="ko-KR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*</a:t>
                      </a:r>
                      <a:endParaRPr lang="ko-KR" altLang="en-US" sz="8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66" marR="4866" marT="4866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67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 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[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캠퍼스 환경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]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휴식공간 내 </a:t>
                      </a:r>
                      <a:r>
                        <a:rPr lang="ko-KR" altLang="en-US" sz="800" u="none" strike="noStrike" spc="-50" baseline="0" dirty="0" err="1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충분성</a:t>
                      </a:r>
                      <a:r>
                        <a:rPr lang="en-US" altLang="ko-KR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*</a:t>
                      </a:r>
                      <a:endParaRPr lang="ko-KR" altLang="en-US" sz="8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66" marR="4866" marT="4866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67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 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[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이용 편리성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]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건물 내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/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외부 안내 </a:t>
                      </a:r>
                      <a:r>
                        <a:rPr lang="ko-KR" altLang="en-US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표지판</a:t>
                      </a:r>
                      <a:r>
                        <a:rPr lang="en-US" altLang="ko-KR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*</a:t>
                      </a:r>
                      <a:endParaRPr lang="ko-KR" altLang="en-US" sz="8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66" marR="4866" marT="4866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67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 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[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이용 편리성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]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건물 내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/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외부 </a:t>
                      </a:r>
                      <a:r>
                        <a:rPr lang="ko-KR" altLang="en-US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편의시설</a:t>
                      </a:r>
                      <a:r>
                        <a:rPr lang="en-US" altLang="ko-KR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*</a:t>
                      </a:r>
                      <a:endParaRPr lang="ko-KR" altLang="en-US" sz="8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66" marR="4866" marT="4866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67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 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[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강의실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]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필요 물품 구비</a:t>
                      </a:r>
                      <a:endParaRPr lang="ko-KR" altLang="en-US" sz="8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66" marR="4866" marT="4866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67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 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[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강의실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]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외부 소음 </a:t>
                      </a:r>
                      <a:r>
                        <a:rPr lang="ko-KR" altLang="en-US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유입</a:t>
                      </a:r>
                      <a:r>
                        <a:rPr lang="en-US" altLang="ko-KR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*</a:t>
                      </a:r>
                      <a:endParaRPr lang="ko-KR" altLang="en-US" sz="8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66" marR="4866" marT="4866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점진 개선</a:t>
                      </a:r>
                      <a:endParaRPr lang="ko-KR" altLang="en-US" sz="8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66" marR="4866" marT="4866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67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 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[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강의실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]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학습 공간 시설</a:t>
                      </a:r>
                      <a:endParaRPr lang="ko-KR" altLang="en-US" sz="8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66" marR="4866" marT="4866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6703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학교 행정</a:t>
                      </a:r>
                      <a:endParaRPr lang="ko-KR" altLang="en-US" sz="800" b="1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66" marR="4866" marT="4866" marB="0" anchor="ctr"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 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[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인사 제도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]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주기적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/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체계적 </a:t>
                      </a:r>
                      <a:r>
                        <a:rPr lang="ko-KR" altLang="en-US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평가</a:t>
                      </a:r>
                      <a:r>
                        <a:rPr lang="en-US" altLang="ko-KR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*</a:t>
                      </a:r>
                      <a:endParaRPr lang="ko-KR" altLang="en-US" sz="8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66" marR="4866" marT="4866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중점 개선</a:t>
                      </a:r>
                      <a:endParaRPr lang="ko-KR" altLang="en-US" sz="8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66" marR="4866" marT="4866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just" fontAlgn="ctr">
                        <a:lnSpc>
                          <a:spcPct val="150000"/>
                        </a:lnSpc>
                      </a:pP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교수 역량 중심의 종합적이고 심층적인 평가를 통해 인사제도의 객관성과 공정성을 확보하여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,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교원 개인의 자부심 뿐만 아니라 대학 간 상호신뢰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,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성취감을 느낄 수 있도록 해야 할 것임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. </a:t>
                      </a:r>
                      <a:r>
                        <a:rPr lang="ko-KR" altLang="en-US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특히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업적과 실적에 따른 보상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,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적정 수준의 복리후생에 대한 만족도가 낮아 단계적으로 성과와 보상의 연계를 가시화할 필요가 있음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.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교원 개인의 목표의식을 고취할 수 있도록 후생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·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복지 보상체계에 대한 상호 간 논의와 개선이 필요함</a:t>
                      </a:r>
                      <a:r>
                        <a:rPr lang="en-US" altLang="ko-KR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.</a:t>
                      </a:r>
                      <a:r>
                        <a:rPr lang="ko-KR" altLang="en-US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또한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교수의 연구 효율성 제고를 위한 예산신청 절차를 간소화하고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,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행정적인 절차에 대한 지원이 이루어질 필요가 있음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.</a:t>
                      </a:r>
                      <a:endParaRPr lang="en-US" altLang="ko-KR" sz="8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66" marR="4866" marT="4866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67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 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[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인사 제도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]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능력 위주 투명한 </a:t>
                      </a:r>
                      <a:r>
                        <a:rPr lang="ko-KR" altLang="en-US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채용</a:t>
                      </a:r>
                      <a:r>
                        <a:rPr lang="en-US" altLang="ko-KR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*</a:t>
                      </a:r>
                      <a:endParaRPr lang="ko-KR" altLang="en-US" sz="8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66" marR="4866" marT="4866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67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 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[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인사 제도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]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적정한 수 교원 </a:t>
                      </a:r>
                      <a:r>
                        <a:rPr lang="ko-KR" altLang="en-US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채용</a:t>
                      </a:r>
                      <a:r>
                        <a:rPr lang="en-US" altLang="ko-KR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*</a:t>
                      </a:r>
                      <a:endParaRPr lang="ko-KR" altLang="en-US" sz="8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66" marR="4866" marT="4866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67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 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[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인사 제도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]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업적과 실적에 따른 </a:t>
                      </a:r>
                      <a:r>
                        <a:rPr lang="ko-KR" altLang="en-US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보상</a:t>
                      </a:r>
                      <a:r>
                        <a:rPr lang="en-US" altLang="ko-KR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*</a:t>
                      </a:r>
                      <a:endParaRPr lang="ko-KR" altLang="en-US" sz="8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66" marR="4866" marT="4866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67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 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[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인사 제도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]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적정 수준의 </a:t>
                      </a:r>
                      <a:r>
                        <a:rPr lang="ko-KR" altLang="en-US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급여</a:t>
                      </a:r>
                      <a:r>
                        <a:rPr lang="en-US" altLang="ko-KR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*</a:t>
                      </a:r>
                      <a:endParaRPr lang="ko-KR" altLang="en-US" sz="8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66" marR="4866" marT="4866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67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 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[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인사 제도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]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적정 수준의 </a:t>
                      </a:r>
                      <a:r>
                        <a:rPr lang="ko-KR" altLang="en-US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복리후생</a:t>
                      </a:r>
                      <a:r>
                        <a:rPr lang="en-US" altLang="ko-KR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*</a:t>
                      </a:r>
                      <a:endParaRPr lang="ko-KR" altLang="en-US" sz="8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66" marR="4866" marT="4866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67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 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[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연구활동 지원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]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예산신청 절차 </a:t>
                      </a:r>
                      <a:r>
                        <a:rPr lang="ko-KR" altLang="en-US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간편</a:t>
                      </a:r>
                      <a:r>
                        <a:rPr lang="en-US" altLang="ko-KR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*</a:t>
                      </a:r>
                      <a:endParaRPr lang="ko-KR" altLang="en-US" sz="8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66" marR="4866" marT="4866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67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 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[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인사 제도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]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자기계발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,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재교육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,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학습기회 </a:t>
                      </a:r>
                      <a:r>
                        <a:rPr lang="ko-KR" altLang="en-US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제공</a:t>
                      </a:r>
                      <a:r>
                        <a:rPr lang="en-US" altLang="ko-KR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*</a:t>
                      </a:r>
                      <a:endParaRPr lang="ko-KR" altLang="en-US" sz="8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66" marR="4866" marT="4866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점진 개선</a:t>
                      </a:r>
                      <a:endParaRPr lang="ko-KR" altLang="en-US" sz="8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66" marR="4866" marT="4866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67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 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[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인사 제도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]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개인 능력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/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성과에 따른 </a:t>
                      </a:r>
                      <a:r>
                        <a:rPr lang="ko-KR" altLang="en-US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승진기회</a:t>
                      </a:r>
                      <a:r>
                        <a:rPr lang="en-US" altLang="ko-KR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*</a:t>
                      </a:r>
                      <a:endParaRPr lang="ko-KR" altLang="en-US" sz="8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66" marR="4866" marT="4866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67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 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[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연구활동 지원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]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필요사항 지원 </a:t>
                      </a:r>
                      <a:r>
                        <a:rPr lang="ko-KR" altLang="en-US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원활</a:t>
                      </a:r>
                      <a:r>
                        <a:rPr lang="en-US" altLang="ko-KR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*</a:t>
                      </a:r>
                      <a:endParaRPr lang="ko-KR" altLang="en-US" sz="8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66" marR="4866" marT="4866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5727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학생</a:t>
                      </a:r>
                      <a:endParaRPr lang="ko-KR" altLang="en-US" sz="800" b="1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66" marR="4866" marT="4866" marB="0" anchor="ctr"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 자기계발을 위한 </a:t>
                      </a:r>
                      <a:r>
                        <a:rPr lang="ko-KR" altLang="en-US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노력</a:t>
                      </a:r>
                      <a:r>
                        <a:rPr lang="en-US" altLang="ko-KR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*</a:t>
                      </a:r>
                      <a:endParaRPr lang="ko-KR" altLang="en-US" sz="8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66" marR="4866" marT="4866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spc="-50" baseline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중점 개선</a:t>
                      </a:r>
                      <a:endParaRPr lang="ko-KR" altLang="en-US" sz="800" b="0" i="0" u="none" strike="noStrike" spc="-50" baseline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66" marR="4866" marT="4866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재학생들의 자기계발 노력 지원을 위한 다양한 프로그램 진행 및 지원</a:t>
                      </a:r>
                      <a:r>
                        <a:rPr lang="en-US" altLang="ko-KR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(</a:t>
                      </a:r>
                      <a:r>
                        <a:rPr lang="ko-KR" altLang="en-US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학생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주체의 준비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,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계획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,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실행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, </a:t>
                      </a:r>
                      <a:r>
                        <a:rPr lang="ko-KR" altLang="en-US" sz="800" u="none" strike="noStrike" spc="-50" baseline="0" dirty="0" err="1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환류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 절차를 담은 프로그램을 실시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,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직무에 대한 이해를 통한 채용시장 변화 대처와 자기계발 및 취업역량 향상 등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)</a:t>
                      </a:r>
                      <a:endParaRPr lang="en-US" altLang="ko-KR" sz="8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66" marR="4866" marT="4866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6703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이미지</a:t>
                      </a:r>
                      <a:endParaRPr lang="ko-KR" altLang="en-US" sz="800" b="1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66" marR="4866" marT="4866" marB="0" anchor="ctr"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 사회의 요구 적극 </a:t>
                      </a:r>
                      <a:r>
                        <a:rPr lang="ko-KR" altLang="en-US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수용</a:t>
                      </a:r>
                      <a:r>
                        <a:rPr lang="en-US" altLang="ko-KR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*</a:t>
                      </a:r>
                      <a:endParaRPr lang="ko-KR" altLang="en-US" sz="8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66" marR="4866" marT="4866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spc="-50" baseline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중점 개선</a:t>
                      </a:r>
                      <a:endParaRPr lang="ko-KR" altLang="en-US" sz="800" b="0" i="0" u="none" strike="noStrike" spc="-50" baseline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66" marR="4866" marT="4866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just" fontAlgn="ctr">
                        <a:lnSpc>
                          <a:spcPct val="150000"/>
                        </a:lnSpc>
                      </a:pP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사회에서 요구하는 전문성 있는 인력에 대한 노동시장의 패러다임 변화를 파악하고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,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이를 위한 다양한 취업대책을 마련해 실행할 필요가 있음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.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또한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,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각종 인재뱅크를 통해 국제대학교 재학생의 능력을 기업에 적극적으로 홍보함으로써 긍정적인 이미지를 제고하여야 할 것임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.</a:t>
                      </a:r>
                      <a:endParaRPr lang="en-US" altLang="ko-KR" sz="8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66" marR="4866" marT="4866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67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 발전가능성</a:t>
                      </a:r>
                      <a:endParaRPr lang="ko-KR" altLang="en-US" sz="8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66" marR="4866" marT="4866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67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 인재양성을 위한 관심</a:t>
                      </a:r>
                      <a:endParaRPr lang="ko-KR" altLang="en-US" sz="8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66" marR="4866" marT="4866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67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 주변인의 </a:t>
                      </a:r>
                      <a:r>
                        <a:rPr lang="ko-KR" altLang="en-US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인식</a:t>
                      </a:r>
                      <a:r>
                        <a:rPr lang="en-US" altLang="ko-KR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*</a:t>
                      </a:r>
                      <a:endParaRPr lang="ko-KR" altLang="en-US" sz="8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66" marR="4866" marT="4866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점진 개선</a:t>
                      </a:r>
                      <a:endParaRPr lang="ko-KR" altLang="en-US" sz="8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66" marR="4866" marT="4866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67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 대외적 홍보 </a:t>
                      </a:r>
                      <a:r>
                        <a:rPr lang="ko-KR" altLang="en-US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노력</a:t>
                      </a:r>
                      <a:r>
                        <a:rPr lang="en-US" altLang="ko-KR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*</a:t>
                      </a:r>
                      <a:endParaRPr lang="ko-KR" altLang="en-US" sz="8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66" marR="4866" marT="4866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6703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전공</a:t>
                      </a:r>
                      <a:r>
                        <a:rPr lang="en-US" altLang="ko-KR" sz="800" b="1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/</a:t>
                      </a:r>
                      <a:r>
                        <a:rPr lang="ko-KR" altLang="en-US" sz="800" b="1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교양 교육과정</a:t>
                      </a:r>
                      <a:endParaRPr lang="ko-KR" altLang="en-US" sz="800" b="1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66" marR="4866" marT="4866" marB="0" anchor="ctr"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 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[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교양 교육과정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]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성적 평가의 공정성</a:t>
                      </a:r>
                      <a:endParaRPr lang="ko-KR" altLang="en-US" sz="8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66" marR="4866" marT="4866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중점 개선</a:t>
                      </a:r>
                      <a:endParaRPr lang="ko-KR" altLang="en-US" sz="8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66" marR="4866" marT="4866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just" fontAlgn="ctr">
                        <a:lnSpc>
                          <a:spcPct val="150000"/>
                        </a:lnSpc>
                      </a:pP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지역과 함께 성장하는 실용중심 직업교육대학이라는 대학 교육목표에 맞게 지역 연계성과 교육의 현장성을 강화할 수 있도록 현장 밀착형 교육과정에 대한 확충 및 개편이 요구됨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.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특히 교육수요자인 재학생과 산업체의 의견을 수렴하여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,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이를 교육으로 전환시키는 과정과 전공 지식과 직무 역량을 바탕으로 재학생의 현장 적응력을 높여야 할 것으로 보여짐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.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각 학과별로 수업운영 및 평가방식을 달리 하여 재학생이 직무수행에 대한 역량을 집중할 수 있도록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,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교수가 보다 전공과 관련된 교수학습방법과 평가방식을 적용할 수 있도록 해야 함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. </a:t>
                      </a:r>
                      <a:endParaRPr lang="en-US" altLang="ko-KR" sz="8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66" marR="4866" marT="4866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67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 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[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교양 교육과정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]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대학 교육목표 연계성</a:t>
                      </a:r>
                      <a:endParaRPr lang="ko-KR" altLang="en-US" sz="8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66" marR="4866" marT="4866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67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 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[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교양 교육과정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]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학과 교육목표 연계성</a:t>
                      </a:r>
                      <a:endParaRPr lang="ko-KR" altLang="en-US" sz="8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66" marR="4866" marT="4866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67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 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[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교양 교육과정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]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인성 함양에 도움</a:t>
                      </a:r>
                      <a:endParaRPr lang="ko-KR" altLang="en-US" sz="8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66" marR="4866" marT="4866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67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 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[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교양 교육과정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]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교육과정 개발 시 학생 요구 반영</a:t>
                      </a:r>
                      <a:endParaRPr lang="ko-KR" altLang="en-US" sz="8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66" marR="4866" marT="4866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67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 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[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교양 교육과정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]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교육과정 개발 시 산업체 요구 반영</a:t>
                      </a:r>
                      <a:endParaRPr lang="ko-KR" altLang="en-US" sz="8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66" marR="4866" marT="4866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67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 spc="-50" baseline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 </a:t>
                      </a:r>
                      <a:r>
                        <a:rPr lang="en-US" altLang="ko-KR" sz="800" u="none" strike="noStrike" spc="-50" baseline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[</a:t>
                      </a:r>
                      <a:r>
                        <a:rPr lang="ko-KR" altLang="en-US" sz="800" u="none" strike="noStrike" spc="-50" baseline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교양 교육과정</a:t>
                      </a:r>
                      <a:r>
                        <a:rPr lang="en-US" altLang="ko-KR" sz="800" u="none" strike="noStrike" spc="-50" baseline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] </a:t>
                      </a:r>
                      <a:r>
                        <a:rPr lang="ko-KR" altLang="en-US" sz="800" u="none" strike="noStrike" spc="-50" baseline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교양 교과목 편성시수 확대</a:t>
                      </a:r>
                      <a:endParaRPr lang="ko-KR" altLang="en-US" sz="800" b="0" i="0" u="none" strike="noStrike" spc="-50" baseline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66" marR="4866" marT="4866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점진 개선</a:t>
                      </a:r>
                      <a:endParaRPr lang="ko-KR" altLang="en-US" sz="8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66" marR="4866" marT="4866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6703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NCS </a:t>
                      </a:r>
                      <a:r>
                        <a:rPr lang="ko-KR" altLang="en-US" sz="800" b="1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교육과정</a:t>
                      </a:r>
                      <a:endParaRPr lang="ko-KR" altLang="en-US" sz="800" b="1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66" marR="4866" marT="4866" marB="0" anchor="ctr"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 교육과정 운영 지원</a:t>
                      </a:r>
                      <a:endParaRPr lang="ko-KR" altLang="en-US" sz="8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66" marR="4866" marT="4866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중점 개선</a:t>
                      </a:r>
                      <a:endParaRPr lang="ko-KR" altLang="en-US" sz="8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66" marR="4866" marT="4866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just" fontAlgn="ctr">
                        <a:lnSpc>
                          <a:spcPct val="150000"/>
                        </a:lnSpc>
                      </a:pP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재학생의 직무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,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역량에 따른 맞춤형 교육과정을 제공하여 직무와 교육훈련 프로그램 간 연계를 강화하여야 함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.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국제대학교에서는 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NCS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교육과정 개발 시 학과의 특성과 필요성에 따라 유연하게 운영할 예정이며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,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이를 위해서는 산업체에서 필요로 하는 직무습득 능력을 갖춘 인력을 양성하는 방향에 초점을 맞추어야 함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.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교육의 현장성을 강화할 수 있도록 산학협력활동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,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실습실 환경 개선 등 행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·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재정적 지원이 단계적으로 이루어져야 할 것임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.</a:t>
                      </a:r>
                      <a:endParaRPr lang="en-US" altLang="ko-KR" sz="8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66" marR="4866" marT="4866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67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 교육과정의 직무역량 강화 </a:t>
                      </a:r>
                      <a:r>
                        <a:rPr lang="ko-KR" altLang="en-US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기여</a:t>
                      </a:r>
                      <a:r>
                        <a:rPr lang="en-US" altLang="ko-KR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*</a:t>
                      </a:r>
                      <a:endParaRPr lang="ko-KR" altLang="en-US" sz="8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66" marR="4866" marT="4866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67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 대학 및 학과의 경쟁력 </a:t>
                      </a:r>
                      <a:r>
                        <a:rPr lang="ko-KR" altLang="en-US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강화</a:t>
                      </a:r>
                      <a:r>
                        <a:rPr lang="en-US" altLang="ko-KR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*</a:t>
                      </a:r>
                      <a:endParaRPr lang="ko-KR" altLang="en-US" sz="8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66" marR="4866" marT="4866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67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 산업체 요구와 학계의 공급 간 격차 해소</a:t>
                      </a:r>
                      <a:endParaRPr lang="ko-KR" altLang="en-US" sz="8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66" marR="4866" marT="4866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67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 취업률 제고 </a:t>
                      </a:r>
                      <a:r>
                        <a:rPr lang="ko-KR" altLang="en-US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기여</a:t>
                      </a:r>
                      <a:r>
                        <a:rPr lang="en-US" altLang="ko-KR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*</a:t>
                      </a:r>
                      <a:endParaRPr lang="ko-KR" altLang="en-US" sz="8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66" marR="4866" marT="4866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67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 교육환경 </a:t>
                      </a:r>
                      <a:r>
                        <a:rPr lang="ko-KR" altLang="en-US" sz="800" u="none" strike="noStrike" spc="-50" baseline="0" dirty="0" err="1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충분성</a:t>
                      </a:r>
                      <a:endParaRPr lang="ko-KR" altLang="en-US" sz="8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66" marR="4866" marT="4866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점진 개선</a:t>
                      </a:r>
                      <a:endParaRPr lang="ko-KR" altLang="en-US" sz="8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66" marR="4866" marT="4866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5000" y="6597000"/>
            <a:ext cx="1712007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2017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년 개선사항으로 도출된 항목임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113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조사 설계</a:t>
            </a:r>
          </a:p>
        </p:txBody>
      </p:sp>
      <p:pic>
        <p:nvPicPr>
          <p:cNvPr id="123" name="그림 1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" t="11806" r="1528" b="11806"/>
          <a:stretch/>
        </p:blipFill>
        <p:spPr>
          <a:xfrm>
            <a:off x="6642100" y="4152900"/>
            <a:ext cx="2901601" cy="2275900"/>
          </a:xfrm>
          <a:prstGeom prst="rect">
            <a:avLst/>
          </a:prstGeom>
        </p:spPr>
      </p:pic>
      <p:grpSp>
        <p:nvGrpSpPr>
          <p:cNvPr id="13" name="그룹 12"/>
          <p:cNvGrpSpPr/>
          <p:nvPr/>
        </p:nvGrpSpPr>
        <p:grpSpPr>
          <a:xfrm>
            <a:off x="355602" y="2273299"/>
            <a:ext cx="9202546" cy="652240"/>
            <a:chOff x="355602" y="2273299"/>
            <a:chExt cx="9202546" cy="652240"/>
          </a:xfrm>
        </p:grpSpPr>
        <p:sp>
          <p:nvSpPr>
            <p:cNvPr id="135" name="양쪽 모서리가 둥근 사각형 134"/>
            <p:cNvSpPr/>
            <p:nvPr/>
          </p:nvSpPr>
          <p:spPr bwMode="auto">
            <a:xfrm rot="5400000" flipH="1" flipV="1">
              <a:off x="961090" y="1667811"/>
              <a:ext cx="469900" cy="1680875"/>
            </a:xfrm>
            <a:prstGeom prst="round2SameRect">
              <a:avLst>
                <a:gd name="adj1" fmla="val 18081"/>
                <a:gd name="adj2" fmla="val 0"/>
              </a:avLst>
            </a:prstGeom>
            <a:solidFill>
              <a:srgbClr val="DDDDDD"/>
            </a:solidFill>
            <a:ln w="12700" cap="flat" cmpd="sng" algn="ctr">
              <a:noFill/>
              <a:prstDash val="solid"/>
            </a:ln>
            <a:effectLst/>
          </p:spPr>
          <p:txBody>
            <a:bodyPr vert="vert" wrap="none" lIns="0" tIns="0" rIns="0" bIns="0" anchor="ctr"/>
            <a:lstStyle/>
            <a:p>
              <a:pPr algn="ctr" latinLnBrk="0">
                <a:lnSpc>
                  <a:spcPct val="100000"/>
                </a:lnSpc>
                <a:buFont typeface="Wingdings" pitchFamily="2" charset="2"/>
                <a:buNone/>
              </a:pPr>
              <a:r>
                <a:rPr lang="ko-KR" altLang="en-US" sz="1400" b="1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조사 대상</a:t>
              </a:r>
            </a:p>
          </p:txBody>
        </p:sp>
        <p:sp>
          <p:nvSpPr>
            <p:cNvPr id="136" name="AutoShape 5"/>
            <p:cNvSpPr>
              <a:spLocks noChangeArrowheads="1"/>
            </p:cNvSpPr>
            <p:nvPr/>
          </p:nvSpPr>
          <p:spPr bwMode="auto">
            <a:xfrm>
              <a:off x="2027146" y="2273300"/>
              <a:ext cx="7531002" cy="652239"/>
            </a:xfrm>
            <a:prstGeom prst="homePlate">
              <a:avLst>
                <a:gd name="adj" fmla="val 0"/>
              </a:avLst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wrap="square" lIns="180000" tIns="0" rIns="0" bIns="0" anchor="ctr"/>
            <a:lstStyle/>
            <a:p>
              <a:pPr marL="180975" indent="-180975" fontAlgn="auto" latinLnBrk="0">
                <a:spcBef>
                  <a:spcPts val="300"/>
                </a:spcBef>
                <a:spcAft>
                  <a:spcPts val="0"/>
                </a:spcAft>
                <a:buClr>
                  <a:schemeClr val="bg1">
                    <a:lumMod val="50000"/>
                  </a:schemeClr>
                </a:buClr>
                <a:buFont typeface="Wingdings" pitchFamily="2" charset="2"/>
                <a:buChar char="§"/>
              </a:pPr>
              <a:r>
                <a:rPr lang="ko-KR" altLang="en-US" sz="1300" kern="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국제대학교 재직 교원</a:t>
              </a:r>
              <a:r>
                <a:rPr lang="en-US" altLang="ko-KR" sz="1300" kern="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(</a:t>
              </a:r>
              <a:r>
                <a:rPr lang="ko-KR" altLang="en-US" sz="1300" kern="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교수</a:t>
              </a:r>
              <a:r>
                <a:rPr lang="en-US" altLang="ko-KR" sz="1300" kern="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)</a:t>
              </a: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355602" y="3367670"/>
            <a:ext cx="9202546" cy="652240"/>
            <a:chOff x="355602" y="3367669"/>
            <a:chExt cx="9202546" cy="652240"/>
          </a:xfrm>
        </p:grpSpPr>
        <p:sp>
          <p:nvSpPr>
            <p:cNvPr id="133" name="양쪽 모서리가 둥근 사각형 132"/>
            <p:cNvSpPr/>
            <p:nvPr/>
          </p:nvSpPr>
          <p:spPr bwMode="auto">
            <a:xfrm rot="5400000" flipH="1" flipV="1">
              <a:off x="961090" y="2762181"/>
              <a:ext cx="469900" cy="1680876"/>
            </a:xfrm>
            <a:prstGeom prst="round2SameRect">
              <a:avLst>
                <a:gd name="adj1" fmla="val 18081"/>
                <a:gd name="adj2" fmla="val 0"/>
              </a:avLst>
            </a:prstGeom>
            <a:solidFill>
              <a:srgbClr val="DDDDDD"/>
            </a:solidFill>
            <a:ln w="12700" cap="flat" cmpd="sng" algn="ctr">
              <a:noFill/>
              <a:prstDash val="solid"/>
            </a:ln>
            <a:effectLst/>
          </p:spPr>
          <p:txBody>
            <a:bodyPr vert="vert" wrap="none" lIns="0" tIns="0" rIns="0" bIns="0" anchor="ctr"/>
            <a:lstStyle/>
            <a:p>
              <a:pPr algn="ctr" latinLnBrk="0">
                <a:lnSpc>
                  <a:spcPct val="100000"/>
                </a:lnSpc>
                <a:buFont typeface="Wingdings" pitchFamily="2" charset="2"/>
                <a:buNone/>
              </a:pPr>
              <a:r>
                <a:rPr lang="ko-KR" altLang="en-US" sz="1400" b="1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조사 방법</a:t>
              </a:r>
            </a:p>
          </p:txBody>
        </p:sp>
        <p:sp>
          <p:nvSpPr>
            <p:cNvPr id="134" name="AutoShape 5"/>
            <p:cNvSpPr>
              <a:spLocks noChangeArrowheads="1"/>
            </p:cNvSpPr>
            <p:nvPr/>
          </p:nvSpPr>
          <p:spPr bwMode="auto">
            <a:xfrm>
              <a:off x="2027146" y="3367670"/>
              <a:ext cx="7531002" cy="652239"/>
            </a:xfrm>
            <a:prstGeom prst="homePlate">
              <a:avLst>
                <a:gd name="adj" fmla="val 0"/>
              </a:avLst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wrap="square" lIns="180000" tIns="0" rIns="0" bIns="0" anchor="ctr"/>
            <a:lstStyle/>
            <a:p>
              <a:pPr marL="180975" indent="-180975" latinLnBrk="0">
                <a:lnSpc>
                  <a:spcPct val="120000"/>
                </a:lnSpc>
                <a:spcBef>
                  <a:spcPts val="300"/>
                </a:spcBef>
                <a:buClr>
                  <a:schemeClr val="bg1">
                    <a:lumMod val="50000"/>
                  </a:schemeClr>
                </a:buClr>
                <a:buFont typeface="Wingdings" pitchFamily="2" charset="2"/>
                <a:buChar char="§"/>
              </a:pPr>
              <a:r>
                <a:rPr lang="ko-KR" altLang="en-US" sz="1300" kern="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구조화된 설문지 활용 온라인 조사 </a:t>
              </a:r>
              <a:r>
                <a:rPr lang="en-US" altLang="ko-KR" sz="1300" kern="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(</a:t>
              </a:r>
              <a:r>
                <a:rPr lang="ko-KR" altLang="en-US" sz="1300" kern="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국제대학교 인트라넷 활용</a:t>
              </a:r>
              <a:r>
                <a:rPr lang="en-US" altLang="ko-KR" sz="1300" kern="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)</a:t>
              </a: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355602" y="4462041"/>
            <a:ext cx="6115693" cy="652240"/>
            <a:chOff x="355602" y="4462040"/>
            <a:chExt cx="6115693" cy="652240"/>
          </a:xfrm>
        </p:grpSpPr>
        <p:sp>
          <p:nvSpPr>
            <p:cNvPr id="131" name="양쪽 모서리가 둥근 사각형 130"/>
            <p:cNvSpPr/>
            <p:nvPr/>
          </p:nvSpPr>
          <p:spPr bwMode="auto">
            <a:xfrm rot="5400000" flipH="1" flipV="1">
              <a:off x="961090" y="3856552"/>
              <a:ext cx="469900" cy="1680876"/>
            </a:xfrm>
            <a:prstGeom prst="round2SameRect">
              <a:avLst>
                <a:gd name="adj1" fmla="val 18081"/>
                <a:gd name="adj2" fmla="val 0"/>
              </a:avLst>
            </a:prstGeom>
            <a:solidFill>
              <a:srgbClr val="DDDDDD"/>
            </a:solidFill>
            <a:ln w="12700" cap="flat" cmpd="sng" algn="ctr">
              <a:noFill/>
              <a:prstDash val="solid"/>
            </a:ln>
            <a:effectLst/>
          </p:spPr>
          <p:txBody>
            <a:bodyPr vert="vert" wrap="none" lIns="0" tIns="0" rIns="0" bIns="0" anchor="ctr"/>
            <a:lstStyle/>
            <a:p>
              <a:pPr algn="ctr" latinLnBrk="0">
                <a:lnSpc>
                  <a:spcPct val="100000"/>
                </a:lnSpc>
                <a:buFont typeface="Wingdings" pitchFamily="2" charset="2"/>
                <a:buNone/>
              </a:pPr>
              <a:r>
                <a:rPr lang="ko-KR" altLang="en-US" sz="1400" b="1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조사 시기</a:t>
              </a:r>
            </a:p>
          </p:txBody>
        </p:sp>
        <p:sp>
          <p:nvSpPr>
            <p:cNvPr id="132" name="AutoShape 5"/>
            <p:cNvSpPr>
              <a:spLocks noChangeArrowheads="1"/>
            </p:cNvSpPr>
            <p:nvPr/>
          </p:nvSpPr>
          <p:spPr bwMode="auto">
            <a:xfrm>
              <a:off x="2027146" y="4462041"/>
              <a:ext cx="4444149" cy="652239"/>
            </a:xfrm>
            <a:prstGeom prst="homePlate">
              <a:avLst>
                <a:gd name="adj" fmla="val 0"/>
              </a:avLst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wrap="square" lIns="180000" tIns="0" rIns="0" bIns="0" anchor="ctr"/>
            <a:lstStyle/>
            <a:p>
              <a:pPr marL="180975" indent="-180975" latinLnBrk="0">
                <a:lnSpc>
                  <a:spcPct val="120000"/>
                </a:lnSpc>
                <a:spcBef>
                  <a:spcPts val="300"/>
                </a:spcBef>
                <a:buClr>
                  <a:schemeClr val="bg1">
                    <a:lumMod val="50000"/>
                  </a:schemeClr>
                </a:buClr>
                <a:buFont typeface="Wingdings" pitchFamily="2" charset="2"/>
                <a:buChar char="§"/>
              </a:pPr>
              <a:r>
                <a:rPr lang="en-US" altLang="ko-KR" sz="1300" kern="0" dirty="0" smtClean="0">
                  <a:solidFill>
                    <a:prstClr val="black"/>
                  </a:solidFill>
                  <a:latin typeface="Trebuchet MS" panose="020B0603020202020204" pitchFamily="34" charset="0"/>
                </a:rPr>
                <a:t>2018</a:t>
              </a:r>
              <a:r>
                <a:rPr lang="ko-KR" altLang="en-US" sz="1300" kern="0" dirty="0" smtClean="0">
                  <a:solidFill>
                    <a:prstClr val="black"/>
                  </a:solidFill>
                  <a:latin typeface="Trebuchet MS" panose="020B0603020202020204" pitchFamily="34" charset="0"/>
                </a:rPr>
                <a:t>년 </a:t>
              </a:r>
              <a:r>
                <a:rPr lang="en-US" altLang="ko-KR" sz="1300" kern="0" dirty="0" smtClean="0">
                  <a:solidFill>
                    <a:prstClr val="black"/>
                  </a:solidFill>
                  <a:latin typeface="Trebuchet MS" panose="020B0603020202020204" pitchFamily="34" charset="0"/>
                </a:rPr>
                <a:t>11</a:t>
              </a:r>
              <a:r>
                <a:rPr lang="ko-KR" altLang="en-US" sz="1300" kern="0" dirty="0" smtClean="0">
                  <a:solidFill>
                    <a:prstClr val="black"/>
                  </a:solidFill>
                  <a:latin typeface="Trebuchet MS" panose="020B0603020202020204" pitchFamily="34" charset="0"/>
                </a:rPr>
                <a:t>월 </a:t>
              </a:r>
              <a:r>
                <a:rPr lang="en-US" altLang="ko-KR" sz="1300" kern="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5</a:t>
              </a:r>
              <a:r>
                <a:rPr lang="ko-KR" altLang="en-US" sz="1300" kern="0" dirty="0" smtClean="0">
                  <a:solidFill>
                    <a:prstClr val="black"/>
                  </a:solidFill>
                  <a:latin typeface="Trebuchet MS" panose="020B0603020202020204" pitchFamily="34" charset="0"/>
                </a:rPr>
                <a:t>일 </a:t>
              </a:r>
              <a:r>
                <a:rPr lang="en-US" altLang="ko-KR" sz="1300" kern="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~ </a:t>
              </a:r>
              <a:r>
                <a:rPr lang="en-US" altLang="ko-KR" sz="1300" kern="0" dirty="0" smtClean="0">
                  <a:solidFill>
                    <a:prstClr val="black"/>
                  </a:solidFill>
                  <a:latin typeface="Trebuchet MS" panose="020B0603020202020204" pitchFamily="34" charset="0"/>
                </a:rPr>
                <a:t>11</a:t>
              </a:r>
              <a:r>
                <a:rPr lang="ko-KR" altLang="en-US" sz="1300" kern="0" dirty="0" smtClean="0">
                  <a:solidFill>
                    <a:prstClr val="black"/>
                  </a:solidFill>
                  <a:latin typeface="Trebuchet MS" panose="020B0603020202020204" pitchFamily="34" charset="0"/>
                </a:rPr>
                <a:t>월 </a:t>
              </a:r>
              <a:r>
                <a:rPr lang="en-US" altLang="ko-KR" sz="1300" kern="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9</a:t>
              </a:r>
              <a:r>
                <a:rPr lang="ko-KR" altLang="en-US" sz="1300" kern="0" dirty="0" smtClean="0">
                  <a:solidFill>
                    <a:prstClr val="black"/>
                  </a:solidFill>
                  <a:latin typeface="Trebuchet MS" panose="020B0603020202020204" pitchFamily="34" charset="0"/>
                </a:rPr>
                <a:t>일</a:t>
              </a:r>
              <a:endParaRPr lang="ko-KR" altLang="en-US" sz="1300" kern="0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355602" y="5556412"/>
            <a:ext cx="6115693" cy="652240"/>
            <a:chOff x="355602" y="5556412"/>
            <a:chExt cx="6115693" cy="652240"/>
          </a:xfrm>
        </p:grpSpPr>
        <p:sp>
          <p:nvSpPr>
            <p:cNvPr id="129" name="양쪽 모서리가 둥근 사각형 128"/>
            <p:cNvSpPr/>
            <p:nvPr/>
          </p:nvSpPr>
          <p:spPr bwMode="auto">
            <a:xfrm rot="5400000" flipH="1" flipV="1">
              <a:off x="961090" y="4950924"/>
              <a:ext cx="469900" cy="1680876"/>
            </a:xfrm>
            <a:prstGeom prst="round2SameRect">
              <a:avLst>
                <a:gd name="adj1" fmla="val 18081"/>
                <a:gd name="adj2" fmla="val 0"/>
              </a:avLst>
            </a:prstGeom>
            <a:solidFill>
              <a:srgbClr val="DDDDDD"/>
            </a:solidFill>
            <a:ln w="12700" cap="flat" cmpd="sng" algn="ctr">
              <a:noFill/>
              <a:prstDash val="solid"/>
            </a:ln>
            <a:effectLst/>
          </p:spPr>
          <p:txBody>
            <a:bodyPr vert="vert" wrap="none" lIns="0" tIns="0" rIns="0" bIns="0" anchor="ctr"/>
            <a:lstStyle/>
            <a:p>
              <a:pPr algn="ctr" latinLnBrk="0">
                <a:lnSpc>
                  <a:spcPct val="100000"/>
                </a:lnSpc>
                <a:buFont typeface="Wingdings" pitchFamily="2" charset="2"/>
                <a:buNone/>
              </a:pPr>
              <a:r>
                <a:rPr lang="ko-KR" altLang="en-US" sz="1400" b="1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Trebuchet MS" panose="020B0603020202020204" pitchFamily="34" charset="0"/>
                </a:rPr>
                <a:t>표본규모 및 구성</a:t>
              </a:r>
            </a:p>
          </p:txBody>
        </p:sp>
        <p:sp>
          <p:nvSpPr>
            <p:cNvPr id="130" name="AutoShape 5"/>
            <p:cNvSpPr>
              <a:spLocks noChangeArrowheads="1"/>
            </p:cNvSpPr>
            <p:nvPr/>
          </p:nvSpPr>
          <p:spPr bwMode="auto">
            <a:xfrm>
              <a:off x="2027146" y="5556413"/>
              <a:ext cx="4444149" cy="652239"/>
            </a:xfrm>
            <a:prstGeom prst="homePlate">
              <a:avLst>
                <a:gd name="adj" fmla="val 0"/>
              </a:avLst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wrap="square" lIns="180000" tIns="0" rIns="0" bIns="0" anchor="ctr"/>
            <a:lstStyle/>
            <a:p>
              <a:pPr marL="180975" indent="-180975" latinLnBrk="0">
                <a:lnSpc>
                  <a:spcPct val="120000"/>
                </a:lnSpc>
                <a:spcBef>
                  <a:spcPts val="300"/>
                </a:spcBef>
                <a:buClr>
                  <a:schemeClr val="bg1">
                    <a:lumMod val="50000"/>
                  </a:schemeClr>
                </a:buClr>
                <a:buFont typeface="Wingdings" pitchFamily="2" charset="2"/>
                <a:buChar char="§"/>
              </a:pPr>
              <a:r>
                <a:rPr lang="en-US" altLang="ko-KR" sz="1300" kern="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57</a:t>
              </a:r>
              <a:r>
                <a:rPr lang="ko-KR" altLang="en-US" sz="1300" kern="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25743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2102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조사 내용</a:t>
            </a:r>
          </a:p>
        </p:txBody>
      </p:sp>
      <p:sp>
        <p:nvSpPr>
          <p:cNvPr id="12" name="Rectangle 149" descr="좁은 수평선"/>
          <p:cNvSpPr>
            <a:spLocks noChangeArrowheads="1"/>
          </p:cNvSpPr>
          <p:nvPr/>
        </p:nvSpPr>
        <p:spPr bwMode="auto">
          <a:xfrm>
            <a:off x="1661686" y="1125000"/>
            <a:ext cx="7899827" cy="5193751"/>
          </a:xfrm>
          <a:prstGeom prst="bracketPair">
            <a:avLst>
              <a:gd name="adj" fmla="val 0"/>
            </a:avLst>
          </a:prstGeom>
          <a:solidFill>
            <a:srgbClr val="F5F7F9"/>
          </a:solidFill>
          <a:ln w="19050">
            <a:solidFill>
              <a:srgbClr val="D7DFE5"/>
            </a:solidFill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/>
          <a:lstStyle/>
          <a:p>
            <a:pPr algn="ctr"/>
            <a:endParaRPr lang="ko-KR" altLang="en-US" sz="1050" b="1" spc="-50" dirty="0">
              <a:ln>
                <a:solidFill>
                  <a:schemeClr val="bg1">
                    <a:lumMod val="65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0" name="자유형 39"/>
          <p:cNvSpPr/>
          <p:nvPr/>
        </p:nvSpPr>
        <p:spPr>
          <a:xfrm rot="5400000" flipH="1">
            <a:off x="886155" y="645362"/>
            <a:ext cx="612000" cy="1678860"/>
          </a:xfrm>
          <a:custGeom>
            <a:avLst/>
            <a:gdLst>
              <a:gd name="connsiteX0" fmla="*/ 572751 w 572751"/>
              <a:gd name="connsiteY0" fmla="*/ 1025326 h 1025326"/>
              <a:gd name="connsiteX1" fmla="*/ 572751 w 572751"/>
              <a:gd name="connsiteY1" fmla="*/ 632295 h 1025326"/>
              <a:gd name="connsiteX2" fmla="*/ 572751 w 572751"/>
              <a:gd name="connsiteY2" fmla="*/ 354613 h 1025326"/>
              <a:gd name="connsiteX3" fmla="*/ 572751 w 572751"/>
              <a:gd name="connsiteY3" fmla="*/ 0 h 1025326"/>
              <a:gd name="connsiteX4" fmla="*/ 0 w 572751"/>
              <a:gd name="connsiteY4" fmla="*/ 141285 h 1025326"/>
              <a:gd name="connsiteX5" fmla="*/ 0 w 572751"/>
              <a:gd name="connsiteY5" fmla="*/ 422489 h 1025326"/>
              <a:gd name="connsiteX6" fmla="*/ 0 w 572751"/>
              <a:gd name="connsiteY6" fmla="*/ 632295 h 1025326"/>
              <a:gd name="connsiteX7" fmla="*/ 0 w 572751"/>
              <a:gd name="connsiteY7" fmla="*/ 1025326 h 1025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2751" h="1025326">
                <a:moveTo>
                  <a:pt x="572751" y="1025326"/>
                </a:moveTo>
                <a:lnTo>
                  <a:pt x="572751" y="632295"/>
                </a:lnTo>
                <a:lnTo>
                  <a:pt x="572751" y="354613"/>
                </a:lnTo>
                <a:lnTo>
                  <a:pt x="572751" y="0"/>
                </a:lnTo>
                <a:lnTo>
                  <a:pt x="0" y="141285"/>
                </a:lnTo>
                <a:lnTo>
                  <a:pt x="0" y="422489"/>
                </a:lnTo>
                <a:lnTo>
                  <a:pt x="0" y="632295"/>
                </a:lnTo>
                <a:lnTo>
                  <a:pt x="0" y="1025326"/>
                </a:lnTo>
                <a:close/>
              </a:path>
            </a:pathLst>
          </a:custGeom>
          <a:solidFill>
            <a:srgbClr val="1678A7"/>
          </a:solidFill>
          <a:ln w="222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vert270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200"/>
              </a:spcAft>
              <a:buClr>
                <a:srgbClr val="EEECE1"/>
              </a:buClr>
              <a:buSzPct val="140000"/>
              <a:tabLst>
                <a:tab pos="5648325" algn="l"/>
              </a:tabLst>
            </a:pPr>
            <a:r>
              <a:rPr lang="ko-KR" altLang="en-US" sz="1400" b="1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Monotype Sorts"/>
              </a:rPr>
              <a:t>대학 환경</a:t>
            </a:r>
          </a:p>
        </p:txBody>
      </p:sp>
      <p:sp>
        <p:nvSpPr>
          <p:cNvPr id="41" name="직사각형 40"/>
          <p:cNvSpPr/>
          <p:nvPr/>
        </p:nvSpPr>
        <p:spPr>
          <a:xfrm>
            <a:off x="3196345" y="1307875"/>
            <a:ext cx="3132000" cy="936000"/>
          </a:xfrm>
          <a:prstGeom prst="rect">
            <a:avLst/>
          </a:prstGeom>
          <a:noFill/>
          <a:ln w="12700">
            <a:solidFill>
              <a:schemeClr val="bg1">
                <a:lumMod val="65000"/>
                <a:alpha val="0"/>
              </a:schemeClr>
            </a:solidFill>
            <a:prstDash val="solid"/>
          </a:ln>
        </p:spPr>
        <p:txBody>
          <a:bodyPr wrap="square" lIns="72000" tIns="72000" rIns="36000" bIns="0" rtlCol="0" anchor="t">
            <a:noAutofit/>
          </a:bodyPr>
          <a:lstStyle/>
          <a:p>
            <a:pPr marL="177800" indent="-177800" defTabSz="971550">
              <a:spcAft>
                <a:spcPts val="5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휴식 내 공간 </a:t>
            </a:r>
            <a:r>
              <a:rPr lang="ko-KR" altLang="en-US" sz="1000" b="1" dirty="0" err="1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충분성</a:t>
            </a:r>
            <a:endParaRPr lang="ko-KR" altLang="en-US" sz="1000" b="1" dirty="0">
              <a:ln>
                <a:solidFill>
                  <a:schemeClr val="bg1">
                    <a:lumMod val="65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맑은 고딕" panose="020B0503020000020004" pitchFamily="50" charset="-127"/>
            </a:endParaRPr>
          </a:p>
          <a:p>
            <a:pPr marL="177800" indent="-177800" defTabSz="971550">
              <a:spcAft>
                <a:spcPts val="5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녹지 조경</a:t>
            </a:r>
          </a:p>
          <a:p>
            <a:pPr marL="177800" indent="-177800" defTabSz="971550">
              <a:spcAft>
                <a:spcPts val="5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건물 외관 청결</a:t>
            </a:r>
          </a:p>
          <a:p>
            <a:pPr marL="177800" indent="-177800" defTabSz="971550">
              <a:spcAft>
                <a:spcPts val="5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외부 공간 청결</a:t>
            </a:r>
          </a:p>
          <a:p>
            <a:pPr marL="177800" indent="-177800" defTabSz="971550">
              <a:spcAft>
                <a:spcPts val="5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질서 유지</a:t>
            </a:r>
          </a:p>
          <a:p>
            <a:pPr marL="177800" indent="-177800" defTabSz="971550">
              <a:spcAft>
                <a:spcPts val="5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편의 시설 </a:t>
            </a:r>
            <a:r>
              <a:rPr lang="ko-KR" altLang="en-US" sz="1000" b="1" dirty="0" err="1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충분성</a:t>
            </a:r>
            <a:endParaRPr lang="ko-KR" altLang="en-US" sz="1000" b="1" dirty="0">
              <a:ln>
                <a:solidFill>
                  <a:schemeClr val="bg1">
                    <a:lumMod val="65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맑은 고딕" panose="020B0503020000020004" pitchFamily="50" charset="-127"/>
            </a:endParaRPr>
          </a:p>
          <a:p>
            <a:pPr marL="177800" indent="-177800" defTabSz="971550">
              <a:spcAft>
                <a:spcPts val="5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편의시설 운영</a:t>
            </a:r>
          </a:p>
          <a:p>
            <a:pPr marL="177800" indent="-177800" defTabSz="971550">
              <a:spcAft>
                <a:spcPts val="5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ko-KR" altLang="en-US" sz="1000" b="1" dirty="0">
              <a:ln>
                <a:solidFill>
                  <a:schemeClr val="bg1">
                    <a:lumMod val="65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맑은 고딕" panose="020B0503020000020004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2187312" y="1389273"/>
            <a:ext cx="900000" cy="528403"/>
            <a:chOff x="544658" y="4954860"/>
            <a:chExt cx="808274" cy="808272"/>
          </a:xfrm>
        </p:grpSpPr>
        <p:sp>
          <p:nvSpPr>
            <p:cNvPr id="62" name="모서리가 둥근 직사각형 61"/>
            <p:cNvSpPr/>
            <p:nvPr/>
          </p:nvSpPr>
          <p:spPr>
            <a:xfrm>
              <a:off x="544658" y="4954860"/>
              <a:ext cx="808274" cy="808272"/>
            </a:xfrm>
            <a:prstGeom prst="roundRect">
              <a:avLst>
                <a:gd name="adj" fmla="val 11723"/>
              </a:avLst>
            </a:prstGeom>
            <a:solidFill>
              <a:schemeClr val="bg1"/>
            </a:solidFill>
            <a:ln w="50800" cap="flat" cmpd="sng" algn="ctr">
              <a:gradFill flip="none" rotWithShape="1">
                <a:gsLst>
                  <a:gs pos="50000">
                    <a:srgbClr val="82AFCE"/>
                  </a:gs>
                  <a:gs pos="51000">
                    <a:srgbClr val="2D83BD"/>
                  </a:gs>
                </a:gsLst>
                <a:lin ang="4200000" scaled="0"/>
                <a:tileRect/>
              </a:gradFill>
              <a:prstDash val="solid"/>
            </a:ln>
            <a:effectLst/>
          </p:spPr>
          <p:txBody>
            <a:bodyPr lIns="36000" rIns="36000" rtlCol="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buClr>
                  <a:prstClr val="white">
                    <a:lumMod val="50000"/>
                  </a:prstClr>
                </a:buClr>
                <a:buSzPct val="80000"/>
                <a:defRPr/>
              </a:pPr>
              <a:endParaRPr kumimoji="0" lang="ko-KR" altLang="en-US" sz="16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574641" y="5084594"/>
              <a:ext cx="748308" cy="548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cene3d>
                <a:camera prst="orthographicFront"/>
                <a:lightRig rig="threePt" dir="t"/>
              </a:scene3d>
              <a:sp3d contourW="31750">
                <a:bevelT w="1270"/>
                <a:bevelB w="0" h="0"/>
                <a:contourClr>
                  <a:schemeClr val="bg1"/>
                </a:contourClr>
              </a:sp3d>
            </a:bodyPr>
            <a:lstStyle/>
            <a:p>
              <a:pPr algn="ctr" eaLnBrk="0" hangingPunct="0">
                <a:buClr>
                  <a:srgbClr val="808080"/>
                </a:buClr>
                <a:buSzPct val="140000"/>
                <a:tabLst>
                  <a:tab pos="5648325" algn="l"/>
                </a:tabLst>
              </a:pPr>
              <a:r>
                <a:rPr lang="ko-KR" altLang="en-US" sz="1100" b="1" kern="0" spc="-100" dirty="0">
                  <a:solidFill>
                    <a:prstClr val="black">
                      <a:lumMod val="95000"/>
                      <a:lumOff val="5000"/>
                    </a:prstClr>
                  </a:solidFill>
                  <a:ea typeface="맑은 고딕"/>
                  <a:cs typeface="Arial" pitchFamily="34" charset="0"/>
                </a:rPr>
                <a:t>캠퍼스 환경</a:t>
              </a:r>
            </a:p>
          </p:txBody>
        </p:sp>
      </p:grpSp>
      <p:cxnSp>
        <p:nvCxnSpPr>
          <p:cNvPr id="9" name="직선 연결선 8"/>
          <p:cNvCxnSpPr/>
          <p:nvPr/>
        </p:nvCxnSpPr>
        <p:spPr>
          <a:xfrm>
            <a:off x="2188338" y="2964820"/>
            <a:ext cx="730800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직사각형 34"/>
          <p:cNvSpPr/>
          <p:nvPr/>
        </p:nvSpPr>
        <p:spPr>
          <a:xfrm>
            <a:off x="3196345" y="3066012"/>
            <a:ext cx="3132000" cy="686528"/>
          </a:xfrm>
          <a:prstGeom prst="rect">
            <a:avLst/>
          </a:prstGeom>
          <a:noFill/>
          <a:ln w="12700">
            <a:solidFill>
              <a:schemeClr val="bg1">
                <a:lumMod val="65000"/>
                <a:alpha val="0"/>
              </a:schemeClr>
            </a:solidFill>
            <a:prstDash val="solid"/>
          </a:ln>
        </p:spPr>
        <p:txBody>
          <a:bodyPr wrap="square" lIns="72000" tIns="72000" rIns="36000" bIns="0" rtlCol="0" anchor="t">
            <a:noAutofit/>
          </a:bodyPr>
          <a:lstStyle/>
          <a:p>
            <a:pPr marL="177800" indent="-177800" defTabSz="971550">
              <a:spcAft>
                <a:spcPts val="5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건물 내</a:t>
            </a:r>
            <a:r>
              <a:rPr lang="en-US" altLang="ko-KR" sz="1000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/</a:t>
            </a:r>
            <a:r>
              <a:rPr lang="ko-KR" altLang="en-US" sz="1000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외부 안내 표지판</a:t>
            </a:r>
          </a:p>
          <a:p>
            <a:pPr marL="177800" indent="-177800" defTabSz="971550">
              <a:spcAft>
                <a:spcPts val="5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건물 내</a:t>
            </a:r>
            <a:r>
              <a:rPr lang="en-US" altLang="ko-KR" sz="1000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/</a:t>
            </a:r>
            <a:r>
              <a:rPr lang="ko-KR" altLang="en-US" sz="1000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외부 편의시설</a:t>
            </a:r>
          </a:p>
          <a:p>
            <a:pPr marL="177800" indent="-177800" defTabSz="971550">
              <a:spcAft>
                <a:spcPts val="5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주차시설 이용 편리</a:t>
            </a:r>
          </a:p>
        </p:txBody>
      </p:sp>
      <p:grpSp>
        <p:nvGrpSpPr>
          <p:cNvPr id="36" name="그룹 35"/>
          <p:cNvGrpSpPr/>
          <p:nvPr/>
        </p:nvGrpSpPr>
        <p:grpSpPr>
          <a:xfrm>
            <a:off x="2187312" y="3147410"/>
            <a:ext cx="900000" cy="528403"/>
            <a:chOff x="544658" y="4954860"/>
            <a:chExt cx="808274" cy="808272"/>
          </a:xfrm>
        </p:grpSpPr>
        <p:sp>
          <p:nvSpPr>
            <p:cNvPr id="37" name="모서리가 둥근 직사각형 36"/>
            <p:cNvSpPr/>
            <p:nvPr/>
          </p:nvSpPr>
          <p:spPr>
            <a:xfrm>
              <a:off x="544658" y="4954860"/>
              <a:ext cx="808274" cy="808272"/>
            </a:xfrm>
            <a:prstGeom prst="roundRect">
              <a:avLst>
                <a:gd name="adj" fmla="val 11723"/>
              </a:avLst>
            </a:prstGeom>
            <a:solidFill>
              <a:schemeClr val="bg1"/>
            </a:solidFill>
            <a:ln w="50800" cap="flat" cmpd="sng" algn="ctr">
              <a:gradFill flip="none" rotWithShape="1">
                <a:gsLst>
                  <a:gs pos="50000">
                    <a:srgbClr val="82AFCE"/>
                  </a:gs>
                  <a:gs pos="51000">
                    <a:srgbClr val="2D83BD"/>
                  </a:gs>
                </a:gsLst>
                <a:lin ang="4200000" scaled="0"/>
                <a:tileRect/>
              </a:gradFill>
              <a:prstDash val="solid"/>
            </a:ln>
            <a:effectLst/>
          </p:spPr>
          <p:txBody>
            <a:bodyPr lIns="36000" rIns="36000" rtlCol="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buClr>
                  <a:prstClr val="white">
                    <a:lumMod val="50000"/>
                  </a:prstClr>
                </a:buClr>
                <a:buSzPct val="80000"/>
                <a:defRPr/>
              </a:pPr>
              <a:endParaRPr kumimoji="0" lang="ko-KR" altLang="en-US" sz="16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574641" y="5084594"/>
              <a:ext cx="748308" cy="548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cene3d>
                <a:camera prst="orthographicFront"/>
                <a:lightRig rig="threePt" dir="t"/>
              </a:scene3d>
              <a:sp3d contourW="31750">
                <a:bevelT w="1270"/>
                <a:bevelB w="0" h="0"/>
                <a:contourClr>
                  <a:schemeClr val="bg1"/>
                </a:contourClr>
              </a:sp3d>
            </a:bodyPr>
            <a:lstStyle/>
            <a:p>
              <a:pPr algn="ctr" eaLnBrk="0" hangingPunct="0">
                <a:buClr>
                  <a:srgbClr val="808080"/>
                </a:buClr>
                <a:buSzPct val="140000"/>
                <a:tabLst>
                  <a:tab pos="5648325" algn="l"/>
                </a:tabLst>
              </a:pPr>
              <a:r>
                <a:rPr lang="ko-KR" altLang="en-US" sz="1100" b="1" kern="0" spc="-100" dirty="0">
                  <a:solidFill>
                    <a:prstClr val="black">
                      <a:lumMod val="95000"/>
                      <a:lumOff val="5000"/>
                    </a:prstClr>
                  </a:solidFill>
                  <a:ea typeface="맑은 고딕"/>
                  <a:cs typeface="Arial" pitchFamily="34" charset="0"/>
                </a:rPr>
                <a:t>이용 편리성</a:t>
              </a:r>
            </a:p>
          </p:txBody>
        </p:sp>
      </p:grpSp>
      <p:cxnSp>
        <p:nvCxnSpPr>
          <p:cNvPr id="39" name="직선 연결선 38"/>
          <p:cNvCxnSpPr/>
          <p:nvPr/>
        </p:nvCxnSpPr>
        <p:spPr>
          <a:xfrm>
            <a:off x="2188338" y="3891576"/>
            <a:ext cx="730800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직사각형 42"/>
          <p:cNvSpPr/>
          <p:nvPr/>
        </p:nvSpPr>
        <p:spPr>
          <a:xfrm>
            <a:off x="3196345" y="3984060"/>
            <a:ext cx="3132000" cy="686528"/>
          </a:xfrm>
          <a:prstGeom prst="rect">
            <a:avLst/>
          </a:prstGeom>
          <a:noFill/>
          <a:ln w="12700">
            <a:solidFill>
              <a:schemeClr val="bg1">
                <a:lumMod val="65000"/>
                <a:alpha val="0"/>
              </a:schemeClr>
            </a:solidFill>
            <a:prstDash val="solid"/>
          </a:ln>
        </p:spPr>
        <p:txBody>
          <a:bodyPr wrap="square" lIns="72000" tIns="72000" rIns="36000" bIns="0" rtlCol="0" anchor="t">
            <a:noAutofit/>
          </a:bodyPr>
          <a:lstStyle/>
          <a:p>
            <a:pPr marL="177800" indent="-177800" defTabSz="971550">
              <a:spcAft>
                <a:spcPts val="5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건물 내 시설 관리</a:t>
            </a:r>
          </a:p>
          <a:p>
            <a:pPr marL="177800" indent="-177800" defTabSz="971550">
              <a:spcAft>
                <a:spcPts val="5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건물 내 조명 유지</a:t>
            </a:r>
          </a:p>
          <a:p>
            <a:pPr marL="177800" indent="-177800" defTabSz="971550">
              <a:spcAft>
                <a:spcPts val="5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냉</a:t>
            </a:r>
            <a:r>
              <a:rPr lang="en-US" altLang="ko-KR" sz="1000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/</a:t>
            </a:r>
            <a:r>
              <a:rPr lang="ko-KR" altLang="en-US" sz="1000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난방 온도 유지</a:t>
            </a:r>
          </a:p>
          <a:p>
            <a:pPr marL="177800" indent="-177800" defTabSz="971550">
              <a:spcAft>
                <a:spcPts val="5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건물 내부 청결</a:t>
            </a:r>
          </a:p>
        </p:txBody>
      </p:sp>
      <p:grpSp>
        <p:nvGrpSpPr>
          <p:cNvPr id="44" name="그룹 43"/>
          <p:cNvGrpSpPr/>
          <p:nvPr/>
        </p:nvGrpSpPr>
        <p:grpSpPr>
          <a:xfrm>
            <a:off x="2187312" y="4065458"/>
            <a:ext cx="900000" cy="528403"/>
            <a:chOff x="544658" y="4954860"/>
            <a:chExt cx="808274" cy="808272"/>
          </a:xfrm>
        </p:grpSpPr>
        <p:sp>
          <p:nvSpPr>
            <p:cNvPr id="45" name="모서리가 둥근 직사각형 44"/>
            <p:cNvSpPr/>
            <p:nvPr/>
          </p:nvSpPr>
          <p:spPr>
            <a:xfrm>
              <a:off x="544658" y="4954860"/>
              <a:ext cx="808274" cy="808272"/>
            </a:xfrm>
            <a:prstGeom prst="roundRect">
              <a:avLst>
                <a:gd name="adj" fmla="val 11723"/>
              </a:avLst>
            </a:prstGeom>
            <a:solidFill>
              <a:schemeClr val="bg1"/>
            </a:solidFill>
            <a:ln w="50800" cap="flat" cmpd="sng" algn="ctr">
              <a:gradFill flip="none" rotWithShape="1">
                <a:gsLst>
                  <a:gs pos="50000">
                    <a:srgbClr val="82AFCE"/>
                  </a:gs>
                  <a:gs pos="51000">
                    <a:srgbClr val="2D83BD"/>
                  </a:gs>
                </a:gsLst>
                <a:lin ang="4200000" scaled="0"/>
                <a:tileRect/>
              </a:gradFill>
              <a:prstDash val="solid"/>
            </a:ln>
            <a:effectLst/>
          </p:spPr>
          <p:txBody>
            <a:bodyPr lIns="36000" rIns="36000" rtlCol="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buClr>
                  <a:prstClr val="white">
                    <a:lumMod val="50000"/>
                  </a:prstClr>
                </a:buClr>
                <a:buSzPct val="80000"/>
                <a:defRPr/>
              </a:pPr>
              <a:endParaRPr kumimoji="0" lang="ko-KR" altLang="en-US" sz="16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574641" y="5084594"/>
              <a:ext cx="748308" cy="548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cene3d>
                <a:camera prst="orthographicFront"/>
                <a:lightRig rig="threePt" dir="t"/>
              </a:scene3d>
              <a:sp3d contourW="31750">
                <a:bevelT w="1270"/>
                <a:bevelB w="0" h="0"/>
                <a:contourClr>
                  <a:schemeClr val="bg1"/>
                </a:contourClr>
              </a:sp3d>
            </a:bodyPr>
            <a:lstStyle/>
            <a:p>
              <a:pPr algn="ctr" eaLnBrk="0" hangingPunct="0">
                <a:buClr>
                  <a:srgbClr val="808080"/>
                </a:buClr>
                <a:buSzPct val="140000"/>
                <a:tabLst>
                  <a:tab pos="5648325" algn="l"/>
                </a:tabLst>
              </a:pPr>
              <a:r>
                <a:rPr lang="ko-KR" altLang="en-US" sz="1100" b="1" kern="0" spc="-100" dirty="0">
                  <a:solidFill>
                    <a:prstClr val="black">
                      <a:lumMod val="95000"/>
                      <a:lumOff val="5000"/>
                    </a:prstClr>
                  </a:solidFill>
                  <a:ea typeface="맑은 고딕"/>
                  <a:cs typeface="Arial" pitchFamily="34" charset="0"/>
                </a:rPr>
                <a:t>주 이용</a:t>
              </a:r>
              <a:endParaRPr lang="en-US" altLang="ko-KR" sz="1100" b="1" kern="0" spc="-100" dirty="0">
                <a:solidFill>
                  <a:prstClr val="black">
                    <a:lumMod val="95000"/>
                    <a:lumOff val="5000"/>
                  </a:prstClr>
                </a:solidFill>
                <a:ea typeface="맑은 고딕"/>
                <a:cs typeface="Arial" pitchFamily="34" charset="0"/>
              </a:endParaRPr>
            </a:p>
            <a:p>
              <a:pPr algn="ctr" eaLnBrk="0" hangingPunct="0">
                <a:buClr>
                  <a:srgbClr val="808080"/>
                </a:buClr>
                <a:buSzPct val="140000"/>
                <a:tabLst>
                  <a:tab pos="5648325" algn="l"/>
                </a:tabLst>
              </a:pPr>
              <a:r>
                <a:rPr lang="ko-KR" altLang="en-US" sz="1100" b="1" kern="0" spc="-100" dirty="0">
                  <a:solidFill>
                    <a:prstClr val="black">
                      <a:lumMod val="95000"/>
                      <a:lumOff val="5000"/>
                    </a:prstClr>
                  </a:solidFill>
                  <a:ea typeface="맑은 고딕"/>
                  <a:cs typeface="Arial" pitchFamily="34" charset="0"/>
                </a:rPr>
                <a:t>건물 시설</a:t>
              </a:r>
            </a:p>
          </p:txBody>
        </p:sp>
      </p:grpSp>
      <p:cxnSp>
        <p:nvCxnSpPr>
          <p:cNvPr id="47" name="직선 연결선 46"/>
          <p:cNvCxnSpPr/>
          <p:nvPr/>
        </p:nvCxnSpPr>
        <p:spPr>
          <a:xfrm>
            <a:off x="2188338" y="4993077"/>
            <a:ext cx="730800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직사각형 47"/>
          <p:cNvSpPr/>
          <p:nvPr/>
        </p:nvSpPr>
        <p:spPr>
          <a:xfrm>
            <a:off x="3196345" y="5092521"/>
            <a:ext cx="3132000" cy="686528"/>
          </a:xfrm>
          <a:prstGeom prst="rect">
            <a:avLst/>
          </a:prstGeom>
          <a:noFill/>
          <a:ln w="12700">
            <a:solidFill>
              <a:schemeClr val="bg1">
                <a:lumMod val="65000"/>
                <a:alpha val="0"/>
              </a:schemeClr>
            </a:solidFill>
            <a:prstDash val="solid"/>
          </a:ln>
        </p:spPr>
        <p:txBody>
          <a:bodyPr wrap="square" lIns="72000" tIns="72000" rIns="36000" bIns="0" rtlCol="0" anchor="t">
            <a:noAutofit/>
          </a:bodyPr>
          <a:lstStyle/>
          <a:p>
            <a:pPr marL="177800" indent="-177800" defTabSz="971550">
              <a:spcAft>
                <a:spcPts val="5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학습공간시설 </a:t>
            </a:r>
            <a:r>
              <a:rPr lang="en-US" altLang="ko-KR" sz="1000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sz="1000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신규</a:t>
            </a:r>
            <a:r>
              <a:rPr lang="en-US" altLang="ko-KR" sz="1000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)</a:t>
            </a:r>
            <a:endParaRPr lang="ko-KR" altLang="en-US" sz="1000" b="1" dirty="0">
              <a:ln>
                <a:solidFill>
                  <a:schemeClr val="bg1">
                    <a:lumMod val="65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맑은 고딕" panose="020B0503020000020004" pitchFamily="50" charset="-127"/>
            </a:endParaRPr>
          </a:p>
          <a:p>
            <a:pPr marL="177800" indent="-177800" defTabSz="971550">
              <a:spcAft>
                <a:spcPts val="5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강의실 내 조명 유지</a:t>
            </a:r>
          </a:p>
          <a:p>
            <a:pPr marL="177800" indent="-177800" defTabSz="971550">
              <a:spcAft>
                <a:spcPts val="5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강의실 청결</a:t>
            </a:r>
          </a:p>
          <a:p>
            <a:pPr marL="177800" indent="-177800" defTabSz="971550">
              <a:spcAft>
                <a:spcPts val="5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외부 소음 유입</a:t>
            </a:r>
            <a:endParaRPr lang="en-US" altLang="ko-KR" sz="1000" b="1" dirty="0">
              <a:ln>
                <a:solidFill>
                  <a:schemeClr val="bg1">
                    <a:lumMod val="65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맑은 고딕" panose="020B0503020000020004" pitchFamily="50" charset="-127"/>
            </a:endParaRPr>
          </a:p>
          <a:p>
            <a:pPr marL="177800" indent="-177800" defTabSz="971550">
              <a:spcAft>
                <a:spcPts val="5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필요 물품 구비 </a:t>
            </a:r>
            <a:r>
              <a:rPr lang="en-US" altLang="ko-KR" sz="1000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sz="1000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신규</a:t>
            </a:r>
            <a:r>
              <a:rPr lang="en-US" altLang="ko-KR" sz="1000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)</a:t>
            </a:r>
            <a:endParaRPr lang="ko-KR" altLang="en-US" sz="1000" b="1" dirty="0">
              <a:ln>
                <a:solidFill>
                  <a:schemeClr val="bg1">
                    <a:lumMod val="65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맑은 고딕" panose="020B0503020000020004" pitchFamily="50" charset="-127"/>
            </a:endParaRPr>
          </a:p>
        </p:txBody>
      </p:sp>
      <p:grpSp>
        <p:nvGrpSpPr>
          <p:cNvPr id="49" name="그룹 48"/>
          <p:cNvGrpSpPr/>
          <p:nvPr/>
        </p:nvGrpSpPr>
        <p:grpSpPr>
          <a:xfrm>
            <a:off x="2187312" y="5173919"/>
            <a:ext cx="900000" cy="528403"/>
            <a:chOff x="544658" y="4954860"/>
            <a:chExt cx="808274" cy="808272"/>
          </a:xfrm>
        </p:grpSpPr>
        <p:sp>
          <p:nvSpPr>
            <p:cNvPr id="50" name="모서리가 둥근 직사각형 49"/>
            <p:cNvSpPr/>
            <p:nvPr/>
          </p:nvSpPr>
          <p:spPr>
            <a:xfrm>
              <a:off x="544658" y="4954860"/>
              <a:ext cx="808274" cy="808272"/>
            </a:xfrm>
            <a:prstGeom prst="roundRect">
              <a:avLst>
                <a:gd name="adj" fmla="val 11723"/>
              </a:avLst>
            </a:prstGeom>
            <a:solidFill>
              <a:schemeClr val="bg1"/>
            </a:solidFill>
            <a:ln w="50800" cap="flat" cmpd="sng" algn="ctr">
              <a:gradFill flip="none" rotWithShape="1">
                <a:gsLst>
                  <a:gs pos="50000">
                    <a:srgbClr val="82AFCE"/>
                  </a:gs>
                  <a:gs pos="51000">
                    <a:srgbClr val="2D83BD"/>
                  </a:gs>
                </a:gsLst>
                <a:lin ang="4200000" scaled="0"/>
                <a:tileRect/>
              </a:gradFill>
              <a:prstDash val="solid"/>
            </a:ln>
            <a:effectLst/>
          </p:spPr>
          <p:txBody>
            <a:bodyPr lIns="36000" rIns="36000" rtlCol="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buClr>
                  <a:prstClr val="white">
                    <a:lumMod val="50000"/>
                  </a:prstClr>
                </a:buClr>
                <a:buSzPct val="80000"/>
                <a:defRPr/>
              </a:pPr>
              <a:endParaRPr kumimoji="0" lang="ko-KR" altLang="en-US" sz="16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1" name="직사각형 50"/>
            <p:cNvSpPr/>
            <p:nvPr/>
          </p:nvSpPr>
          <p:spPr>
            <a:xfrm>
              <a:off x="574641" y="5084594"/>
              <a:ext cx="748308" cy="548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cene3d>
                <a:camera prst="orthographicFront"/>
                <a:lightRig rig="threePt" dir="t"/>
              </a:scene3d>
              <a:sp3d contourW="31750">
                <a:bevelT w="1270"/>
                <a:bevelB w="0" h="0"/>
                <a:contourClr>
                  <a:schemeClr val="bg1"/>
                </a:contourClr>
              </a:sp3d>
            </a:bodyPr>
            <a:lstStyle/>
            <a:p>
              <a:pPr algn="ctr" eaLnBrk="0" hangingPunct="0">
                <a:buClr>
                  <a:srgbClr val="808080"/>
                </a:buClr>
                <a:buSzPct val="140000"/>
                <a:tabLst>
                  <a:tab pos="5648325" algn="l"/>
                </a:tabLst>
              </a:pPr>
              <a:r>
                <a:rPr lang="ko-KR" altLang="en-US" sz="1100" b="1" kern="0" spc="-100" dirty="0">
                  <a:solidFill>
                    <a:prstClr val="black">
                      <a:lumMod val="95000"/>
                      <a:lumOff val="5000"/>
                    </a:prstClr>
                  </a:solidFill>
                  <a:ea typeface="맑은 고딕"/>
                  <a:cs typeface="Arial" pitchFamily="34" charset="0"/>
                </a:rPr>
                <a:t>강의실</a:t>
              </a: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379" y="5409467"/>
            <a:ext cx="745524" cy="74552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222" y="4174081"/>
            <a:ext cx="617838" cy="61783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75" y="2212062"/>
            <a:ext cx="749732" cy="74973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524" y="3140231"/>
            <a:ext cx="663235" cy="66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50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조사 내용</a:t>
            </a:r>
          </a:p>
        </p:txBody>
      </p:sp>
      <p:sp>
        <p:nvSpPr>
          <p:cNvPr id="12" name="Rectangle 149" descr="좁은 수평선"/>
          <p:cNvSpPr>
            <a:spLocks noChangeArrowheads="1"/>
          </p:cNvSpPr>
          <p:nvPr/>
        </p:nvSpPr>
        <p:spPr bwMode="auto">
          <a:xfrm>
            <a:off x="1661686" y="1125000"/>
            <a:ext cx="7899827" cy="5030412"/>
          </a:xfrm>
          <a:prstGeom prst="bracketPair">
            <a:avLst>
              <a:gd name="adj" fmla="val 0"/>
            </a:avLst>
          </a:prstGeom>
          <a:solidFill>
            <a:srgbClr val="F5F7F9"/>
          </a:solidFill>
          <a:ln w="19050">
            <a:solidFill>
              <a:srgbClr val="D7DFE5"/>
            </a:solidFill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/>
          <a:lstStyle/>
          <a:p>
            <a:pPr algn="ctr"/>
            <a:endParaRPr lang="ko-KR" altLang="en-US" sz="1050" b="1" spc="-50" dirty="0">
              <a:ln>
                <a:solidFill>
                  <a:schemeClr val="bg1">
                    <a:lumMod val="65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0" name="자유형 39"/>
          <p:cNvSpPr/>
          <p:nvPr/>
        </p:nvSpPr>
        <p:spPr>
          <a:xfrm rot="5400000" flipH="1">
            <a:off x="886155" y="645361"/>
            <a:ext cx="612000" cy="1678860"/>
          </a:xfrm>
          <a:custGeom>
            <a:avLst/>
            <a:gdLst>
              <a:gd name="connsiteX0" fmla="*/ 572751 w 572751"/>
              <a:gd name="connsiteY0" fmla="*/ 1025326 h 1025326"/>
              <a:gd name="connsiteX1" fmla="*/ 572751 w 572751"/>
              <a:gd name="connsiteY1" fmla="*/ 632295 h 1025326"/>
              <a:gd name="connsiteX2" fmla="*/ 572751 w 572751"/>
              <a:gd name="connsiteY2" fmla="*/ 354613 h 1025326"/>
              <a:gd name="connsiteX3" fmla="*/ 572751 w 572751"/>
              <a:gd name="connsiteY3" fmla="*/ 0 h 1025326"/>
              <a:gd name="connsiteX4" fmla="*/ 0 w 572751"/>
              <a:gd name="connsiteY4" fmla="*/ 141285 h 1025326"/>
              <a:gd name="connsiteX5" fmla="*/ 0 w 572751"/>
              <a:gd name="connsiteY5" fmla="*/ 422489 h 1025326"/>
              <a:gd name="connsiteX6" fmla="*/ 0 w 572751"/>
              <a:gd name="connsiteY6" fmla="*/ 632295 h 1025326"/>
              <a:gd name="connsiteX7" fmla="*/ 0 w 572751"/>
              <a:gd name="connsiteY7" fmla="*/ 1025326 h 1025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2751" h="1025326">
                <a:moveTo>
                  <a:pt x="572751" y="1025326"/>
                </a:moveTo>
                <a:lnTo>
                  <a:pt x="572751" y="632295"/>
                </a:lnTo>
                <a:lnTo>
                  <a:pt x="572751" y="354613"/>
                </a:lnTo>
                <a:lnTo>
                  <a:pt x="572751" y="0"/>
                </a:lnTo>
                <a:lnTo>
                  <a:pt x="0" y="141285"/>
                </a:lnTo>
                <a:lnTo>
                  <a:pt x="0" y="422489"/>
                </a:lnTo>
                <a:lnTo>
                  <a:pt x="0" y="632295"/>
                </a:lnTo>
                <a:lnTo>
                  <a:pt x="0" y="1025326"/>
                </a:lnTo>
                <a:close/>
              </a:path>
            </a:pathLst>
          </a:custGeom>
          <a:solidFill>
            <a:srgbClr val="1678A7"/>
          </a:solidFill>
          <a:ln w="222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vert270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200"/>
              </a:spcAft>
              <a:buClr>
                <a:srgbClr val="EEECE1"/>
              </a:buClr>
              <a:buSzPct val="140000"/>
              <a:tabLst>
                <a:tab pos="5648325" algn="l"/>
              </a:tabLst>
            </a:pPr>
            <a:r>
              <a:rPr lang="ko-KR" altLang="en-US" sz="1400" b="1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Monotype Sorts"/>
              </a:rPr>
              <a:t>학교 행정</a:t>
            </a:r>
          </a:p>
        </p:txBody>
      </p:sp>
      <p:sp>
        <p:nvSpPr>
          <p:cNvPr id="41" name="직사각형 40"/>
          <p:cNvSpPr/>
          <p:nvPr/>
        </p:nvSpPr>
        <p:spPr>
          <a:xfrm>
            <a:off x="3196345" y="1307874"/>
            <a:ext cx="3132000" cy="936000"/>
          </a:xfrm>
          <a:prstGeom prst="rect">
            <a:avLst/>
          </a:prstGeom>
          <a:noFill/>
          <a:ln w="12700">
            <a:solidFill>
              <a:schemeClr val="bg1">
                <a:lumMod val="65000"/>
                <a:alpha val="0"/>
              </a:schemeClr>
            </a:solidFill>
            <a:prstDash val="solid"/>
          </a:ln>
        </p:spPr>
        <p:txBody>
          <a:bodyPr wrap="square" lIns="72000" tIns="72000" rIns="36000" bIns="0" rtlCol="0" anchor="t">
            <a:noAutofit/>
          </a:bodyPr>
          <a:lstStyle/>
          <a:p>
            <a:pPr marL="177800" indent="-177800" defTabSz="971550">
              <a:spcAft>
                <a:spcPts val="5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공지</a:t>
            </a:r>
            <a:r>
              <a:rPr lang="en-US" altLang="ko-KR" sz="1000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/</a:t>
            </a:r>
            <a:r>
              <a:rPr lang="ko-KR" altLang="en-US" sz="1000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안내 확인 채널 다양</a:t>
            </a:r>
          </a:p>
          <a:p>
            <a:pPr marL="177800" indent="-177800" defTabSz="971550">
              <a:spcAft>
                <a:spcPts val="5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공지</a:t>
            </a:r>
            <a:r>
              <a:rPr lang="en-US" altLang="ko-KR" sz="1000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/</a:t>
            </a:r>
            <a:r>
              <a:rPr lang="ko-KR" altLang="en-US" sz="1000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안내 시기 적절</a:t>
            </a:r>
          </a:p>
          <a:p>
            <a:pPr marL="177800" indent="-177800" defTabSz="971550">
              <a:spcAft>
                <a:spcPts val="5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공지</a:t>
            </a:r>
            <a:r>
              <a:rPr lang="en-US" altLang="ko-KR" sz="1000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/</a:t>
            </a:r>
            <a:r>
              <a:rPr lang="ko-KR" altLang="en-US" sz="1000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안내 이해 용이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2187312" y="1389272"/>
            <a:ext cx="900000" cy="528403"/>
            <a:chOff x="544658" y="4954860"/>
            <a:chExt cx="808274" cy="808272"/>
          </a:xfrm>
        </p:grpSpPr>
        <p:sp>
          <p:nvSpPr>
            <p:cNvPr id="62" name="모서리가 둥근 직사각형 61"/>
            <p:cNvSpPr/>
            <p:nvPr/>
          </p:nvSpPr>
          <p:spPr>
            <a:xfrm>
              <a:off x="544658" y="4954860"/>
              <a:ext cx="808274" cy="808272"/>
            </a:xfrm>
            <a:prstGeom prst="roundRect">
              <a:avLst>
                <a:gd name="adj" fmla="val 11723"/>
              </a:avLst>
            </a:prstGeom>
            <a:solidFill>
              <a:schemeClr val="bg1"/>
            </a:solidFill>
            <a:ln w="50800" cap="flat" cmpd="sng" algn="ctr">
              <a:gradFill flip="none" rotWithShape="1">
                <a:gsLst>
                  <a:gs pos="50000">
                    <a:srgbClr val="82AFCE"/>
                  </a:gs>
                  <a:gs pos="51000">
                    <a:srgbClr val="2D83BD"/>
                  </a:gs>
                </a:gsLst>
                <a:lin ang="4200000" scaled="0"/>
                <a:tileRect/>
              </a:gradFill>
              <a:prstDash val="solid"/>
            </a:ln>
            <a:effectLst/>
          </p:spPr>
          <p:txBody>
            <a:bodyPr lIns="36000" rIns="36000" rtlCol="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buClr>
                  <a:prstClr val="white">
                    <a:lumMod val="50000"/>
                  </a:prstClr>
                </a:buClr>
                <a:buSzPct val="80000"/>
                <a:defRPr/>
              </a:pPr>
              <a:endParaRPr kumimoji="0" lang="ko-KR" altLang="en-US" sz="16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574641" y="5084594"/>
              <a:ext cx="748308" cy="548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cene3d>
                <a:camera prst="orthographicFront"/>
                <a:lightRig rig="threePt" dir="t"/>
              </a:scene3d>
              <a:sp3d contourW="31750">
                <a:bevelT w="1270"/>
                <a:bevelB w="0" h="0"/>
                <a:contourClr>
                  <a:schemeClr val="bg1"/>
                </a:contourClr>
              </a:sp3d>
            </a:bodyPr>
            <a:lstStyle/>
            <a:p>
              <a:pPr algn="ctr" eaLnBrk="0" hangingPunct="0">
                <a:buClr>
                  <a:srgbClr val="808080"/>
                </a:buClr>
                <a:buSzPct val="140000"/>
                <a:tabLst>
                  <a:tab pos="5648325" algn="l"/>
                </a:tabLst>
              </a:pPr>
              <a:r>
                <a:rPr lang="ko-KR" altLang="en-US" sz="1100" b="1" kern="0" spc="-100" dirty="0">
                  <a:solidFill>
                    <a:prstClr val="black">
                      <a:lumMod val="95000"/>
                      <a:lumOff val="5000"/>
                    </a:prstClr>
                  </a:solidFill>
                  <a:ea typeface="맑은 고딕"/>
                  <a:cs typeface="Arial" pitchFamily="34" charset="0"/>
                </a:rPr>
                <a:t>정보 이용</a:t>
              </a:r>
            </a:p>
          </p:txBody>
        </p:sp>
      </p:grpSp>
      <p:cxnSp>
        <p:nvCxnSpPr>
          <p:cNvPr id="9" name="직선 연결선 8"/>
          <p:cNvCxnSpPr/>
          <p:nvPr/>
        </p:nvCxnSpPr>
        <p:spPr>
          <a:xfrm>
            <a:off x="2188338" y="2112203"/>
            <a:ext cx="730800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직사각형 34"/>
          <p:cNvSpPr/>
          <p:nvPr/>
        </p:nvSpPr>
        <p:spPr>
          <a:xfrm>
            <a:off x="3196345" y="2213395"/>
            <a:ext cx="3132000" cy="686528"/>
          </a:xfrm>
          <a:prstGeom prst="rect">
            <a:avLst/>
          </a:prstGeom>
          <a:noFill/>
          <a:ln w="12700">
            <a:solidFill>
              <a:schemeClr val="bg1">
                <a:lumMod val="65000"/>
                <a:alpha val="0"/>
              </a:schemeClr>
            </a:solidFill>
            <a:prstDash val="solid"/>
          </a:ln>
        </p:spPr>
        <p:txBody>
          <a:bodyPr wrap="square" lIns="72000" tIns="72000" rIns="36000" bIns="0" rtlCol="0" anchor="t">
            <a:noAutofit/>
          </a:bodyPr>
          <a:lstStyle/>
          <a:p>
            <a:pPr marL="177800" indent="-177800" defTabSz="971550">
              <a:spcAft>
                <a:spcPts val="5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직원의 책임감 있는 업무처리</a:t>
            </a:r>
          </a:p>
          <a:p>
            <a:pPr marL="177800" indent="-177800" defTabSz="971550">
              <a:spcAft>
                <a:spcPts val="5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학사행정업무 처리 신속</a:t>
            </a:r>
          </a:p>
          <a:p>
            <a:pPr marL="177800" indent="-177800" defTabSz="971550">
              <a:spcAft>
                <a:spcPts val="5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학사행정업무 처리 정확</a:t>
            </a:r>
          </a:p>
          <a:p>
            <a:pPr marL="177800" indent="-177800" defTabSz="971550">
              <a:spcAft>
                <a:spcPts val="5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학사행정부서 방문 목적 충족</a:t>
            </a:r>
          </a:p>
        </p:txBody>
      </p:sp>
      <p:grpSp>
        <p:nvGrpSpPr>
          <p:cNvPr id="36" name="그룹 35"/>
          <p:cNvGrpSpPr/>
          <p:nvPr/>
        </p:nvGrpSpPr>
        <p:grpSpPr>
          <a:xfrm>
            <a:off x="2187312" y="2294793"/>
            <a:ext cx="900000" cy="528403"/>
            <a:chOff x="544658" y="4954860"/>
            <a:chExt cx="808274" cy="808272"/>
          </a:xfrm>
        </p:grpSpPr>
        <p:sp>
          <p:nvSpPr>
            <p:cNvPr id="37" name="모서리가 둥근 직사각형 36"/>
            <p:cNvSpPr/>
            <p:nvPr/>
          </p:nvSpPr>
          <p:spPr>
            <a:xfrm>
              <a:off x="544658" y="4954860"/>
              <a:ext cx="808274" cy="808272"/>
            </a:xfrm>
            <a:prstGeom prst="roundRect">
              <a:avLst>
                <a:gd name="adj" fmla="val 11723"/>
              </a:avLst>
            </a:prstGeom>
            <a:solidFill>
              <a:schemeClr val="bg1"/>
            </a:solidFill>
            <a:ln w="50800" cap="flat" cmpd="sng" algn="ctr">
              <a:gradFill flip="none" rotWithShape="1">
                <a:gsLst>
                  <a:gs pos="50000">
                    <a:srgbClr val="82AFCE"/>
                  </a:gs>
                  <a:gs pos="51000">
                    <a:srgbClr val="2D83BD"/>
                  </a:gs>
                </a:gsLst>
                <a:lin ang="4200000" scaled="0"/>
                <a:tileRect/>
              </a:gradFill>
              <a:prstDash val="solid"/>
            </a:ln>
            <a:effectLst/>
          </p:spPr>
          <p:txBody>
            <a:bodyPr lIns="36000" rIns="36000" rtlCol="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buClr>
                  <a:prstClr val="white">
                    <a:lumMod val="50000"/>
                  </a:prstClr>
                </a:buClr>
                <a:buSzPct val="80000"/>
                <a:defRPr/>
              </a:pPr>
              <a:endParaRPr kumimoji="0" lang="ko-KR" altLang="en-US" sz="16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574641" y="5084594"/>
              <a:ext cx="748308" cy="548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cene3d>
                <a:camera prst="orthographicFront"/>
                <a:lightRig rig="threePt" dir="t"/>
              </a:scene3d>
              <a:sp3d contourW="31750">
                <a:bevelT w="1270"/>
                <a:bevelB w="0" h="0"/>
                <a:contourClr>
                  <a:schemeClr val="bg1"/>
                </a:contourClr>
              </a:sp3d>
            </a:bodyPr>
            <a:lstStyle/>
            <a:p>
              <a:pPr algn="ctr" eaLnBrk="0" hangingPunct="0">
                <a:buClr>
                  <a:srgbClr val="808080"/>
                </a:buClr>
                <a:buSzPct val="140000"/>
                <a:tabLst>
                  <a:tab pos="5648325" algn="l"/>
                </a:tabLst>
              </a:pPr>
              <a:r>
                <a:rPr lang="ko-KR" altLang="en-US" sz="1100" b="1" kern="0" spc="-100" dirty="0">
                  <a:solidFill>
                    <a:prstClr val="black">
                      <a:lumMod val="95000"/>
                      <a:lumOff val="5000"/>
                    </a:prstClr>
                  </a:solidFill>
                  <a:ea typeface="맑은 고딕"/>
                  <a:cs typeface="Arial" pitchFamily="34" charset="0"/>
                </a:rPr>
                <a:t>학사</a:t>
              </a:r>
              <a:endParaRPr lang="en-US" altLang="ko-KR" sz="1100" b="1" kern="0" spc="-100" dirty="0">
                <a:solidFill>
                  <a:prstClr val="black">
                    <a:lumMod val="95000"/>
                    <a:lumOff val="5000"/>
                  </a:prstClr>
                </a:solidFill>
                <a:ea typeface="맑은 고딕"/>
                <a:cs typeface="Arial" pitchFamily="34" charset="0"/>
              </a:endParaRPr>
            </a:p>
            <a:p>
              <a:pPr algn="ctr" eaLnBrk="0" hangingPunct="0">
                <a:buClr>
                  <a:srgbClr val="808080"/>
                </a:buClr>
                <a:buSzPct val="140000"/>
                <a:tabLst>
                  <a:tab pos="5648325" algn="l"/>
                </a:tabLst>
              </a:pPr>
              <a:r>
                <a:rPr lang="ko-KR" altLang="en-US" sz="1100" b="1" kern="0" spc="-100" dirty="0">
                  <a:solidFill>
                    <a:prstClr val="black">
                      <a:lumMod val="95000"/>
                      <a:lumOff val="5000"/>
                    </a:prstClr>
                  </a:solidFill>
                  <a:ea typeface="맑은 고딕"/>
                  <a:cs typeface="Arial" pitchFamily="34" charset="0"/>
                </a:rPr>
                <a:t>행정부서</a:t>
              </a:r>
            </a:p>
          </p:txBody>
        </p:sp>
      </p:grpSp>
      <p:cxnSp>
        <p:nvCxnSpPr>
          <p:cNvPr id="39" name="직선 연결선 38"/>
          <p:cNvCxnSpPr/>
          <p:nvPr/>
        </p:nvCxnSpPr>
        <p:spPr>
          <a:xfrm>
            <a:off x="2188338" y="3261380"/>
            <a:ext cx="730800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직사각형 42"/>
          <p:cNvSpPr/>
          <p:nvPr/>
        </p:nvSpPr>
        <p:spPr>
          <a:xfrm>
            <a:off x="3196345" y="3353864"/>
            <a:ext cx="3132000" cy="686528"/>
          </a:xfrm>
          <a:prstGeom prst="rect">
            <a:avLst/>
          </a:prstGeom>
          <a:noFill/>
          <a:ln w="12700">
            <a:solidFill>
              <a:schemeClr val="bg1">
                <a:lumMod val="65000"/>
                <a:alpha val="0"/>
              </a:schemeClr>
            </a:solidFill>
            <a:prstDash val="solid"/>
          </a:ln>
        </p:spPr>
        <p:txBody>
          <a:bodyPr wrap="square" lIns="72000" tIns="72000" rIns="36000" bIns="0" rtlCol="0" anchor="t">
            <a:noAutofit/>
          </a:bodyPr>
          <a:lstStyle/>
          <a:p>
            <a:pPr marL="177800" indent="-177800" defTabSz="971550">
              <a:spcAft>
                <a:spcPts val="5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능력 위주 투명한 채용</a:t>
            </a:r>
          </a:p>
          <a:p>
            <a:pPr marL="177800" indent="-177800" defTabSz="971550">
              <a:spcAft>
                <a:spcPts val="5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적정한 수 교원 채용</a:t>
            </a:r>
          </a:p>
          <a:p>
            <a:pPr marL="177800" indent="-177800" defTabSz="971550">
              <a:spcAft>
                <a:spcPts val="5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주기적</a:t>
            </a:r>
            <a:r>
              <a:rPr lang="en-US" altLang="ko-KR" sz="1000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/</a:t>
            </a:r>
            <a:r>
              <a:rPr lang="ko-KR" altLang="en-US" sz="1000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체계적 평가</a:t>
            </a:r>
          </a:p>
          <a:p>
            <a:pPr marL="177800" indent="-177800" defTabSz="971550">
              <a:spcAft>
                <a:spcPts val="5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업적과 실적에 따른 보상</a:t>
            </a:r>
          </a:p>
          <a:p>
            <a:pPr marL="177800" indent="-177800" defTabSz="971550">
              <a:spcAft>
                <a:spcPts val="5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개인 능력</a:t>
            </a:r>
            <a:r>
              <a:rPr lang="en-US" altLang="ko-KR" sz="1000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/</a:t>
            </a:r>
            <a:r>
              <a:rPr lang="ko-KR" altLang="en-US" sz="1000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성과에 따른 승진기회</a:t>
            </a:r>
          </a:p>
          <a:p>
            <a:pPr marL="177800" indent="-177800" defTabSz="971550">
              <a:spcAft>
                <a:spcPts val="5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자기계발</a:t>
            </a:r>
            <a:r>
              <a:rPr lang="en-US" altLang="ko-KR" sz="1000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000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재교육</a:t>
            </a:r>
            <a:r>
              <a:rPr lang="en-US" altLang="ko-KR" sz="1000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000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학습 기회 제공</a:t>
            </a:r>
          </a:p>
          <a:p>
            <a:pPr marL="177800" indent="-177800" defTabSz="971550">
              <a:spcAft>
                <a:spcPts val="5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적정 수준의 급여</a:t>
            </a:r>
          </a:p>
          <a:p>
            <a:pPr marL="177800" indent="-177800" defTabSz="971550">
              <a:spcAft>
                <a:spcPts val="5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적정 수준의 복리후생</a:t>
            </a:r>
          </a:p>
        </p:txBody>
      </p:sp>
      <p:grpSp>
        <p:nvGrpSpPr>
          <p:cNvPr id="44" name="그룹 43"/>
          <p:cNvGrpSpPr/>
          <p:nvPr/>
        </p:nvGrpSpPr>
        <p:grpSpPr>
          <a:xfrm>
            <a:off x="2187312" y="3435262"/>
            <a:ext cx="900000" cy="528403"/>
            <a:chOff x="544658" y="4954860"/>
            <a:chExt cx="808274" cy="808272"/>
          </a:xfrm>
        </p:grpSpPr>
        <p:sp>
          <p:nvSpPr>
            <p:cNvPr id="45" name="모서리가 둥근 직사각형 44"/>
            <p:cNvSpPr/>
            <p:nvPr/>
          </p:nvSpPr>
          <p:spPr>
            <a:xfrm>
              <a:off x="544658" y="4954860"/>
              <a:ext cx="808274" cy="808272"/>
            </a:xfrm>
            <a:prstGeom prst="roundRect">
              <a:avLst>
                <a:gd name="adj" fmla="val 11723"/>
              </a:avLst>
            </a:prstGeom>
            <a:solidFill>
              <a:schemeClr val="bg1"/>
            </a:solidFill>
            <a:ln w="50800" cap="flat" cmpd="sng" algn="ctr">
              <a:gradFill flip="none" rotWithShape="1">
                <a:gsLst>
                  <a:gs pos="50000">
                    <a:srgbClr val="82AFCE"/>
                  </a:gs>
                  <a:gs pos="51000">
                    <a:srgbClr val="2D83BD"/>
                  </a:gs>
                </a:gsLst>
                <a:lin ang="4200000" scaled="0"/>
                <a:tileRect/>
              </a:gradFill>
              <a:prstDash val="solid"/>
            </a:ln>
            <a:effectLst/>
          </p:spPr>
          <p:txBody>
            <a:bodyPr lIns="36000" rIns="36000" rtlCol="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buClr>
                  <a:prstClr val="white">
                    <a:lumMod val="50000"/>
                  </a:prstClr>
                </a:buClr>
                <a:buSzPct val="80000"/>
                <a:defRPr/>
              </a:pPr>
              <a:endParaRPr kumimoji="0" lang="ko-KR" altLang="en-US" sz="16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574641" y="5084594"/>
              <a:ext cx="748308" cy="548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cene3d>
                <a:camera prst="orthographicFront"/>
                <a:lightRig rig="threePt" dir="t"/>
              </a:scene3d>
              <a:sp3d contourW="31750">
                <a:bevelT w="1270"/>
                <a:bevelB w="0" h="0"/>
                <a:contourClr>
                  <a:schemeClr val="bg1"/>
                </a:contourClr>
              </a:sp3d>
            </a:bodyPr>
            <a:lstStyle/>
            <a:p>
              <a:pPr algn="ctr" eaLnBrk="0" hangingPunct="0">
                <a:buClr>
                  <a:srgbClr val="808080"/>
                </a:buClr>
                <a:buSzPct val="140000"/>
                <a:tabLst>
                  <a:tab pos="5648325" algn="l"/>
                </a:tabLst>
              </a:pPr>
              <a:r>
                <a:rPr lang="ko-KR" altLang="en-US" sz="1100" b="1" kern="0" spc="-100" dirty="0">
                  <a:solidFill>
                    <a:prstClr val="black">
                      <a:lumMod val="95000"/>
                      <a:lumOff val="5000"/>
                    </a:prstClr>
                  </a:solidFill>
                  <a:ea typeface="맑은 고딕"/>
                  <a:cs typeface="Arial" pitchFamily="34" charset="0"/>
                </a:rPr>
                <a:t>인사 제도</a:t>
              </a:r>
            </a:p>
          </p:txBody>
        </p:sp>
      </p:grpSp>
      <p:cxnSp>
        <p:nvCxnSpPr>
          <p:cNvPr id="47" name="직선 연결선 46"/>
          <p:cNvCxnSpPr/>
          <p:nvPr/>
        </p:nvCxnSpPr>
        <p:spPr>
          <a:xfrm>
            <a:off x="2188338" y="5252568"/>
            <a:ext cx="730800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직사각형 47"/>
          <p:cNvSpPr/>
          <p:nvPr/>
        </p:nvSpPr>
        <p:spPr>
          <a:xfrm>
            <a:off x="3196345" y="5413797"/>
            <a:ext cx="3132000" cy="686528"/>
          </a:xfrm>
          <a:prstGeom prst="rect">
            <a:avLst/>
          </a:prstGeom>
          <a:noFill/>
          <a:ln w="12700">
            <a:solidFill>
              <a:schemeClr val="bg1">
                <a:lumMod val="65000"/>
                <a:alpha val="0"/>
              </a:schemeClr>
            </a:solidFill>
            <a:prstDash val="solid"/>
          </a:ln>
        </p:spPr>
        <p:txBody>
          <a:bodyPr wrap="square" lIns="72000" tIns="72000" rIns="36000" bIns="0" rtlCol="0" anchor="t">
            <a:noAutofit/>
          </a:bodyPr>
          <a:lstStyle/>
          <a:p>
            <a:pPr marL="177800" indent="-177800" defTabSz="971550">
              <a:spcAft>
                <a:spcPts val="5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예산신청 절차 간편</a:t>
            </a:r>
          </a:p>
          <a:p>
            <a:pPr marL="177800" indent="-177800" defTabSz="971550">
              <a:spcAft>
                <a:spcPts val="5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필요사항 지원 원활</a:t>
            </a:r>
          </a:p>
        </p:txBody>
      </p:sp>
      <p:grpSp>
        <p:nvGrpSpPr>
          <p:cNvPr id="49" name="그룹 48"/>
          <p:cNvGrpSpPr/>
          <p:nvPr/>
        </p:nvGrpSpPr>
        <p:grpSpPr>
          <a:xfrm>
            <a:off x="2187312" y="5445767"/>
            <a:ext cx="900000" cy="528403"/>
            <a:chOff x="544658" y="4954860"/>
            <a:chExt cx="808274" cy="808272"/>
          </a:xfrm>
        </p:grpSpPr>
        <p:sp>
          <p:nvSpPr>
            <p:cNvPr id="50" name="모서리가 둥근 직사각형 49"/>
            <p:cNvSpPr/>
            <p:nvPr/>
          </p:nvSpPr>
          <p:spPr>
            <a:xfrm>
              <a:off x="544658" y="4954860"/>
              <a:ext cx="808274" cy="808272"/>
            </a:xfrm>
            <a:prstGeom prst="roundRect">
              <a:avLst>
                <a:gd name="adj" fmla="val 11723"/>
              </a:avLst>
            </a:prstGeom>
            <a:solidFill>
              <a:schemeClr val="bg1"/>
            </a:solidFill>
            <a:ln w="50800" cap="flat" cmpd="sng" algn="ctr">
              <a:gradFill flip="none" rotWithShape="1">
                <a:gsLst>
                  <a:gs pos="50000">
                    <a:srgbClr val="82AFCE"/>
                  </a:gs>
                  <a:gs pos="51000">
                    <a:srgbClr val="2D83BD"/>
                  </a:gs>
                </a:gsLst>
                <a:lin ang="4200000" scaled="0"/>
                <a:tileRect/>
              </a:gradFill>
              <a:prstDash val="solid"/>
            </a:ln>
            <a:effectLst/>
          </p:spPr>
          <p:txBody>
            <a:bodyPr lIns="36000" rIns="36000" rtlCol="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buClr>
                  <a:prstClr val="white">
                    <a:lumMod val="50000"/>
                  </a:prstClr>
                </a:buClr>
                <a:buSzPct val="80000"/>
                <a:defRPr/>
              </a:pPr>
              <a:endParaRPr kumimoji="0" lang="ko-KR" altLang="en-US" sz="16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1" name="직사각형 50"/>
            <p:cNvSpPr/>
            <p:nvPr/>
          </p:nvSpPr>
          <p:spPr>
            <a:xfrm>
              <a:off x="574641" y="5084594"/>
              <a:ext cx="748308" cy="548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cene3d>
                <a:camera prst="orthographicFront"/>
                <a:lightRig rig="threePt" dir="t"/>
              </a:scene3d>
              <a:sp3d contourW="31750">
                <a:bevelT w="1270"/>
                <a:bevelB w="0" h="0"/>
                <a:contourClr>
                  <a:schemeClr val="bg1"/>
                </a:contourClr>
              </a:sp3d>
            </a:bodyPr>
            <a:lstStyle/>
            <a:p>
              <a:pPr algn="ctr" eaLnBrk="0" hangingPunct="0">
                <a:buClr>
                  <a:srgbClr val="808080"/>
                </a:buClr>
                <a:buSzPct val="140000"/>
                <a:tabLst>
                  <a:tab pos="5648325" algn="l"/>
                </a:tabLst>
              </a:pPr>
              <a:r>
                <a:rPr lang="ko-KR" altLang="en-US" sz="1100" b="1" kern="0" spc="-100" dirty="0">
                  <a:solidFill>
                    <a:prstClr val="black">
                      <a:lumMod val="95000"/>
                      <a:lumOff val="5000"/>
                    </a:prstClr>
                  </a:solidFill>
                  <a:ea typeface="맑은 고딕"/>
                  <a:cs typeface="Arial" pitchFamily="34" charset="0"/>
                </a:rPr>
                <a:t>연구활동</a:t>
              </a:r>
              <a:endParaRPr lang="en-US" altLang="ko-KR" sz="1100" b="1" kern="0" spc="-100" dirty="0">
                <a:solidFill>
                  <a:prstClr val="black">
                    <a:lumMod val="95000"/>
                    <a:lumOff val="5000"/>
                  </a:prstClr>
                </a:solidFill>
                <a:ea typeface="맑은 고딕"/>
                <a:cs typeface="Arial" pitchFamily="34" charset="0"/>
              </a:endParaRPr>
            </a:p>
            <a:p>
              <a:pPr algn="ctr" eaLnBrk="0" hangingPunct="0">
                <a:buClr>
                  <a:srgbClr val="808080"/>
                </a:buClr>
                <a:buSzPct val="140000"/>
                <a:tabLst>
                  <a:tab pos="5648325" algn="l"/>
                </a:tabLst>
              </a:pPr>
              <a:r>
                <a:rPr lang="ko-KR" altLang="en-US" sz="1100" b="1" kern="0" spc="-100" dirty="0">
                  <a:solidFill>
                    <a:prstClr val="black">
                      <a:lumMod val="95000"/>
                      <a:lumOff val="5000"/>
                    </a:prstClr>
                  </a:solidFill>
                  <a:ea typeface="맑은 고딕"/>
                  <a:cs typeface="Arial" pitchFamily="34" charset="0"/>
                </a:rPr>
                <a:t>지원</a:t>
              </a:r>
            </a:p>
          </p:txBody>
        </p:sp>
      </p:grp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238" y="4494495"/>
            <a:ext cx="649860" cy="64986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759" y="1457947"/>
            <a:ext cx="540372" cy="540372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000" y="5482301"/>
            <a:ext cx="544150" cy="54415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760" y="2545341"/>
            <a:ext cx="540372" cy="54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51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조사 내용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xmlns="" id="{7DE1D881-82B3-4D3A-839B-452653987C90}"/>
              </a:ext>
            </a:extLst>
          </p:cNvPr>
          <p:cNvGrpSpPr/>
          <p:nvPr/>
        </p:nvGrpSpPr>
        <p:grpSpPr>
          <a:xfrm>
            <a:off x="352725" y="838641"/>
            <a:ext cx="9208788" cy="1062167"/>
            <a:chOff x="352725" y="1351338"/>
            <a:chExt cx="9208788" cy="1188000"/>
          </a:xfrm>
        </p:grpSpPr>
        <p:grpSp>
          <p:nvGrpSpPr>
            <p:cNvPr id="6" name="그룹 5"/>
            <p:cNvGrpSpPr/>
            <p:nvPr/>
          </p:nvGrpSpPr>
          <p:grpSpPr>
            <a:xfrm>
              <a:off x="352725" y="1351338"/>
              <a:ext cx="9208788" cy="1188000"/>
              <a:chOff x="352725" y="1351338"/>
              <a:chExt cx="9208788" cy="1188000"/>
            </a:xfrm>
          </p:grpSpPr>
          <p:sp>
            <p:nvSpPr>
              <p:cNvPr id="12" name="Rectangle 149" descr="좁은 수평선"/>
              <p:cNvSpPr>
                <a:spLocks noChangeArrowheads="1"/>
              </p:cNvSpPr>
              <p:nvPr/>
            </p:nvSpPr>
            <p:spPr bwMode="auto">
              <a:xfrm>
                <a:off x="1661686" y="1351338"/>
                <a:ext cx="7899827" cy="1188000"/>
              </a:xfrm>
              <a:prstGeom prst="bracketPair">
                <a:avLst>
                  <a:gd name="adj" fmla="val 0"/>
                </a:avLst>
              </a:prstGeom>
              <a:solidFill>
                <a:srgbClr val="F5F7F9"/>
              </a:solidFill>
              <a:ln w="19050">
                <a:solidFill>
                  <a:srgbClr val="D7DFE5"/>
                </a:solidFill>
              </a:ln>
              <a:ex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sz="1050" b="1" spc="-50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40" name="자유형 39"/>
              <p:cNvSpPr/>
              <p:nvPr/>
            </p:nvSpPr>
            <p:spPr>
              <a:xfrm rot="5400000" flipH="1">
                <a:off x="886155" y="871699"/>
                <a:ext cx="612000" cy="1678860"/>
              </a:xfrm>
              <a:custGeom>
                <a:avLst/>
                <a:gdLst>
                  <a:gd name="connsiteX0" fmla="*/ 572751 w 572751"/>
                  <a:gd name="connsiteY0" fmla="*/ 1025326 h 1025326"/>
                  <a:gd name="connsiteX1" fmla="*/ 572751 w 572751"/>
                  <a:gd name="connsiteY1" fmla="*/ 632295 h 1025326"/>
                  <a:gd name="connsiteX2" fmla="*/ 572751 w 572751"/>
                  <a:gd name="connsiteY2" fmla="*/ 354613 h 1025326"/>
                  <a:gd name="connsiteX3" fmla="*/ 572751 w 572751"/>
                  <a:gd name="connsiteY3" fmla="*/ 0 h 1025326"/>
                  <a:gd name="connsiteX4" fmla="*/ 0 w 572751"/>
                  <a:gd name="connsiteY4" fmla="*/ 141285 h 1025326"/>
                  <a:gd name="connsiteX5" fmla="*/ 0 w 572751"/>
                  <a:gd name="connsiteY5" fmla="*/ 422489 h 1025326"/>
                  <a:gd name="connsiteX6" fmla="*/ 0 w 572751"/>
                  <a:gd name="connsiteY6" fmla="*/ 632295 h 1025326"/>
                  <a:gd name="connsiteX7" fmla="*/ 0 w 572751"/>
                  <a:gd name="connsiteY7" fmla="*/ 1025326 h 1025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2751" h="1025326">
                    <a:moveTo>
                      <a:pt x="572751" y="1025326"/>
                    </a:moveTo>
                    <a:lnTo>
                      <a:pt x="572751" y="632295"/>
                    </a:lnTo>
                    <a:lnTo>
                      <a:pt x="572751" y="354613"/>
                    </a:lnTo>
                    <a:lnTo>
                      <a:pt x="572751" y="0"/>
                    </a:lnTo>
                    <a:lnTo>
                      <a:pt x="0" y="141285"/>
                    </a:lnTo>
                    <a:lnTo>
                      <a:pt x="0" y="422489"/>
                    </a:lnTo>
                    <a:lnTo>
                      <a:pt x="0" y="632295"/>
                    </a:lnTo>
                    <a:lnTo>
                      <a:pt x="0" y="1025326"/>
                    </a:lnTo>
                    <a:close/>
                  </a:path>
                </a:pathLst>
              </a:custGeom>
              <a:solidFill>
                <a:srgbClr val="1678A7"/>
              </a:solidFill>
              <a:ln w="22225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vert270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200"/>
                  </a:spcAft>
                  <a:buClr>
                    <a:srgbClr val="EEECE1"/>
                  </a:buClr>
                  <a:buSzPct val="140000"/>
                  <a:tabLst>
                    <a:tab pos="5648325" algn="l"/>
                  </a:tabLst>
                </a:pPr>
                <a:r>
                  <a:rPr lang="ko-KR" altLang="en-US" sz="1400" b="1" kern="0" dirty="0">
                    <a:ln>
                      <a:solidFill>
                        <a:prstClr val="white">
                          <a:alpha val="0"/>
                        </a:prstClr>
                      </a:solidFill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Monotype Sorts"/>
                  </a:rPr>
                  <a:t>학생</a:t>
                </a:r>
              </a:p>
            </p:txBody>
          </p:sp>
          <p:sp>
            <p:nvSpPr>
              <p:cNvPr id="41" name="직사각형 40"/>
              <p:cNvSpPr/>
              <p:nvPr/>
            </p:nvSpPr>
            <p:spPr>
              <a:xfrm>
                <a:off x="3196345" y="1472427"/>
                <a:ext cx="3132000" cy="936000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65000"/>
                    <a:alpha val="0"/>
                  </a:schemeClr>
                </a:solidFill>
                <a:prstDash val="solid"/>
              </a:ln>
            </p:spPr>
            <p:txBody>
              <a:bodyPr wrap="square" lIns="72000" tIns="72000" rIns="36000" bIns="0" rtlCol="0" anchor="t">
                <a:noAutofit/>
              </a:bodyPr>
              <a:lstStyle/>
              <a:p>
                <a:pPr marL="177800" indent="-177800" defTabSz="971550">
                  <a:spcAft>
                    <a:spcPts val="500"/>
                  </a:spcAft>
                  <a:buClr>
                    <a:schemeClr val="bg1">
                      <a:lumMod val="50000"/>
                    </a:schemeClr>
                  </a:buClr>
                  <a:buFont typeface="Wingdings" panose="05000000000000000000" pitchFamily="2" charset="2"/>
                  <a:buChar char="§"/>
                </a:pPr>
                <a:r>
                  <a:rPr lang="ko-KR" altLang="en-US" sz="1000" b="1" dirty="0">
                    <a:ln>
                      <a:solidFill>
                        <a:schemeClr val="bg1">
                          <a:lumMod val="65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anose="020B0503020000020004" pitchFamily="50" charset="-127"/>
                  </a:rPr>
                  <a:t>자기계발을 위한 노력</a:t>
                </a:r>
              </a:p>
              <a:p>
                <a:pPr marL="177800" indent="-177800" defTabSz="971550">
                  <a:spcAft>
                    <a:spcPts val="500"/>
                  </a:spcAft>
                  <a:buClr>
                    <a:schemeClr val="bg1">
                      <a:lumMod val="50000"/>
                    </a:schemeClr>
                  </a:buClr>
                  <a:buFont typeface="Wingdings" panose="05000000000000000000" pitchFamily="2" charset="2"/>
                  <a:buChar char="§"/>
                </a:pPr>
                <a:r>
                  <a:rPr lang="ko-KR" altLang="en-US" sz="1000" b="1" dirty="0">
                    <a:ln>
                      <a:solidFill>
                        <a:schemeClr val="bg1">
                          <a:lumMod val="65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anose="020B0503020000020004" pitchFamily="50" charset="-127"/>
                  </a:rPr>
                  <a:t>학문적 지식 향상 노력</a:t>
                </a:r>
              </a:p>
              <a:p>
                <a:pPr marL="177800" indent="-177800" defTabSz="971550">
                  <a:spcAft>
                    <a:spcPts val="500"/>
                  </a:spcAft>
                  <a:buClr>
                    <a:schemeClr val="bg1">
                      <a:lumMod val="50000"/>
                    </a:schemeClr>
                  </a:buClr>
                  <a:buFont typeface="Wingdings" panose="05000000000000000000" pitchFamily="2" charset="2"/>
                  <a:buChar char="§"/>
                </a:pPr>
                <a:r>
                  <a:rPr lang="ko-KR" altLang="en-US" sz="1000" b="1" dirty="0">
                    <a:ln>
                      <a:solidFill>
                        <a:schemeClr val="bg1">
                          <a:lumMod val="65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anose="020B0503020000020004" pitchFamily="50" charset="-127"/>
                  </a:rPr>
                  <a:t>학습참여 태도 우수</a:t>
                </a:r>
              </a:p>
              <a:p>
                <a:pPr marL="177800" indent="-177800" defTabSz="971550">
                  <a:spcAft>
                    <a:spcPts val="500"/>
                  </a:spcAft>
                  <a:buClr>
                    <a:schemeClr val="bg1">
                      <a:lumMod val="50000"/>
                    </a:schemeClr>
                  </a:buClr>
                  <a:buFont typeface="Wingdings" panose="05000000000000000000" pitchFamily="2" charset="2"/>
                  <a:buChar char="§"/>
                </a:pPr>
                <a:r>
                  <a:rPr lang="ko-KR" altLang="en-US" sz="1000" b="1" dirty="0">
                    <a:ln>
                      <a:solidFill>
                        <a:schemeClr val="bg1">
                          <a:lumMod val="65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anose="020B0503020000020004" pitchFamily="50" charset="-127"/>
                  </a:rPr>
                  <a:t>학교생활 적극성</a:t>
                </a:r>
              </a:p>
              <a:p>
                <a:pPr marL="177800" indent="-177800" defTabSz="971550">
                  <a:spcAft>
                    <a:spcPts val="500"/>
                  </a:spcAft>
                  <a:buClr>
                    <a:schemeClr val="bg1">
                      <a:lumMod val="50000"/>
                    </a:schemeClr>
                  </a:buClr>
                  <a:buFont typeface="Wingdings" panose="05000000000000000000" pitchFamily="2" charset="2"/>
                  <a:buChar char="§"/>
                </a:pPr>
                <a:endPara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endParaRPr>
              </a:p>
            </p:txBody>
          </p:sp>
          <p:grpSp>
            <p:nvGrpSpPr>
              <p:cNvPr id="2" name="그룹 1"/>
              <p:cNvGrpSpPr/>
              <p:nvPr/>
            </p:nvGrpSpPr>
            <p:grpSpPr>
              <a:xfrm>
                <a:off x="2187312" y="1553825"/>
                <a:ext cx="900000" cy="528403"/>
                <a:chOff x="544658" y="4954860"/>
                <a:chExt cx="808274" cy="808272"/>
              </a:xfrm>
            </p:grpSpPr>
            <p:sp>
              <p:nvSpPr>
                <p:cNvPr id="62" name="모서리가 둥근 직사각형 61"/>
                <p:cNvSpPr/>
                <p:nvPr/>
              </p:nvSpPr>
              <p:spPr>
                <a:xfrm>
                  <a:off x="544658" y="4954860"/>
                  <a:ext cx="808274" cy="808272"/>
                </a:xfrm>
                <a:prstGeom prst="roundRect">
                  <a:avLst>
                    <a:gd name="adj" fmla="val 11723"/>
                  </a:avLst>
                </a:prstGeom>
                <a:solidFill>
                  <a:schemeClr val="bg1"/>
                </a:solidFill>
                <a:ln w="50800" cap="flat" cmpd="sng" algn="ctr">
                  <a:gradFill flip="none" rotWithShape="1">
                    <a:gsLst>
                      <a:gs pos="50000">
                        <a:srgbClr val="82AFCE"/>
                      </a:gs>
                      <a:gs pos="51000">
                        <a:srgbClr val="2D83BD"/>
                      </a:gs>
                    </a:gsLst>
                    <a:lin ang="4200000" scaled="0"/>
                    <a:tileRect/>
                  </a:gradFill>
                  <a:prstDash val="solid"/>
                </a:ln>
                <a:effectLst/>
              </p:spPr>
              <p:txBody>
                <a:bodyPr lIns="36000" rIns="36000" rtlCol="0" anchor="ctr"/>
                <a:lstStyle/>
                <a:p>
                  <a:pPr algn="ctr" fontAlgn="auto" latinLnBrk="0"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white">
                        <a:lumMod val="50000"/>
                      </a:prstClr>
                    </a:buClr>
                    <a:buSzPct val="80000"/>
                    <a:defRPr/>
                  </a:pPr>
                  <a:endParaRPr kumimoji="0" lang="ko-KR" altLang="en-US" sz="1600" kern="0" spc="-150" dirty="0">
                    <a:ln>
                      <a:solidFill>
                        <a:prstClr val="white">
                          <a:alpha val="0"/>
                        </a:prstClr>
                      </a:solidFill>
                    </a:ln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42" name="직사각형 41"/>
                <p:cNvSpPr/>
                <p:nvPr/>
              </p:nvSpPr>
              <p:spPr>
                <a:xfrm>
                  <a:off x="574641" y="5084594"/>
                  <a:ext cx="748308" cy="5488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 anchor="ctr">
                  <a:scene3d>
                    <a:camera prst="orthographicFront"/>
                    <a:lightRig rig="threePt" dir="t"/>
                  </a:scene3d>
                  <a:sp3d contourW="31750">
                    <a:bevelT w="1270"/>
                    <a:bevelB w="0" h="0"/>
                    <a:contourClr>
                      <a:schemeClr val="bg1"/>
                    </a:contourClr>
                  </a:sp3d>
                </a:bodyPr>
                <a:lstStyle/>
                <a:p>
                  <a:pPr algn="ctr" eaLnBrk="0" hangingPunct="0">
                    <a:buClr>
                      <a:srgbClr val="808080"/>
                    </a:buClr>
                    <a:buSzPct val="140000"/>
                    <a:tabLst>
                      <a:tab pos="5648325" algn="l"/>
                    </a:tabLst>
                  </a:pPr>
                  <a:r>
                    <a:rPr lang="ko-KR" altLang="en-US" sz="1100" b="1" kern="0" spc="-10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a typeface="맑은 고딕"/>
                      <a:cs typeface="Arial" pitchFamily="34" charset="0"/>
                    </a:rPr>
                    <a:t>학생</a:t>
                  </a:r>
                </a:p>
              </p:txBody>
            </p:sp>
          </p:grpSp>
        </p:grpSp>
        <p:pic>
          <p:nvPicPr>
            <p:cNvPr id="85" name="그림 84"/>
            <p:cNvPicPr>
              <a:picLocks/>
            </p:cNvPicPr>
            <p:nvPr/>
          </p:nvPicPr>
          <p:blipFill>
            <a:blip r:embed="rId2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6498" y="1844824"/>
              <a:ext cx="504000" cy="563708"/>
            </a:xfrm>
            <a:prstGeom prst="rect">
              <a:avLst/>
            </a:prstGeom>
          </p:spPr>
        </p:pic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xmlns="" id="{3C73705C-EE04-4D60-9911-AA5CF2CFEA3B}"/>
              </a:ext>
            </a:extLst>
          </p:cNvPr>
          <p:cNvGrpSpPr/>
          <p:nvPr/>
        </p:nvGrpSpPr>
        <p:grpSpPr>
          <a:xfrm>
            <a:off x="330398" y="2854865"/>
            <a:ext cx="9245205" cy="2234754"/>
            <a:chOff x="372343" y="3526886"/>
            <a:chExt cx="9245205" cy="2234754"/>
          </a:xfrm>
        </p:grpSpPr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xmlns="" id="{E535C2B0-38FD-491B-AE52-D61FE98F6693}"/>
                </a:ext>
              </a:extLst>
            </p:cNvPr>
            <p:cNvGrpSpPr/>
            <p:nvPr/>
          </p:nvGrpSpPr>
          <p:grpSpPr>
            <a:xfrm>
              <a:off x="372343" y="3526886"/>
              <a:ext cx="9245205" cy="2234754"/>
              <a:chOff x="372343" y="3501008"/>
              <a:chExt cx="9245205" cy="2234754"/>
            </a:xfrm>
          </p:grpSpPr>
          <p:sp>
            <p:nvSpPr>
              <p:cNvPr id="38" name="Rectangle 149" descr="좁은 수평선">
                <a:extLst>
                  <a:ext uri="{FF2B5EF4-FFF2-40B4-BE49-F238E27FC236}">
                    <a16:creationId xmlns:a16="http://schemas.microsoft.com/office/drawing/2014/main" xmlns="" id="{4CFE7D4C-1257-457B-A66C-E87DF32851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1303" y="3501008"/>
                <a:ext cx="7936245" cy="2234754"/>
              </a:xfrm>
              <a:prstGeom prst="bracketPair">
                <a:avLst>
                  <a:gd name="adj" fmla="val 0"/>
                </a:avLst>
              </a:prstGeom>
              <a:solidFill>
                <a:srgbClr val="F5F7F9"/>
              </a:solidFill>
              <a:ln w="19050">
                <a:solidFill>
                  <a:srgbClr val="D7DFE5"/>
                </a:solidFill>
              </a:ln>
              <a:ex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sz="1050" b="1" spc="-50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39" name="자유형 28">
                <a:extLst>
                  <a:ext uri="{FF2B5EF4-FFF2-40B4-BE49-F238E27FC236}">
                    <a16:creationId xmlns:a16="http://schemas.microsoft.com/office/drawing/2014/main" xmlns="" id="{449A1055-2A96-4198-BD0F-FC89EB6632E8}"/>
                  </a:ext>
                </a:extLst>
              </p:cNvPr>
              <p:cNvSpPr/>
              <p:nvPr/>
            </p:nvSpPr>
            <p:spPr>
              <a:xfrm rot="5400000" flipH="1">
                <a:off x="951333" y="2967799"/>
                <a:ext cx="520879" cy="1678860"/>
              </a:xfrm>
              <a:custGeom>
                <a:avLst/>
                <a:gdLst>
                  <a:gd name="connsiteX0" fmla="*/ 572751 w 572751"/>
                  <a:gd name="connsiteY0" fmla="*/ 1025326 h 1025326"/>
                  <a:gd name="connsiteX1" fmla="*/ 572751 w 572751"/>
                  <a:gd name="connsiteY1" fmla="*/ 632295 h 1025326"/>
                  <a:gd name="connsiteX2" fmla="*/ 572751 w 572751"/>
                  <a:gd name="connsiteY2" fmla="*/ 354613 h 1025326"/>
                  <a:gd name="connsiteX3" fmla="*/ 572751 w 572751"/>
                  <a:gd name="connsiteY3" fmla="*/ 0 h 1025326"/>
                  <a:gd name="connsiteX4" fmla="*/ 0 w 572751"/>
                  <a:gd name="connsiteY4" fmla="*/ 141285 h 1025326"/>
                  <a:gd name="connsiteX5" fmla="*/ 0 w 572751"/>
                  <a:gd name="connsiteY5" fmla="*/ 422489 h 1025326"/>
                  <a:gd name="connsiteX6" fmla="*/ 0 w 572751"/>
                  <a:gd name="connsiteY6" fmla="*/ 632295 h 1025326"/>
                  <a:gd name="connsiteX7" fmla="*/ 0 w 572751"/>
                  <a:gd name="connsiteY7" fmla="*/ 1025326 h 1025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2751" h="1025326">
                    <a:moveTo>
                      <a:pt x="572751" y="1025326"/>
                    </a:moveTo>
                    <a:lnTo>
                      <a:pt x="572751" y="632295"/>
                    </a:lnTo>
                    <a:lnTo>
                      <a:pt x="572751" y="354613"/>
                    </a:lnTo>
                    <a:lnTo>
                      <a:pt x="572751" y="0"/>
                    </a:lnTo>
                    <a:lnTo>
                      <a:pt x="0" y="141285"/>
                    </a:lnTo>
                    <a:lnTo>
                      <a:pt x="0" y="422489"/>
                    </a:lnTo>
                    <a:lnTo>
                      <a:pt x="0" y="632295"/>
                    </a:lnTo>
                    <a:lnTo>
                      <a:pt x="0" y="1025326"/>
                    </a:lnTo>
                    <a:close/>
                  </a:path>
                </a:pathLst>
              </a:custGeom>
              <a:solidFill>
                <a:srgbClr val="1678A7"/>
              </a:solidFill>
              <a:ln w="22225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vert270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200"/>
                  </a:spcAft>
                  <a:buClr>
                    <a:srgbClr val="EEECE1"/>
                  </a:buClr>
                  <a:buSzPct val="140000"/>
                  <a:tabLst>
                    <a:tab pos="5648325" algn="l"/>
                  </a:tabLst>
                </a:pPr>
                <a:r>
                  <a:rPr lang="ko-KR" altLang="en-US" sz="1400" b="1" kern="0" dirty="0">
                    <a:ln>
                      <a:solidFill>
                        <a:prstClr val="white">
                          <a:alpha val="0"/>
                        </a:prstClr>
                      </a:solidFill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Monotype Sorts"/>
                  </a:rPr>
                  <a:t>전공</a:t>
                </a:r>
                <a:r>
                  <a:rPr lang="en-US" altLang="ko-KR" sz="1400" b="1" kern="0" dirty="0">
                    <a:ln>
                      <a:solidFill>
                        <a:prstClr val="white">
                          <a:alpha val="0"/>
                        </a:prstClr>
                      </a:solidFill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Monotype Sorts"/>
                  </a:rPr>
                  <a:t>/</a:t>
                </a:r>
                <a:r>
                  <a:rPr lang="ko-KR" altLang="en-US" sz="1400" b="1" kern="0" dirty="0">
                    <a:ln>
                      <a:solidFill>
                        <a:prstClr val="white">
                          <a:alpha val="0"/>
                        </a:prstClr>
                      </a:solidFill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Monotype Sorts"/>
                  </a:rPr>
                  <a:t>교육과정</a:t>
                </a:r>
              </a:p>
            </p:txBody>
          </p:sp>
          <p:sp>
            <p:nvSpPr>
              <p:cNvPr id="43" name="직사각형 42">
                <a:extLst>
                  <a:ext uri="{FF2B5EF4-FFF2-40B4-BE49-F238E27FC236}">
                    <a16:creationId xmlns:a16="http://schemas.microsoft.com/office/drawing/2014/main" xmlns="" id="{FFC8ECD4-0685-4722-B95F-5CDC0139D8E7}"/>
                  </a:ext>
                </a:extLst>
              </p:cNvPr>
              <p:cNvSpPr/>
              <p:nvPr/>
            </p:nvSpPr>
            <p:spPr>
              <a:xfrm>
                <a:off x="3190699" y="3622245"/>
                <a:ext cx="3132000" cy="796638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65000"/>
                    <a:alpha val="0"/>
                  </a:schemeClr>
                </a:solidFill>
                <a:prstDash val="solid"/>
              </a:ln>
            </p:spPr>
            <p:txBody>
              <a:bodyPr wrap="square" lIns="72000" tIns="72000" rIns="36000" bIns="0" rtlCol="0" anchor="t">
                <a:noAutofit/>
              </a:bodyPr>
              <a:lstStyle/>
              <a:p>
                <a:pPr marL="177800" indent="-177800" defTabSz="971550">
                  <a:lnSpc>
                    <a:spcPts val="1100"/>
                  </a:lnSpc>
                  <a:spcAft>
                    <a:spcPts val="500"/>
                  </a:spcAft>
                  <a:buClr>
                    <a:schemeClr val="bg1">
                      <a:lumMod val="50000"/>
                    </a:schemeClr>
                  </a:buClr>
                  <a:buFont typeface="Wingdings" panose="05000000000000000000" pitchFamily="2" charset="2"/>
                  <a:buChar char="§"/>
                </a:pPr>
                <a:r>
                  <a:rPr lang="ko-KR" altLang="en-US" sz="1000" b="1" dirty="0">
                    <a:ln>
                      <a:solidFill>
                        <a:schemeClr val="bg1">
                          <a:lumMod val="65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anose="020B0503020000020004" pitchFamily="50" charset="-127"/>
                  </a:rPr>
                  <a:t>전공 교육과정의 대학 교육목표 연계성</a:t>
                </a:r>
                <a:endParaRPr lang="en-US" altLang="ko-KR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endParaRPr>
              </a:p>
              <a:p>
                <a:pPr marL="177800" indent="-177800" defTabSz="971550">
                  <a:lnSpc>
                    <a:spcPts val="1100"/>
                  </a:lnSpc>
                  <a:spcAft>
                    <a:spcPts val="500"/>
                  </a:spcAft>
                  <a:buClr>
                    <a:schemeClr val="bg1">
                      <a:lumMod val="50000"/>
                    </a:schemeClr>
                  </a:buClr>
                  <a:buFont typeface="Wingdings" panose="05000000000000000000" pitchFamily="2" charset="2"/>
                  <a:buChar char="§"/>
                </a:pPr>
                <a:r>
                  <a:rPr lang="ko-KR" altLang="en-US" sz="1000" b="1" dirty="0">
                    <a:ln>
                      <a:solidFill>
                        <a:schemeClr val="bg1">
                          <a:lumMod val="65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anose="020B0503020000020004" pitchFamily="50" charset="-127"/>
                  </a:rPr>
                  <a:t>전공 교육과정의 학과 교육목표 연계성</a:t>
                </a:r>
                <a:endParaRPr lang="en-US" altLang="ko-KR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endParaRPr>
              </a:p>
              <a:p>
                <a:pPr marL="177800" indent="-177800" defTabSz="971550">
                  <a:lnSpc>
                    <a:spcPts val="1100"/>
                  </a:lnSpc>
                  <a:spcAft>
                    <a:spcPts val="500"/>
                  </a:spcAft>
                  <a:buClr>
                    <a:schemeClr val="bg1">
                      <a:lumMod val="50000"/>
                    </a:schemeClr>
                  </a:buClr>
                  <a:buFont typeface="Wingdings" panose="05000000000000000000" pitchFamily="2" charset="2"/>
                  <a:buChar char="§"/>
                </a:pPr>
                <a:r>
                  <a:rPr lang="ko-KR" altLang="en-US" sz="1000" b="1" dirty="0">
                    <a:ln>
                      <a:solidFill>
                        <a:schemeClr val="bg1">
                          <a:lumMod val="65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anose="020B0503020000020004" pitchFamily="50" charset="-127"/>
                  </a:rPr>
                  <a:t>전공 교육과정의</a:t>
                </a:r>
                <a:r>
                  <a:rPr lang="en-US" altLang="ko-KR" sz="1000" b="1" dirty="0">
                    <a:ln>
                      <a:solidFill>
                        <a:schemeClr val="bg1">
                          <a:lumMod val="65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anose="020B0503020000020004" pitchFamily="50" charset="-127"/>
                  </a:rPr>
                  <a:t> </a:t>
                </a:r>
                <a:r>
                  <a:rPr lang="ko-KR" altLang="en-US" sz="1000" b="1" dirty="0">
                    <a:ln>
                      <a:solidFill>
                        <a:schemeClr val="bg1">
                          <a:lumMod val="65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anose="020B0503020000020004" pitchFamily="50" charset="-127"/>
                  </a:rPr>
                  <a:t>현장실무 연관성</a:t>
                </a:r>
                <a:endParaRPr lang="en-US" altLang="ko-KR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endParaRPr>
              </a:p>
              <a:p>
                <a:pPr marL="177800" indent="-177800" defTabSz="971550">
                  <a:lnSpc>
                    <a:spcPts val="1100"/>
                  </a:lnSpc>
                  <a:spcAft>
                    <a:spcPts val="500"/>
                  </a:spcAft>
                  <a:buClr>
                    <a:schemeClr val="bg1">
                      <a:lumMod val="50000"/>
                    </a:schemeClr>
                  </a:buClr>
                  <a:buFont typeface="Wingdings" panose="05000000000000000000" pitchFamily="2" charset="2"/>
                  <a:buChar char="§"/>
                </a:pPr>
                <a:r>
                  <a:rPr lang="ko-KR" altLang="en-US" sz="1000" b="1" dirty="0" err="1">
                    <a:ln>
                      <a:solidFill>
                        <a:schemeClr val="bg1">
                          <a:lumMod val="65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anose="020B0503020000020004" pitchFamily="50" charset="-127"/>
                  </a:rPr>
                  <a:t>교욱과정</a:t>
                </a:r>
                <a:r>
                  <a:rPr lang="ko-KR" altLang="en-US" sz="1000" b="1" dirty="0">
                    <a:ln>
                      <a:solidFill>
                        <a:schemeClr val="bg1">
                          <a:lumMod val="65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anose="020B0503020000020004" pitchFamily="50" charset="-127"/>
                  </a:rPr>
                  <a:t> 개발 시 산업체 요구 반영</a:t>
                </a:r>
                <a:endParaRPr lang="en-US" altLang="ko-KR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endParaRPr>
              </a:p>
            </p:txBody>
          </p:sp>
          <p:grpSp>
            <p:nvGrpSpPr>
              <p:cNvPr id="44" name="그룹 43">
                <a:extLst>
                  <a:ext uri="{FF2B5EF4-FFF2-40B4-BE49-F238E27FC236}">
                    <a16:creationId xmlns:a16="http://schemas.microsoft.com/office/drawing/2014/main" xmlns="" id="{7E8F85E5-6F3D-455E-85AE-BD17E357E5BC}"/>
                  </a:ext>
                </a:extLst>
              </p:cNvPr>
              <p:cNvGrpSpPr/>
              <p:nvPr/>
            </p:nvGrpSpPr>
            <p:grpSpPr>
              <a:xfrm>
                <a:off x="2206929" y="3643027"/>
                <a:ext cx="900000" cy="449728"/>
                <a:chOff x="544658" y="4900377"/>
                <a:chExt cx="808274" cy="808272"/>
              </a:xfrm>
            </p:grpSpPr>
            <p:sp>
              <p:nvSpPr>
                <p:cNvPr id="45" name="모서리가 둥근 직사각형 31">
                  <a:extLst>
                    <a:ext uri="{FF2B5EF4-FFF2-40B4-BE49-F238E27FC236}">
                      <a16:creationId xmlns:a16="http://schemas.microsoft.com/office/drawing/2014/main" xmlns="" id="{B1C47044-992B-4970-A601-147F2FAEA3E6}"/>
                    </a:ext>
                  </a:extLst>
                </p:cNvPr>
                <p:cNvSpPr/>
                <p:nvPr/>
              </p:nvSpPr>
              <p:spPr>
                <a:xfrm>
                  <a:off x="544658" y="4900377"/>
                  <a:ext cx="808274" cy="808272"/>
                </a:xfrm>
                <a:prstGeom prst="roundRect">
                  <a:avLst>
                    <a:gd name="adj" fmla="val 11723"/>
                  </a:avLst>
                </a:prstGeom>
                <a:solidFill>
                  <a:schemeClr val="bg1"/>
                </a:solidFill>
                <a:ln w="50800" cap="flat" cmpd="sng" algn="ctr">
                  <a:gradFill flip="none" rotWithShape="1">
                    <a:gsLst>
                      <a:gs pos="50000">
                        <a:srgbClr val="82AFCE"/>
                      </a:gs>
                      <a:gs pos="51000">
                        <a:srgbClr val="2D83BD"/>
                      </a:gs>
                    </a:gsLst>
                    <a:lin ang="4200000" scaled="0"/>
                    <a:tileRect/>
                  </a:gradFill>
                  <a:prstDash val="solid"/>
                </a:ln>
                <a:effectLst/>
              </p:spPr>
              <p:txBody>
                <a:bodyPr lIns="36000" rIns="36000" rtlCol="0" anchor="ctr"/>
                <a:lstStyle/>
                <a:p>
                  <a:pPr algn="ctr" fontAlgn="auto" latinLnBrk="0"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white">
                        <a:lumMod val="50000"/>
                      </a:prstClr>
                    </a:buClr>
                    <a:buSzPct val="80000"/>
                    <a:defRPr/>
                  </a:pPr>
                  <a:endParaRPr kumimoji="0" lang="ko-KR" altLang="en-US" sz="1600" kern="0" spc="-150" dirty="0">
                    <a:ln>
                      <a:solidFill>
                        <a:prstClr val="white">
                          <a:alpha val="0"/>
                        </a:prstClr>
                      </a:solidFill>
                    </a:ln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46" name="직사각형 45">
                  <a:extLst>
                    <a:ext uri="{FF2B5EF4-FFF2-40B4-BE49-F238E27FC236}">
                      <a16:creationId xmlns:a16="http://schemas.microsoft.com/office/drawing/2014/main" xmlns="" id="{8B0ECC75-31A7-4C8D-B9F0-CB532814B469}"/>
                    </a:ext>
                  </a:extLst>
                </p:cNvPr>
                <p:cNvSpPr/>
                <p:nvPr/>
              </p:nvSpPr>
              <p:spPr>
                <a:xfrm>
                  <a:off x="574641" y="5030099"/>
                  <a:ext cx="748308" cy="5488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 anchor="ctr">
                  <a:scene3d>
                    <a:camera prst="orthographicFront"/>
                    <a:lightRig rig="threePt" dir="t"/>
                  </a:scene3d>
                  <a:sp3d contourW="31750">
                    <a:bevelT w="1270"/>
                    <a:bevelB w="0" h="0"/>
                    <a:contourClr>
                      <a:schemeClr val="bg1"/>
                    </a:contourClr>
                  </a:sp3d>
                </a:bodyPr>
                <a:lstStyle/>
                <a:p>
                  <a:pPr algn="ctr" eaLnBrk="0" hangingPunct="0">
                    <a:buClr>
                      <a:srgbClr val="808080"/>
                    </a:buClr>
                    <a:buSzPct val="140000"/>
                    <a:tabLst>
                      <a:tab pos="5648325" algn="l"/>
                    </a:tabLst>
                  </a:pPr>
                  <a:r>
                    <a:rPr lang="ko-KR" altLang="en-US" sz="1100" b="1" kern="0" spc="-10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a typeface="맑은 고딕"/>
                      <a:cs typeface="Arial" pitchFamily="34" charset="0"/>
                    </a:rPr>
                    <a:t>전공 교육과정</a:t>
                  </a:r>
                  <a:endParaRPr lang="en-US" altLang="ko-KR" sz="1100" b="1" kern="0" spc="-1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ea typeface="맑은 고딕"/>
                    <a:cs typeface="Arial" pitchFamily="34" charset="0"/>
                  </a:endParaRPr>
                </a:p>
              </p:txBody>
            </p:sp>
          </p:grpSp>
          <p:cxnSp>
            <p:nvCxnSpPr>
              <p:cNvPr id="80" name="직선 연결선 79">
                <a:extLst>
                  <a:ext uri="{FF2B5EF4-FFF2-40B4-BE49-F238E27FC236}">
                    <a16:creationId xmlns:a16="http://schemas.microsoft.com/office/drawing/2014/main" xmlns="" id="{AEE21C31-C6C2-41E4-A22B-143F248B5E64}"/>
                  </a:ext>
                </a:extLst>
              </p:cNvPr>
              <p:cNvCxnSpPr/>
              <p:nvPr/>
            </p:nvCxnSpPr>
            <p:spPr>
              <a:xfrm>
                <a:off x="2225974" y="4619889"/>
                <a:ext cx="7308000" cy="0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</a:schemeClr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2" name="그룹 81">
                <a:extLst>
                  <a:ext uri="{FF2B5EF4-FFF2-40B4-BE49-F238E27FC236}">
                    <a16:creationId xmlns:a16="http://schemas.microsoft.com/office/drawing/2014/main" xmlns="" id="{4C24C755-7712-47CC-BB70-9F67D59CD57E}"/>
                  </a:ext>
                </a:extLst>
              </p:cNvPr>
              <p:cNvGrpSpPr/>
              <p:nvPr/>
            </p:nvGrpSpPr>
            <p:grpSpPr>
              <a:xfrm>
                <a:off x="2186633" y="4777971"/>
                <a:ext cx="898037" cy="449728"/>
                <a:chOff x="516273" y="4796241"/>
                <a:chExt cx="748308" cy="808272"/>
              </a:xfrm>
            </p:grpSpPr>
            <p:sp>
              <p:nvSpPr>
                <p:cNvPr id="83" name="모서리가 둥근 직사각형 31">
                  <a:extLst>
                    <a:ext uri="{FF2B5EF4-FFF2-40B4-BE49-F238E27FC236}">
                      <a16:creationId xmlns:a16="http://schemas.microsoft.com/office/drawing/2014/main" xmlns="" id="{A8588599-3441-44FE-BB8E-89F9F2A01E5B}"/>
                    </a:ext>
                  </a:extLst>
                </p:cNvPr>
                <p:cNvSpPr/>
                <p:nvPr/>
              </p:nvSpPr>
              <p:spPr>
                <a:xfrm>
                  <a:off x="516840" y="4796241"/>
                  <a:ext cx="735847" cy="808272"/>
                </a:xfrm>
                <a:prstGeom prst="roundRect">
                  <a:avLst>
                    <a:gd name="adj" fmla="val 11723"/>
                  </a:avLst>
                </a:prstGeom>
                <a:solidFill>
                  <a:schemeClr val="bg1"/>
                </a:solidFill>
                <a:ln w="50800" cap="flat" cmpd="sng" algn="ctr">
                  <a:gradFill flip="none" rotWithShape="1">
                    <a:gsLst>
                      <a:gs pos="50000">
                        <a:srgbClr val="82AFCE"/>
                      </a:gs>
                      <a:gs pos="51000">
                        <a:srgbClr val="2D83BD"/>
                      </a:gs>
                    </a:gsLst>
                    <a:lin ang="4200000" scaled="0"/>
                    <a:tileRect/>
                  </a:gradFill>
                  <a:prstDash val="solid"/>
                </a:ln>
                <a:effectLst/>
              </p:spPr>
              <p:txBody>
                <a:bodyPr lIns="36000" rIns="36000" rtlCol="0" anchor="ctr"/>
                <a:lstStyle/>
                <a:p>
                  <a:pPr algn="ctr" fontAlgn="auto" latinLnBrk="0"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white">
                        <a:lumMod val="50000"/>
                      </a:prstClr>
                    </a:buClr>
                    <a:buSzPct val="80000"/>
                    <a:defRPr/>
                  </a:pPr>
                  <a:endParaRPr kumimoji="0" lang="ko-KR" altLang="en-US" sz="1600" kern="0" spc="-150" dirty="0">
                    <a:ln>
                      <a:solidFill>
                        <a:prstClr val="white">
                          <a:alpha val="0"/>
                        </a:prstClr>
                      </a:solidFill>
                    </a:ln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86" name="직사각형 85">
                  <a:extLst>
                    <a:ext uri="{FF2B5EF4-FFF2-40B4-BE49-F238E27FC236}">
                      <a16:creationId xmlns:a16="http://schemas.microsoft.com/office/drawing/2014/main" xmlns="" id="{016EB5E7-DF9B-490F-BDA2-AEB6B98944C9}"/>
                    </a:ext>
                  </a:extLst>
                </p:cNvPr>
                <p:cNvSpPr/>
                <p:nvPr/>
              </p:nvSpPr>
              <p:spPr>
                <a:xfrm>
                  <a:off x="516273" y="4925060"/>
                  <a:ext cx="748308" cy="5488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 anchor="ctr">
                  <a:scene3d>
                    <a:camera prst="orthographicFront"/>
                    <a:lightRig rig="threePt" dir="t"/>
                  </a:scene3d>
                  <a:sp3d contourW="31750">
                    <a:bevelT w="1270"/>
                    <a:bevelB w="0" h="0"/>
                    <a:contourClr>
                      <a:schemeClr val="bg1"/>
                    </a:contourClr>
                  </a:sp3d>
                </a:bodyPr>
                <a:lstStyle/>
                <a:p>
                  <a:pPr algn="ctr" eaLnBrk="0" hangingPunct="0">
                    <a:buClr>
                      <a:srgbClr val="808080"/>
                    </a:buClr>
                    <a:buSzPct val="140000"/>
                    <a:tabLst>
                      <a:tab pos="5648325" algn="l"/>
                    </a:tabLst>
                  </a:pPr>
                  <a:r>
                    <a:rPr lang="ko-KR" altLang="en-US" sz="1100" b="1" kern="0" spc="-10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a typeface="맑은 고딕"/>
                      <a:cs typeface="Arial" pitchFamily="34" charset="0"/>
                    </a:rPr>
                    <a:t>교양 교육과정</a:t>
                  </a:r>
                  <a:endParaRPr lang="en-US" altLang="ko-KR" sz="1100" b="1" kern="0" spc="-1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ea typeface="맑은 고딕"/>
                    <a:cs typeface="Arial" pitchFamily="34" charset="0"/>
                  </a:endParaRPr>
                </a:p>
              </p:txBody>
            </p:sp>
          </p:grpSp>
          <p:sp>
            <p:nvSpPr>
              <p:cNvPr id="87" name="직사각형 86">
                <a:extLst>
                  <a:ext uri="{FF2B5EF4-FFF2-40B4-BE49-F238E27FC236}">
                    <a16:creationId xmlns:a16="http://schemas.microsoft.com/office/drawing/2014/main" xmlns="" id="{70F4B126-2172-4A30-B695-34F2CF332CE8}"/>
                  </a:ext>
                </a:extLst>
              </p:cNvPr>
              <p:cNvSpPr/>
              <p:nvPr/>
            </p:nvSpPr>
            <p:spPr>
              <a:xfrm>
                <a:off x="3201127" y="4723215"/>
                <a:ext cx="3132000" cy="796638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65000"/>
                    <a:alpha val="0"/>
                  </a:schemeClr>
                </a:solidFill>
                <a:prstDash val="solid"/>
              </a:ln>
            </p:spPr>
            <p:txBody>
              <a:bodyPr wrap="square" lIns="72000" tIns="72000" rIns="36000" bIns="0" rtlCol="0" anchor="t">
                <a:noAutofit/>
              </a:bodyPr>
              <a:lstStyle/>
              <a:p>
                <a:pPr marL="177800" indent="-177800" defTabSz="971550">
                  <a:lnSpc>
                    <a:spcPts val="1100"/>
                  </a:lnSpc>
                  <a:spcAft>
                    <a:spcPts val="500"/>
                  </a:spcAft>
                  <a:buClr>
                    <a:schemeClr val="bg1">
                      <a:lumMod val="50000"/>
                    </a:schemeClr>
                  </a:buClr>
                  <a:buFont typeface="Wingdings" panose="05000000000000000000" pitchFamily="2" charset="2"/>
                  <a:buChar char="§"/>
                </a:pPr>
                <a:r>
                  <a:rPr lang="ko-KR" altLang="en-US" sz="1000" b="1" dirty="0">
                    <a:ln>
                      <a:solidFill>
                        <a:schemeClr val="bg1">
                          <a:lumMod val="65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anose="020B0503020000020004" pitchFamily="50" charset="-127"/>
                  </a:rPr>
                  <a:t>교양 교육과정의 대학 교육목표 연계성</a:t>
                </a:r>
                <a:endParaRPr lang="en-US" altLang="ko-KR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endParaRPr>
              </a:p>
              <a:p>
                <a:pPr marL="177800" indent="-177800" defTabSz="971550">
                  <a:lnSpc>
                    <a:spcPts val="1100"/>
                  </a:lnSpc>
                  <a:spcAft>
                    <a:spcPts val="500"/>
                  </a:spcAft>
                  <a:buClr>
                    <a:schemeClr val="bg1">
                      <a:lumMod val="50000"/>
                    </a:schemeClr>
                  </a:buClr>
                  <a:buFont typeface="Wingdings" panose="05000000000000000000" pitchFamily="2" charset="2"/>
                  <a:buChar char="§"/>
                </a:pPr>
                <a:r>
                  <a:rPr lang="ko-KR" altLang="en-US" sz="1000" b="1" dirty="0">
                    <a:ln>
                      <a:solidFill>
                        <a:schemeClr val="bg1">
                          <a:lumMod val="65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anose="020B0503020000020004" pitchFamily="50" charset="-127"/>
                  </a:rPr>
                  <a:t>교양 교육과정의 학과 교육목표 연계성</a:t>
                </a:r>
                <a:endParaRPr lang="en-US" altLang="ko-KR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endParaRPr>
              </a:p>
              <a:p>
                <a:pPr marL="177800" indent="-177800" defTabSz="971550">
                  <a:lnSpc>
                    <a:spcPts val="1100"/>
                  </a:lnSpc>
                  <a:spcAft>
                    <a:spcPts val="500"/>
                  </a:spcAft>
                  <a:buClr>
                    <a:schemeClr val="bg1">
                      <a:lumMod val="50000"/>
                    </a:schemeClr>
                  </a:buClr>
                  <a:buFont typeface="Wingdings" panose="05000000000000000000" pitchFamily="2" charset="2"/>
                  <a:buChar char="§"/>
                </a:pPr>
                <a:r>
                  <a:rPr lang="ko-KR" altLang="en-US" sz="1000" b="1" dirty="0">
                    <a:ln>
                      <a:solidFill>
                        <a:schemeClr val="bg1">
                          <a:lumMod val="65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anose="020B0503020000020004" pitchFamily="50" charset="-127"/>
                  </a:rPr>
                  <a:t>교육과정 개발 시 학생 요구 반영</a:t>
                </a:r>
                <a:endParaRPr lang="en-US" altLang="ko-KR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endParaRPr>
              </a:p>
              <a:p>
                <a:pPr marL="177800" indent="-177800" defTabSz="971550">
                  <a:lnSpc>
                    <a:spcPts val="1100"/>
                  </a:lnSpc>
                  <a:spcAft>
                    <a:spcPts val="500"/>
                  </a:spcAft>
                  <a:buClr>
                    <a:schemeClr val="bg1">
                      <a:lumMod val="50000"/>
                    </a:schemeClr>
                  </a:buClr>
                  <a:buFont typeface="Wingdings" panose="05000000000000000000" pitchFamily="2" charset="2"/>
                  <a:buChar char="§"/>
                </a:pPr>
                <a:r>
                  <a:rPr lang="ko-KR" altLang="en-US" sz="1000" b="1" dirty="0">
                    <a:ln>
                      <a:solidFill>
                        <a:schemeClr val="bg1">
                          <a:lumMod val="65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anose="020B0503020000020004" pitchFamily="50" charset="-127"/>
                  </a:rPr>
                  <a:t>교육과정 개발 시 산업체 요구 반영</a:t>
                </a:r>
                <a:endParaRPr lang="en-US" altLang="ko-KR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endParaRPr>
              </a:p>
              <a:p>
                <a:pPr defTabSz="971550">
                  <a:lnSpc>
                    <a:spcPts val="1100"/>
                  </a:lnSpc>
                  <a:spcAft>
                    <a:spcPts val="500"/>
                  </a:spcAft>
                  <a:buClr>
                    <a:schemeClr val="bg1">
                      <a:lumMod val="50000"/>
                    </a:schemeClr>
                  </a:buClr>
                </a:pPr>
                <a:endPara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endParaRPr>
              </a:p>
            </p:txBody>
          </p:sp>
        </p:grp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xmlns="" id="{017DD502-1906-4CD9-BA17-A176C02ABA31}"/>
                </a:ext>
              </a:extLst>
            </p:cNvPr>
            <p:cNvSpPr/>
            <p:nvPr/>
          </p:nvSpPr>
          <p:spPr>
            <a:xfrm>
              <a:off x="6333127" y="3668905"/>
              <a:ext cx="2406234" cy="658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7800" indent="-177800" defTabSz="971550">
                <a:lnSpc>
                  <a:spcPts val="1100"/>
                </a:lnSpc>
                <a:spcAft>
                  <a:spcPts val="5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수업방식 지속적 개선</a:t>
              </a:r>
              <a:endParaRPr lang="en-US" altLang="ko-KR" sz="1000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endParaRPr>
            </a:p>
            <a:p>
              <a:pPr marL="177800" indent="-177800" defTabSz="971550">
                <a:lnSpc>
                  <a:spcPts val="1100"/>
                </a:lnSpc>
                <a:spcAft>
                  <a:spcPts val="5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전공 교과목 전문성 향상에 도움</a:t>
              </a:r>
              <a:endParaRPr lang="en-US" altLang="ko-KR" sz="1000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endParaRPr>
            </a:p>
            <a:p>
              <a:pPr marL="177800" indent="-177800" defTabSz="971550">
                <a:lnSpc>
                  <a:spcPts val="1100"/>
                </a:lnSpc>
                <a:spcAft>
                  <a:spcPts val="5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성적평가의 공정성</a:t>
              </a:r>
            </a:p>
          </p:txBody>
        </p:sp>
        <p:sp>
          <p:nvSpPr>
            <p:cNvPr id="88" name="직사각형 87">
              <a:extLst>
                <a:ext uri="{FF2B5EF4-FFF2-40B4-BE49-F238E27FC236}">
                  <a16:creationId xmlns:a16="http://schemas.microsoft.com/office/drawing/2014/main" xmlns="" id="{8B355C83-BF57-4794-A3FF-F9E6D0AD84C4}"/>
                </a:ext>
              </a:extLst>
            </p:cNvPr>
            <p:cNvSpPr/>
            <p:nvPr/>
          </p:nvSpPr>
          <p:spPr>
            <a:xfrm>
              <a:off x="6333127" y="4751424"/>
              <a:ext cx="2406234" cy="6437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7800" indent="-177800" defTabSz="971550">
                <a:lnSpc>
                  <a:spcPts val="1100"/>
                </a:lnSpc>
                <a:spcAft>
                  <a:spcPts val="5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교양 교과목 </a:t>
              </a:r>
              <a:r>
                <a:rPr lang="ko-KR" altLang="en-US" sz="1000" b="1" dirty="0" err="1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편성시수</a:t>
              </a: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 확대</a:t>
              </a:r>
              <a:endParaRPr lang="en-US" altLang="ko-KR" sz="1000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endParaRPr>
            </a:p>
            <a:p>
              <a:pPr marL="177800" indent="-177800" defTabSz="971550">
                <a:lnSpc>
                  <a:spcPts val="1100"/>
                </a:lnSpc>
                <a:spcAft>
                  <a:spcPts val="5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교양 교과목 인성 함양에 도움</a:t>
              </a:r>
              <a:endParaRPr lang="en-US" altLang="ko-KR" sz="1000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endParaRPr>
            </a:p>
            <a:p>
              <a:pPr marL="177800" indent="-177800" defTabSz="971550">
                <a:lnSpc>
                  <a:spcPts val="1100"/>
                </a:lnSpc>
                <a:spcAft>
                  <a:spcPts val="5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성적평가의 공정성</a:t>
              </a:r>
            </a:p>
          </p:txBody>
        </p:sp>
      </p:grpSp>
      <p:grpSp>
        <p:nvGrpSpPr>
          <p:cNvPr id="89" name="그룹 88">
            <a:extLst>
              <a:ext uri="{FF2B5EF4-FFF2-40B4-BE49-F238E27FC236}">
                <a16:creationId xmlns:a16="http://schemas.microsoft.com/office/drawing/2014/main" xmlns="" id="{67FAF9C9-5D51-4301-A85B-1FC64CBF4073}"/>
              </a:ext>
            </a:extLst>
          </p:cNvPr>
          <p:cNvGrpSpPr/>
          <p:nvPr/>
        </p:nvGrpSpPr>
        <p:grpSpPr>
          <a:xfrm>
            <a:off x="327249" y="5192344"/>
            <a:ext cx="9208788" cy="1333000"/>
            <a:chOff x="352725" y="4539383"/>
            <a:chExt cx="9208788" cy="1656000"/>
          </a:xfrm>
        </p:grpSpPr>
        <p:sp>
          <p:nvSpPr>
            <p:cNvPr id="90" name="Rectangle 149" descr="좁은 수평선">
              <a:extLst>
                <a:ext uri="{FF2B5EF4-FFF2-40B4-BE49-F238E27FC236}">
                  <a16:creationId xmlns:a16="http://schemas.microsoft.com/office/drawing/2014/main" xmlns="" id="{1C4D5CD8-26C2-4DA4-8C07-BF59CDDEA3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1686" y="4539383"/>
              <a:ext cx="7899827" cy="1656000"/>
            </a:xfrm>
            <a:prstGeom prst="bracketPair">
              <a:avLst>
                <a:gd name="adj" fmla="val 0"/>
              </a:avLst>
            </a:prstGeom>
            <a:solidFill>
              <a:srgbClr val="F5F7F9"/>
            </a:solidFill>
            <a:ln w="19050">
              <a:solidFill>
                <a:srgbClr val="D7DFE5"/>
              </a:solidFill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rtlCol="0" anchor="ctr"/>
            <a:lstStyle/>
            <a:p>
              <a:pPr algn="ctr"/>
              <a:endParaRPr lang="ko-KR" altLang="en-US" sz="1050" b="1" spc="-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91" name="자유형 51">
              <a:extLst>
                <a:ext uri="{FF2B5EF4-FFF2-40B4-BE49-F238E27FC236}">
                  <a16:creationId xmlns:a16="http://schemas.microsoft.com/office/drawing/2014/main" xmlns="" id="{C111238B-FCEC-42EC-ACC1-B7CEC35DDC16}"/>
                </a:ext>
              </a:extLst>
            </p:cNvPr>
            <p:cNvSpPr/>
            <p:nvPr/>
          </p:nvSpPr>
          <p:spPr>
            <a:xfrm rot="5400000" flipH="1">
              <a:off x="886155" y="4059744"/>
              <a:ext cx="612000" cy="1678860"/>
            </a:xfrm>
            <a:custGeom>
              <a:avLst/>
              <a:gdLst>
                <a:gd name="connsiteX0" fmla="*/ 572751 w 572751"/>
                <a:gd name="connsiteY0" fmla="*/ 1025326 h 1025326"/>
                <a:gd name="connsiteX1" fmla="*/ 572751 w 572751"/>
                <a:gd name="connsiteY1" fmla="*/ 632295 h 1025326"/>
                <a:gd name="connsiteX2" fmla="*/ 572751 w 572751"/>
                <a:gd name="connsiteY2" fmla="*/ 354613 h 1025326"/>
                <a:gd name="connsiteX3" fmla="*/ 572751 w 572751"/>
                <a:gd name="connsiteY3" fmla="*/ 0 h 1025326"/>
                <a:gd name="connsiteX4" fmla="*/ 0 w 572751"/>
                <a:gd name="connsiteY4" fmla="*/ 141285 h 1025326"/>
                <a:gd name="connsiteX5" fmla="*/ 0 w 572751"/>
                <a:gd name="connsiteY5" fmla="*/ 422489 h 1025326"/>
                <a:gd name="connsiteX6" fmla="*/ 0 w 572751"/>
                <a:gd name="connsiteY6" fmla="*/ 632295 h 1025326"/>
                <a:gd name="connsiteX7" fmla="*/ 0 w 572751"/>
                <a:gd name="connsiteY7" fmla="*/ 1025326 h 102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751" h="1025326">
                  <a:moveTo>
                    <a:pt x="572751" y="1025326"/>
                  </a:moveTo>
                  <a:lnTo>
                    <a:pt x="572751" y="632295"/>
                  </a:lnTo>
                  <a:lnTo>
                    <a:pt x="572751" y="354613"/>
                  </a:lnTo>
                  <a:lnTo>
                    <a:pt x="572751" y="0"/>
                  </a:lnTo>
                  <a:lnTo>
                    <a:pt x="0" y="141285"/>
                  </a:lnTo>
                  <a:lnTo>
                    <a:pt x="0" y="422489"/>
                  </a:lnTo>
                  <a:lnTo>
                    <a:pt x="0" y="632295"/>
                  </a:lnTo>
                  <a:lnTo>
                    <a:pt x="0" y="1025326"/>
                  </a:lnTo>
                  <a:close/>
                </a:path>
              </a:pathLst>
            </a:custGeom>
            <a:solidFill>
              <a:srgbClr val="1678A7"/>
            </a:solidFill>
            <a:ln w="222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vert270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200"/>
                </a:spcAft>
                <a:buClr>
                  <a:srgbClr val="EEECE1"/>
                </a:buClr>
                <a:buSzPct val="140000"/>
                <a:tabLst>
                  <a:tab pos="5648325" algn="l"/>
                </a:tabLst>
              </a:pPr>
              <a:r>
                <a:rPr lang="en-US" altLang="ko-KR" sz="1400" b="1" kern="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Monotype Sorts"/>
                </a:rPr>
                <a:t>NCS </a:t>
              </a:r>
              <a:r>
                <a:rPr lang="ko-KR" altLang="en-US" sz="1400" b="1" kern="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Monotype Sorts"/>
                </a:rPr>
                <a:t>교육 과정</a:t>
              </a:r>
            </a:p>
          </p:txBody>
        </p:sp>
        <p:sp>
          <p:nvSpPr>
            <p:cNvPr id="92" name="직사각형 91">
              <a:extLst>
                <a:ext uri="{FF2B5EF4-FFF2-40B4-BE49-F238E27FC236}">
                  <a16:creationId xmlns:a16="http://schemas.microsoft.com/office/drawing/2014/main" xmlns="" id="{C1DA74BB-7CA8-4744-8E22-F9990F50B762}"/>
                </a:ext>
              </a:extLst>
            </p:cNvPr>
            <p:cNvSpPr/>
            <p:nvPr/>
          </p:nvSpPr>
          <p:spPr>
            <a:xfrm>
              <a:off x="3190213" y="4589366"/>
              <a:ext cx="3132000" cy="936000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  <a:alpha val="0"/>
                </a:schemeClr>
              </a:solidFill>
              <a:prstDash val="solid"/>
            </a:ln>
          </p:spPr>
          <p:txBody>
            <a:bodyPr wrap="square" lIns="72000" tIns="72000" rIns="36000" bIns="0" rtlCol="0" anchor="t">
              <a:noAutofit/>
            </a:bodyPr>
            <a:lstStyle/>
            <a:p>
              <a:pPr marL="177800" indent="-177800" defTabSz="971550">
                <a:lnSpc>
                  <a:spcPts val="1100"/>
                </a:lnSpc>
                <a:spcAft>
                  <a:spcPts val="5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en-US" altLang="ko-KR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NCS </a:t>
              </a: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인지</a:t>
              </a:r>
            </a:p>
            <a:p>
              <a:pPr marL="177800" indent="-177800" defTabSz="971550">
                <a:lnSpc>
                  <a:spcPts val="1100"/>
                </a:lnSpc>
                <a:spcAft>
                  <a:spcPts val="5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교육환경 </a:t>
              </a:r>
              <a:r>
                <a:rPr lang="ko-KR" altLang="en-US" sz="1000" b="1" dirty="0" err="1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충분성</a:t>
              </a:r>
              <a:endParaRPr lang="ko-KR" altLang="en-US" sz="1000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endParaRPr>
            </a:p>
            <a:p>
              <a:pPr marL="177800" indent="-177800" defTabSz="971550">
                <a:lnSpc>
                  <a:spcPts val="1100"/>
                </a:lnSpc>
                <a:spcAft>
                  <a:spcPts val="5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교육과정 운영 지원</a:t>
              </a:r>
            </a:p>
            <a:p>
              <a:pPr marL="177800" indent="-177800" defTabSz="971550">
                <a:lnSpc>
                  <a:spcPts val="1100"/>
                </a:lnSpc>
                <a:spcAft>
                  <a:spcPts val="5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학생의 요구 반영</a:t>
              </a:r>
            </a:p>
            <a:p>
              <a:pPr marL="177800" indent="-177800" defTabSz="971550">
                <a:lnSpc>
                  <a:spcPts val="1100"/>
                </a:lnSpc>
                <a:spcAft>
                  <a:spcPts val="5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직무능력 향상을 위한 교육 프로그램 운영</a:t>
              </a:r>
            </a:p>
            <a:p>
              <a:pPr marL="177800" indent="-177800" defTabSz="971550">
                <a:lnSpc>
                  <a:spcPts val="1100"/>
                </a:lnSpc>
                <a:spcAft>
                  <a:spcPts val="5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인성 함양 교육 프로그램 운영</a:t>
              </a:r>
            </a:p>
          </p:txBody>
        </p:sp>
        <p:grpSp>
          <p:nvGrpSpPr>
            <p:cNvPr id="93" name="그룹 92">
              <a:extLst>
                <a:ext uri="{FF2B5EF4-FFF2-40B4-BE49-F238E27FC236}">
                  <a16:creationId xmlns:a16="http://schemas.microsoft.com/office/drawing/2014/main" xmlns="" id="{0CE60329-AE8B-4F84-B0A9-31DED1E0D1AE}"/>
                </a:ext>
              </a:extLst>
            </p:cNvPr>
            <p:cNvGrpSpPr/>
            <p:nvPr/>
          </p:nvGrpSpPr>
          <p:grpSpPr>
            <a:xfrm>
              <a:off x="2187312" y="4697010"/>
              <a:ext cx="900000" cy="528403"/>
              <a:chOff x="544658" y="4886240"/>
              <a:chExt cx="808274" cy="808272"/>
            </a:xfrm>
          </p:grpSpPr>
          <p:sp>
            <p:nvSpPr>
              <p:cNvPr id="95" name="모서리가 둥근 직사각형 54">
                <a:extLst>
                  <a:ext uri="{FF2B5EF4-FFF2-40B4-BE49-F238E27FC236}">
                    <a16:creationId xmlns:a16="http://schemas.microsoft.com/office/drawing/2014/main" xmlns="" id="{9CD9E51D-29E5-4E7C-86E4-B3D313BDFFD9}"/>
                  </a:ext>
                </a:extLst>
              </p:cNvPr>
              <p:cNvSpPr/>
              <p:nvPr/>
            </p:nvSpPr>
            <p:spPr>
              <a:xfrm>
                <a:off x="544658" y="4886240"/>
                <a:ext cx="808274" cy="808272"/>
              </a:xfrm>
              <a:prstGeom prst="roundRect">
                <a:avLst>
                  <a:gd name="adj" fmla="val 11723"/>
                </a:avLst>
              </a:prstGeom>
              <a:solidFill>
                <a:schemeClr val="bg1"/>
              </a:solidFill>
              <a:ln w="50800" cap="flat" cmpd="sng" algn="ctr">
                <a:gradFill flip="none" rotWithShape="1">
                  <a:gsLst>
                    <a:gs pos="50000">
                      <a:srgbClr val="82AFCE"/>
                    </a:gs>
                    <a:gs pos="51000">
                      <a:srgbClr val="2D83BD"/>
                    </a:gs>
                  </a:gsLst>
                  <a:lin ang="4200000" scaled="0"/>
                  <a:tileRect/>
                </a:gradFill>
                <a:prstDash val="solid"/>
              </a:ln>
              <a:effectLst/>
            </p:spPr>
            <p:txBody>
              <a:bodyPr lIns="36000" rIns="36000" rtlCol="0"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buClr>
                    <a:prstClr val="white">
                      <a:lumMod val="50000"/>
                    </a:prstClr>
                  </a:buClr>
                  <a:buSzPct val="80000"/>
                  <a:defRPr/>
                </a:pPr>
                <a:endParaRPr kumimoji="0" lang="ko-KR" altLang="en-US" sz="1600" kern="0" spc="-15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96" name="직사각형 95">
                <a:extLst>
                  <a:ext uri="{FF2B5EF4-FFF2-40B4-BE49-F238E27FC236}">
                    <a16:creationId xmlns:a16="http://schemas.microsoft.com/office/drawing/2014/main" xmlns="" id="{55FBC998-47E9-4081-B61A-2E4809B58929}"/>
                  </a:ext>
                </a:extLst>
              </p:cNvPr>
              <p:cNvSpPr/>
              <p:nvPr/>
            </p:nvSpPr>
            <p:spPr>
              <a:xfrm>
                <a:off x="574640" y="5016325"/>
                <a:ext cx="748308" cy="5488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scene3d>
                  <a:camera prst="orthographicFront"/>
                  <a:lightRig rig="threePt" dir="t"/>
                </a:scene3d>
                <a:sp3d contourW="31750">
                  <a:bevelT w="1270"/>
                  <a:bevelB w="0" h="0"/>
                  <a:contourClr>
                    <a:schemeClr val="bg1"/>
                  </a:contourClr>
                </a:sp3d>
              </a:bodyPr>
              <a:lstStyle/>
              <a:p>
                <a:pPr algn="ctr" eaLnBrk="0" hangingPunct="0">
                  <a:buClr>
                    <a:srgbClr val="808080"/>
                  </a:buClr>
                  <a:buSzPct val="140000"/>
                  <a:tabLst>
                    <a:tab pos="5648325" algn="l"/>
                  </a:tabLst>
                </a:pPr>
                <a:r>
                  <a:rPr lang="en-US" altLang="ko-KR" sz="1100" b="1" kern="0" spc="-1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ea typeface="맑은 고딕"/>
                    <a:cs typeface="Arial" pitchFamily="34" charset="0"/>
                  </a:rPr>
                  <a:t>NCS</a:t>
                </a:r>
              </a:p>
              <a:p>
                <a:pPr algn="ctr" eaLnBrk="0" hangingPunct="0">
                  <a:buClr>
                    <a:srgbClr val="808080"/>
                  </a:buClr>
                  <a:buSzPct val="140000"/>
                  <a:tabLst>
                    <a:tab pos="5648325" algn="l"/>
                  </a:tabLst>
                </a:pPr>
                <a:r>
                  <a:rPr lang="ko-KR" altLang="en-US" sz="1100" b="1" kern="0" spc="-1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ea typeface="맑은 고딕"/>
                    <a:cs typeface="Arial" pitchFamily="34" charset="0"/>
                  </a:rPr>
                  <a:t>교육 과정</a:t>
                </a:r>
              </a:p>
            </p:txBody>
          </p:sp>
        </p:grpSp>
        <p:sp>
          <p:nvSpPr>
            <p:cNvPr id="94" name="직사각형 93">
              <a:extLst>
                <a:ext uri="{FF2B5EF4-FFF2-40B4-BE49-F238E27FC236}">
                  <a16:creationId xmlns:a16="http://schemas.microsoft.com/office/drawing/2014/main" xmlns="" id="{D98DEAE4-5561-4710-AC7B-318A9ADBE9B1}"/>
                </a:ext>
              </a:extLst>
            </p:cNvPr>
            <p:cNvSpPr/>
            <p:nvPr/>
          </p:nvSpPr>
          <p:spPr>
            <a:xfrm>
              <a:off x="6285534" y="4660472"/>
              <a:ext cx="3132000" cy="936000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  <a:alpha val="0"/>
                </a:schemeClr>
              </a:solidFill>
              <a:prstDash val="solid"/>
            </a:ln>
          </p:spPr>
          <p:txBody>
            <a:bodyPr wrap="square" lIns="72000" tIns="72000" rIns="36000" bIns="0" rtlCol="0" anchor="t">
              <a:noAutofit/>
            </a:bodyPr>
            <a:lstStyle/>
            <a:p>
              <a:pPr marL="177800" indent="-177800" defTabSz="971550">
                <a:lnSpc>
                  <a:spcPts val="1100"/>
                </a:lnSpc>
                <a:spcAft>
                  <a:spcPts val="5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교육과정의 직무역량 강화 기여</a:t>
              </a:r>
            </a:p>
            <a:p>
              <a:pPr marL="177800" indent="-177800" defTabSz="971550">
                <a:lnSpc>
                  <a:spcPts val="1100"/>
                </a:lnSpc>
                <a:spcAft>
                  <a:spcPts val="5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교육과정 개편에 따른 산업 연계 활성화 도움</a:t>
              </a:r>
            </a:p>
            <a:p>
              <a:pPr marL="177800" indent="-177800" defTabSz="971550">
                <a:lnSpc>
                  <a:spcPts val="1100"/>
                </a:lnSpc>
                <a:spcAft>
                  <a:spcPts val="5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산업체 요구와 학계의 공급 간 격차 해소</a:t>
              </a:r>
            </a:p>
            <a:p>
              <a:pPr marL="177800" indent="-177800" defTabSz="971550">
                <a:lnSpc>
                  <a:spcPts val="1100"/>
                </a:lnSpc>
                <a:spcAft>
                  <a:spcPts val="5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대학 및 학과의 경쟁력 강화</a:t>
              </a:r>
            </a:p>
            <a:p>
              <a:pPr marL="177800" indent="-177800" defTabSz="971550">
                <a:lnSpc>
                  <a:spcPts val="1100"/>
                </a:lnSpc>
                <a:spcAft>
                  <a:spcPts val="5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취업률 제고 기여</a:t>
              </a:r>
            </a:p>
          </p:txBody>
        </p:sp>
      </p:grpSp>
      <p:pic>
        <p:nvPicPr>
          <p:cNvPr id="97" name="그림 96">
            <a:extLst>
              <a:ext uri="{FF2B5EF4-FFF2-40B4-BE49-F238E27FC236}">
                <a16:creationId xmlns:a16="http://schemas.microsoft.com/office/drawing/2014/main" xmlns="" id="{077EA652-D3D4-4E20-AD0A-DA7D5A14CE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498" y="5954514"/>
            <a:ext cx="504000" cy="504000"/>
          </a:xfrm>
          <a:prstGeom prst="rect">
            <a:avLst/>
          </a:prstGeom>
        </p:spPr>
      </p:pic>
      <p:grpSp>
        <p:nvGrpSpPr>
          <p:cNvPr id="14" name="그룹 13">
            <a:extLst>
              <a:ext uri="{FF2B5EF4-FFF2-40B4-BE49-F238E27FC236}">
                <a16:creationId xmlns:a16="http://schemas.microsoft.com/office/drawing/2014/main" xmlns="" id="{8EAAA56F-908C-4F0B-9682-3C721280651E}"/>
              </a:ext>
            </a:extLst>
          </p:cNvPr>
          <p:cNvGrpSpPr/>
          <p:nvPr/>
        </p:nvGrpSpPr>
        <p:grpSpPr>
          <a:xfrm>
            <a:off x="352725" y="1965602"/>
            <a:ext cx="9208788" cy="845877"/>
            <a:chOff x="352725" y="2060848"/>
            <a:chExt cx="9208788" cy="845877"/>
          </a:xfrm>
        </p:grpSpPr>
        <p:grpSp>
          <p:nvGrpSpPr>
            <p:cNvPr id="5" name="그룹 4"/>
            <p:cNvGrpSpPr/>
            <p:nvPr/>
          </p:nvGrpSpPr>
          <p:grpSpPr>
            <a:xfrm>
              <a:off x="352725" y="2060848"/>
              <a:ext cx="9208788" cy="845877"/>
              <a:chOff x="352725" y="2784723"/>
              <a:chExt cx="9208788" cy="993853"/>
            </a:xfrm>
          </p:grpSpPr>
          <p:sp>
            <p:nvSpPr>
              <p:cNvPr id="28" name="Rectangle 149" descr="좁은 수평선"/>
              <p:cNvSpPr>
                <a:spLocks noChangeArrowheads="1"/>
              </p:cNvSpPr>
              <p:nvPr/>
            </p:nvSpPr>
            <p:spPr bwMode="auto">
              <a:xfrm>
                <a:off x="1661686" y="2784723"/>
                <a:ext cx="7899827" cy="936000"/>
              </a:xfrm>
              <a:prstGeom prst="bracketPair">
                <a:avLst>
                  <a:gd name="adj" fmla="val 0"/>
                </a:avLst>
              </a:prstGeom>
              <a:solidFill>
                <a:srgbClr val="F5F7F9"/>
              </a:solidFill>
              <a:ln w="19050">
                <a:solidFill>
                  <a:srgbClr val="D7DFE5"/>
                </a:solidFill>
              </a:ln>
              <a:ex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sz="1050" b="1" spc="-50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9" name="자유형 28"/>
              <p:cNvSpPr/>
              <p:nvPr/>
            </p:nvSpPr>
            <p:spPr>
              <a:xfrm rot="5400000" flipH="1">
                <a:off x="886155" y="2305084"/>
                <a:ext cx="612000" cy="1678860"/>
              </a:xfrm>
              <a:custGeom>
                <a:avLst/>
                <a:gdLst>
                  <a:gd name="connsiteX0" fmla="*/ 572751 w 572751"/>
                  <a:gd name="connsiteY0" fmla="*/ 1025326 h 1025326"/>
                  <a:gd name="connsiteX1" fmla="*/ 572751 w 572751"/>
                  <a:gd name="connsiteY1" fmla="*/ 632295 h 1025326"/>
                  <a:gd name="connsiteX2" fmla="*/ 572751 w 572751"/>
                  <a:gd name="connsiteY2" fmla="*/ 354613 h 1025326"/>
                  <a:gd name="connsiteX3" fmla="*/ 572751 w 572751"/>
                  <a:gd name="connsiteY3" fmla="*/ 0 h 1025326"/>
                  <a:gd name="connsiteX4" fmla="*/ 0 w 572751"/>
                  <a:gd name="connsiteY4" fmla="*/ 141285 h 1025326"/>
                  <a:gd name="connsiteX5" fmla="*/ 0 w 572751"/>
                  <a:gd name="connsiteY5" fmla="*/ 422489 h 1025326"/>
                  <a:gd name="connsiteX6" fmla="*/ 0 w 572751"/>
                  <a:gd name="connsiteY6" fmla="*/ 632295 h 1025326"/>
                  <a:gd name="connsiteX7" fmla="*/ 0 w 572751"/>
                  <a:gd name="connsiteY7" fmla="*/ 1025326 h 1025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2751" h="1025326">
                    <a:moveTo>
                      <a:pt x="572751" y="1025326"/>
                    </a:moveTo>
                    <a:lnTo>
                      <a:pt x="572751" y="632295"/>
                    </a:lnTo>
                    <a:lnTo>
                      <a:pt x="572751" y="354613"/>
                    </a:lnTo>
                    <a:lnTo>
                      <a:pt x="572751" y="0"/>
                    </a:lnTo>
                    <a:lnTo>
                      <a:pt x="0" y="141285"/>
                    </a:lnTo>
                    <a:lnTo>
                      <a:pt x="0" y="422489"/>
                    </a:lnTo>
                    <a:lnTo>
                      <a:pt x="0" y="632295"/>
                    </a:lnTo>
                    <a:lnTo>
                      <a:pt x="0" y="1025326"/>
                    </a:lnTo>
                    <a:close/>
                  </a:path>
                </a:pathLst>
              </a:custGeom>
              <a:solidFill>
                <a:srgbClr val="1678A7"/>
              </a:solidFill>
              <a:ln w="22225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vert270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200"/>
                  </a:spcAft>
                  <a:buClr>
                    <a:srgbClr val="EEECE1"/>
                  </a:buClr>
                  <a:buSzPct val="140000"/>
                  <a:tabLst>
                    <a:tab pos="5648325" algn="l"/>
                  </a:tabLst>
                </a:pPr>
                <a:r>
                  <a:rPr lang="ko-KR" altLang="en-US" sz="1400" b="1" kern="0" dirty="0">
                    <a:ln>
                      <a:solidFill>
                        <a:prstClr val="white">
                          <a:alpha val="0"/>
                        </a:prstClr>
                      </a:solidFill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Monotype Sorts"/>
                  </a:rPr>
                  <a:t>이미지</a:t>
                </a:r>
              </a:p>
            </p:txBody>
          </p:sp>
          <p:sp>
            <p:nvSpPr>
              <p:cNvPr id="30" name="직사각형 29"/>
              <p:cNvSpPr/>
              <p:nvPr/>
            </p:nvSpPr>
            <p:spPr>
              <a:xfrm>
                <a:off x="3196345" y="2842576"/>
                <a:ext cx="3132000" cy="936000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65000"/>
                    <a:alpha val="0"/>
                  </a:schemeClr>
                </a:solidFill>
                <a:prstDash val="solid"/>
              </a:ln>
            </p:spPr>
            <p:txBody>
              <a:bodyPr wrap="square" lIns="72000" tIns="72000" rIns="36000" bIns="0" rtlCol="0" anchor="t">
                <a:noAutofit/>
              </a:bodyPr>
              <a:lstStyle/>
              <a:p>
                <a:pPr marL="177800" indent="-177800" defTabSz="971550">
                  <a:lnSpc>
                    <a:spcPts val="1100"/>
                  </a:lnSpc>
                  <a:spcAft>
                    <a:spcPts val="500"/>
                  </a:spcAft>
                  <a:buClr>
                    <a:schemeClr val="bg1">
                      <a:lumMod val="50000"/>
                    </a:schemeClr>
                  </a:buClr>
                  <a:buFont typeface="Wingdings" panose="05000000000000000000" pitchFamily="2" charset="2"/>
                  <a:buChar char="§"/>
                </a:pPr>
                <a:r>
                  <a:rPr lang="ko-KR" altLang="en-US" sz="1000" b="1" dirty="0">
                    <a:ln>
                      <a:solidFill>
                        <a:schemeClr val="bg1">
                          <a:lumMod val="65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anose="020B0503020000020004" pitchFamily="50" charset="-127"/>
                  </a:rPr>
                  <a:t>사회의 요구 적극 수용</a:t>
                </a:r>
              </a:p>
              <a:p>
                <a:pPr marL="177800" indent="-177800" defTabSz="971550">
                  <a:lnSpc>
                    <a:spcPts val="1100"/>
                  </a:lnSpc>
                  <a:spcAft>
                    <a:spcPts val="500"/>
                  </a:spcAft>
                  <a:buClr>
                    <a:schemeClr val="bg1">
                      <a:lumMod val="50000"/>
                    </a:schemeClr>
                  </a:buClr>
                  <a:buFont typeface="Wingdings" panose="05000000000000000000" pitchFamily="2" charset="2"/>
                  <a:buChar char="§"/>
                </a:pPr>
                <a:r>
                  <a:rPr lang="ko-KR" altLang="en-US" sz="1000" b="1" dirty="0">
                    <a:ln>
                      <a:solidFill>
                        <a:schemeClr val="bg1">
                          <a:lumMod val="65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anose="020B0503020000020004" pitchFamily="50" charset="-127"/>
                  </a:rPr>
                  <a:t>발전가능성</a:t>
                </a:r>
              </a:p>
              <a:p>
                <a:pPr marL="177800" indent="-177800" defTabSz="971550">
                  <a:lnSpc>
                    <a:spcPts val="1100"/>
                  </a:lnSpc>
                  <a:spcAft>
                    <a:spcPts val="500"/>
                  </a:spcAft>
                  <a:buClr>
                    <a:schemeClr val="bg1">
                      <a:lumMod val="50000"/>
                    </a:schemeClr>
                  </a:buClr>
                  <a:buFont typeface="Wingdings" panose="05000000000000000000" pitchFamily="2" charset="2"/>
                  <a:buChar char="§"/>
                </a:pPr>
                <a:r>
                  <a:rPr lang="ko-KR" altLang="en-US" sz="1000" b="1" dirty="0">
                    <a:ln>
                      <a:solidFill>
                        <a:schemeClr val="bg1">
                          <a:lumMod val="65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anose="020B0503020000020004" pitchFamily="50" charset="-127"/>
                  </a:rPr>
                  <a:t>인재양성을 위한 관심</a:t>
                </a:r>
              </a:p>
            </p:txBody>
          </p:sp>
          <p:grpSp>
            <p:nvGrpSpPr>
              <p:cNvPr id="31" name="그룹 30"/>
              <p:cNvGrpSpPr/>
              <p:nvPr/>
            </p:nvGrpSpPr>
            <p:grpSpPr>
              <a:xfrm>
                <a:off x="2187312" y="2951586"/>
                <a:ext cx="900000" cy="528402"/>
                <a:chOff x="544658" y="4900377"/>
                <a:chExt cx="808274" cy="808272"/>
              </a:xfrm>
            </p:grpSpPr>
            <p:sp>
              <p:nvSpPr>
                <p:cNvPr id="32" name="모서리가 둥근 직사각형 31"/>
                <p:cNvSpPr/>
                <p:nvPr/>
              </p:nvSpPr>
              <p:spPr>
                <a:xfrm>
                  <a:off x="544658" y="4900377"/>
                  <a:ext cx="808274" cy="808272"/>
                </a:xfrm>
                <a:prstGeom prst="roundRect">
                  <a:avLst>
                    <a:gd name="adj" fmla="val 11723"/>
                  </a:avLst>
                </a:prstGeom>
                <a:solidFill>
                  <a:schemeClr val="bg1"/>
                </a:solidFill>
                <a:ln w="50800" cap="flat" cmpd="sng" algn="ctr">
                  <a:gradFill flip="none" rotWithShape="1">
                    <a:gsLst>
                      <a:gs pos="50000">
                        <a:srgbClr val="82AFCE"/>
                      </a:gs>
                      <a:gs pos="51000">
                        <a:srgbClr val="2D83BD"/>
                      </a:gs>
                    </a:gsLst>
                    <a:lin ang="4200000" scaled="0"/>
                    <a:tileRect/>
                  </a:gradFill>
                  <a:prstDash val="solid"/>
                </a:ln>
                <a:effectLst/>
              </p:spPr>
              <p:txBody>
                <a:bodyPr lIns="36000" rIns="36000" rtlCol="0" anchor="ctr"/>
                <a:lstStyle/>
                <a:p>
                  <a:pPr algn="ctr" fontAlgn="auto" latinLnBrk="0"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white">
                        <a:lumMod val="50000"/>
                      </a:prstClr>
                    </a:buClr>
                    <a:buSzPct val="80000"/>
                    <a:defRPr/>
                  </a:pPr>
                  <a:endParaRPr kumimoji="0" lang="ko-KR" altLang="en-US" sz="1600" kern="0" spc="-150" dirty="0">
                    <a:ln>
                      <a:solidFill>
                        <a:prstClr val="white">
                          <a:alpha val="0"/>
                        </a:prstClr>
                      </a:solidFill>
                    </a:ln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33" name="직사각형 32"/>
                <p:cNvSpPr/>
                <p:nvPr/>
              </p:nvSpPr>
              <p:spPr>
                <a:xfrm>
                  <a:off x="574641" y="5030099"/>
                  <a:ext cx="748308" cy="5488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 anchor="ctr">
                  <a:scene3d>
                    <a:camera prst="orthographicFront"/>
                    <a:lightRig rig="threePt" dir="t"/>
                  </a:scene3d>
                  <a:sp3d contourW="31750">
                    <a:bevelT w="1270"/>
                    <a:bevelB w="0" h="0"/>
                    <a:contourClr>
                      <a:schemeClr val="bg1"/>
                    </a:contourClr>
                  </a:sp3d>
                </a:bodyPr>
                <a:lstStyle/>
                <a:p>
                  <a:pPr algn="ctr" eaLnBrk="0" hangingPunct="0">
                    <a:buClr>
                      <a:srgbClr val="808080"/>
                    </a:buClr>
                    <a:buSzPct val="140000"/>
                    <a:tabLst>
                      <a:tab pos="5648325" algn="l"/>
                    </a:tabLst>
                  </a:pPr>
                  <a:r>
                    <a:rPr lang="ko-KR" altLang="en-US" sz="1100" b="1" kern="0" spc="-10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a typeface="맑은 고딕"/>
                      <a:cs typeface="Arial" pitchFamily="34" charset="0"/>
                    </a:rPr>
                    <a:t>이미지</a:t>
                  </a:r>
                </a:p>
              </p:txBody>
            </p:sp>
          </p:grpSp>
        </p:grpSp>
        <p:pic>
          <p:nvPicPr>
            <p:cNvPr id="81" name="그림 80"/>
            <p:cNvPicPr>
              <a:picLocks/>
            </p:cNvPicPr>
            <p:nvPr/>
          </p:nvPicPr>
          <p:blipFill>
            <a:blip r:embed="rId4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498" y="2314421"/>
              <a:ext cx="594000" cy="504000"/>
            </a:xfrm>
            <a:prstGeom prst="rect">
              <a:avLst/>
            </a:prstGeom>
          </p:spPr>
        </p:pic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xmlns="" id="{BA05BE95-0DBC-48A2-9B65-38B91024AEB1}"/>
                </a:ext>
              </a:extLst>
            </p:cNvPr>
            <p:cNvSpPr/>
            <p:nvPr/>
          </p:nvSpPr>
          <p:spPr>
            <a:xfrm>
              <a:off x="5368640" y="2143728"/>
              <a:ext cx="2268666" cy="6437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7800" indent="-177800" defTabSz="971550">
                <a:lnSpc>
                  <a:spcPts val="1100"/>
                </a:lnSpc>
                <a:spcAft>
                  <a:spcPts val="5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자랑스러움</a:t>
              </a:r>
            </a:p>
            <a:p>
              <a:pPr marL="177800" indent="-177800" defTabSz="971550">
                <a:lnSpc>
                  <a:spcPts val="1100"/>
                </a:lnSpc>
                <a:spcAft>
                  <a:spcPts val="5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주변인의 인식</a:t>
              </a:r>
            </a:p>
            <a:p>
              <a:pPr marL="177800" indent="-177800" defTabSz="971550">
                <a:lnSpc>
                  <a:spcPts val="1100"/>
                </a:lnSpc>
                <a:spcAft>
                  <a:spcPts val="5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대외적 홍보 노력</a:t>
              </a:r>
            </a:p>
          </p:txBody>
        </p:sp>
      </p:grpSp>
      <p:sp>
        <p:nvSpPr>
          <p:cNvPr id="47" name="직사각형 46"/>
          <p:cNvSpPr/>
          <p:nvPr/>
        </p:nvSpPr>
        <p:spPr>
          <a:xfrm>
            <a:off x="319969" y="3401628"/>
            <a:ext cx="1574223" cy="292154"/>
          </a:xfrm>
          <a:prstGeom prst="rect">
            <a:avLst/>
          </a:prstGeom>
          <a:noFill/>
          <a:ln w="12700">
            <a:solidFill>
              <a:schemeClr val="bg1">
                <a:lumMod val="65000"/>
                <a:alpha val="0"/>
              </a:schemeClr>
            </a:solidFill>
            <a:prstDash val="solid"/>
          </a:ln>
        </p:spPr>
        <p:txBody>
          <a:bodyPr wrap="square" lIns="72000" tIns="72000" rIns="36000" bIns="0" rtlCol="0" anchor="t">
            <a:noAutofit/>
          </a:bodyPr>
          <a:lstStyle/>
          <a:p>
            <a:pPr defTabSz="971550">
              <a:lnSpc>
                <a:spcPts val="1100"/>
              </a:lnSpc>
              <a:spcAft>
                <a:spcPts val="500"/>
              </a:spcAft>
              <a:buClr>
                <a:schemeClr val="bg1">
                  <a:lumMod val="50000"/>
                </a:schemeClr>
              </a:buClr>
            </a:pPr>
            <a:r>
              <a:rPr lang="en-US" altLang="ko-KR" sz="900" b="1" spc="-100" dirty="0" smtClean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rgbClr val="C00000"/>
                </a:solidFill>
                <a:latin typeface="맑은 고딕" panose="020B0503020000020004" pitchFamily="50" charset="-127"/>
              </a:rPr>
              <a:t>* 2018</a:t>
            </a:r>
            <a:r>
              <a:rPr lang="ko-KR" altLang="en-US" sz="900" b="1" spc="-100" dirty="0" smtClean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rgbClr val="C00000"/>
                </a:solidFill>
                <a:latin typeface="맑은 고딕" panose="020B0503020000020004" pitchFamily="50" charset="-127"/>
              </a:rPr>
              <a:t>년 신규 조사 차원</a:t>
            </a:r>
            <a:endParaRPr lang="ko-KR" altLang="en-US" sz="900" b="1" spc="-100" dirty="0">
              <a:ln>
                <a:solidFill>
                  <a:schemeClr val="bg1">
                    <a:lumMod val="65000"/>
                    <a:alpha val="0"/>
                  </a:schemeClr>
                </a:solidFill>
              </a:ln>
              <a:solidFill>
                <a:srgbClr val="C00000"/>
              </a:solidFill>
              <a:latin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0590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4. </a:t>
            </a:r>
            <a:r>
              <a:rPr lang="ko-KR" altLang="en-US"/>
              <a:t>응답자 특성</a:t>
            </a:r>
            <a:endParaRPr lang="ko-KR" altLang="en-US" dirty="0"/>
          </a:p>
        </p:txBody>
      </p:sp>
      <p:sp>
        <p:nvSpPr>
          <p:cNvPr id="10" name="내용 개체 틀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ko-KR" altLang="en-US" dirty="0"/>
              <a:t>전체 응답자 </a:t>
            </a:r>
            <a:r>
              <a:rPr lang="en-US" altLang="ko-KR" dirty="0"/>
              <a:t>57</a:t>
            </a:r>
            <a:r>
              <a:rPr lang="ko-KR" altLang="en-US" dirty="0"/>
              <a:t>명에 대한 응답자 구성은 다음과 같음</a:t>
            </a:r>
            <a:r>
              <a:rPr lang="en-US" altLang="ko-KR" dirty="0"/>
              <a:t>.</a:t>
            </a:r>
            <a:endParaRPr lang="ko-KR" altLang="en-US" dirty="0"/>
          </a:p>
        </p:txBody>
      </p:sp>
      <p:graphicFrame>
        <p:nvGraphicFramePr>
          <p:cNvPr id="48" name="차트 47"/>
          <p:cNvGraphicFramePr/>
          <p:nvPr>
            <p:extLst/>
          </p:nvPr>
        </p:nvGraphicFramePr>
        <p:xfrm>
          <a:off x="341768" y="4028571"/>
          <a:ext cx="9295200" cy="1590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9" name="Group 3"/>
          <p:cNvGraphicFramePr>
            <a:graphicFrameLocks noGrp="1"/>
          </p:cNvGraphicFramePr>
          <p:nvPr>
            <p:extLst/>
          </p:nvPr>
        </p:nvGraphicFramePr>
        <p:xfrm>
          <a:off x="328377" y="5632700"/>
          <a:ext cx="9236120" cy="466725"/>
        </p:xfrm>
        <a:graphic>
          <a:graphicData uri="http://schemas.openxmlformats.org/drawingml/2006/table">
            <a:tbl>
              <a:tblPr/>
              <a:tblGrid>
                <a:gridCol w="4618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18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18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618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6180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6180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6180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6180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6180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6180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61806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61806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61806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61806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461806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461806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461806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461806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461806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461806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간호과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건축과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경호</a:t>
                      </a:r>
                      <a:endParaRPr kumimoji="1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보안과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군사</a:t>
                      </a:r>
                      <a:endParaRPr kumimoji="1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학과</a:t>
                      </a:r>
                      <a:endParaRPr kumimoji="1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모델과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보건</a:t>
                      </a:r>
                      <a:endParaRPr kumimoji="1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의료</a:t>
                      </a:r>
                      <a:endParaRPr kumimoji="1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행정과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뷰티</a:t>
                      </a:r>
                      <a:endParaRPr kumimoji="1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디자인과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사회</a:t>
                      </a:r>
                      <a:endParaRPr kumimoji="1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복지과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산업</a:t>
                      </a:r>
                      <a:endParaRPr kumimoji="1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디자인과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세무</a:t>
                      </a:r>
                      <a:endParaRPr kumimoji="1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회계과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아동</a:t>
                      </a:r>
                      <a:endParaRPr kumimoji="1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보육과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안경</a:t>
                      </a:r>
                      <a:endParaRPr kumimoji="1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광학과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엔터</a:t>
                      </a:r>
                      <a:endParaRPr kumimoji="1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테인</a:t>
                      </a:r>
                      <a:endParaRPr kumimoji="1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먼트과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유아</a:t>
                      </a:r>
                      <a:endParaRPr kumimoji="1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교육과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자동차기계과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전기과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컴퓨터정보</a:t>
                      </a:r>
                      <a:endParaRPr kumimoji="1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통신과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패션</a:t>
                      </a:r>
                      <a:endParaRPr kumimoji="1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디자인과</a:t>
                      </a:r>
                      <a:endParaRPr kumimoji="1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호텔</a:t>
                      </a:r>
                      <a:endParaRPr kumimoji="1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관광</a:t>
                      </a:r>
                      <a:endParaRPr kumimoji="1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경영과</a:t>
                      </a:r>
                      <a:endParaRPr kumimoji="1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호텔</a:t>
                      </a:r>
                      <a:endParaRPr kumimoji="1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외식</a:t>
                      </a:r>
                      <a:endParaRPr kumimoji="1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조리과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52" name="그룹 51"/>
          <p:cNvGrpSpPr/>
          <p:nvPr/>
        </p:nvGrpSpPr>
        <p:grpSpPr>
          <a:xfrm>
            <a:off x="338573" y="3814594"/>
            <a:ext cx="9216000" cy="215565"/>
            <a:chOff x="329780" y="1103179"/>
            <a:chExt cx="19296159" cy="215565"/>
          </a:xfrm>
        </p:grpSpPr>
        <p:sp>
          <p:nvSpPr>
            <p:cNvPr id="59" name="Text Box 5"/>
            <p:cNvSpPr txBox="1">
              <a:spLocks noChangeArrowheads="1"/>
            </p:cNvSpPr>
            <p:nvPr/>
          </p:nvSpPr>
          <p:spPr bwMode="auto">
            <a:xfrm>
              <a:off x="18632469" y="1169890"/>
              <a:ext cx="993470" cy="13849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 anchor="b" anchorCtr="0">
              <a:spAutoFit/>
            </a:bodyPr>
            <a:lstStyle/>
            <a:p>
              <a:pPr algn="r">
                <a:defRPr/>
              </a:pPr>
              <a:r>
                <a:rPr lang="en-US" altLang="ko-KR" sz="900" dirty="0">
                  <a:latin typeface="Trebuchet MS" panose="020B0603020202020204" pitchFamily="34" charset="0"/>
                </a:rPr>
                <a:t>(n=57, %)</a:t>
              </a:r>
            </a:p>
          </p:txBody>
        </p:sp>
        <p:cxnSp>
          <p:nvCxnSpPr>
            <p:cNvPr id="60" name="직선 연결선 59"/>
            <p:cNvCxnSpPr/>
            <p:nvPr/>
          </p:nvCxnSpPr>
          <p:spPr>
            <a:xfrm>
              <a:off x="329780" y="1317156"/>
              <a:ext cx="19296159" cy="158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직사각형 60"/>
            <p:cNvSpPr/>
            <p:nvPr/>
          </p:nvSpPr>
          <p:spPr bwMode="auto">
            <a:xfrm>
              <a:off x="362732" y="1103179"/>
              <a:ext cx="1158601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학과</a:t>
              </a: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345825" y="1340768"/>
            <a:ext cx="2160000" cy="215565"/>
            <a:chOff x="7401513" y="1103179"/>
            <a:chExt cx="2160000" cy="215565"/>
          </a:xfrm>
        </p:grpSpPr>
        <p:grpSp>
          <p:nvGrpSpPr>
            <p:cNvPr id="79" name="그룹 78"/>
            <p:cNvGrpSpPr/>
            <p:nvPr/>
          </p:nvGrpSpPr>
          <p:grpSpPr>
            <a:xfrm>
              <a:off x="7401513" y="1169890"/>
              <a:ext cx="2160000" cy="148854"/>
              <a:chOff x="344488" y="2496149"/>
              <a:chExt cx="2160000" cy="148854"/>
            </a:xfrm>
          </p:grpSpPr>
          <p:cxnSp>
            <p:nvCxnSpPr>
              <p:cNvPr id="81" name="직선 연결선 80"/>
              <p:cNvCxnSpPr/>
              <p:nvPr/>
            </p:nvCxnSpPr>
            <p:spPr>
              <a:xfrm>
                <a:off x="344488" y="2643415"/>
                <a:ext cx="2160000" cy="1588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Text Box 5"/>
              <p:cNvSpPr txBox="1">
                <a:spLocks noChangeArrowheads="1"/>
              </p:cNvSpPr>
              <p:nvPr/>
            </p:nvSpPr>
            <p:spPr bwMode="auto">
              <a:xfrm>
                <a:off x="2029999" y="2496149"/>
                <a:ext cx="474489" cy="138499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b" anchorCtr="0">
                <a:spAutoFit/>
              </a:bodyPr>
              <a:lstStyle/>
              <a:p>
                <a:pPr algn="r">
                  <a:defRPr/>
                </a:pPr>
                <a:r>
                  <a:rPr lang="en-US" altLang="ko-KR" sz="900" dirty="0">
                    <a:latin typeface="Trebuchet MS" panose="020B0603020202020204" pitchFamily="34" charset="0"/>
                    <a:ea typeface="맑은 고딕" panose="020B0503020000020004" pitchFamily="50" charset="-127"/>
                  </a:rPr>
                  <a:t>(n=57, %)</a:t>
                </a:r>
              </a:p>
            </p:txBody>
          </p:sp>
        </p:grpSp>
        <p:sp>
          <p:nvSpPr>
            <p:cNvPr id="80" name="직사각형 79"/>
            <p:cNvSpPr/>
            <p:nvPr/>
          </p:nvSpPr>
          <p:spPr bwMode="auto">
            <a:xfrm>
              <a:off x="7401513" y="1103179"/>
              <a:ext cx="553357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성별</a:t>
              </a:r>
            </a:p>
          </p:txBody>
        </p:sp>
      </p:grpSp>
      <p:grpSp>
        <p:nvGrpSpPr>
          <p:cNvPr id="84" name="그룹 83"/>
          <p:cNvGrpSpPr/>
          <p:nvPr/>
        </p:nvGrpSpPr>
        <p:grpSpPr>
          <a:xfrm>
            <a:off x="2701261" y="1340768"/>
            <a:ext cx="2160000" cy="215565"/>
            <a:chOff x="7401513" y="1103179"/>
            <a:chExt cx="2160000" cy="215565"/>
          </a:xfrm>
        </p:grpSpPr>
        <p:grpSp>
          <p:nvGrpSpPr>
            <p:cNvPr id="85" name="그룹 84"/>
            <p:cNvGrpSpPr/>
            <p:nvPr/>
          </p:nvGrpSpPr>
          <p:grpSpPr>
            <a:xfrm>
              <a:off x="7401513" y="1169890"/>
              <a:ext cx="2160000" cy="148854"/>
              <a:chOff x="344488" y="2496149"/>
              <a:chExt cx="2160000" cy="148854"/>
            </a:xfrm>
          </p:grpSpPr>
          <p:cxnSp>
            <p:nvCxnSpPr>
              <p:cNvPr id="87" name="직선 연결선 86"/>
              <p:cNvCxnSpPr/>
              <p:nvPr/>
            </p:nvCxnSpPr>
            <p:spPr>
              <a:xfrm>
                <a:off x="344488" y="2643415"/>
                <a:ext cx="2160000" cy="1588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Text Box 5"/>
              <p:cNvSpPr txBox="1">
                <a:spLocks noChangeArrowheads="1"/>
              </p:cNvSpPr>
              <p:nvPr/>
            </p:nvSpPr>
            <p:spPr bwMode="auto">
              <a:xfrm>
                <a:off x="2029999" y="2496149"/>
                <a:ext cx="474489" cy="138499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b" anchorCtr="0">
                <a:spAutoFit/>
              </a:bodyPr>
              <a:lstStyle/>
              <a:p>
                <a:pPr algn="r">
                  <a:defRPr/>
                </a:pPr>
                <a:r>
                  <a:rPr lang="en-US" altLang="ko-KR" sz="900" dirty="0">
                    <a:latin typeface="Trebuchet MS" panose="020B0603020202020204" pitchFamily="34" charset="0"/>
                  </a:rPr>
                  <a:t>(n=57, %)</a:t>
                </a:r>
              </a:p>
            </p:txBody>
          </p:sp>
        </p:grpSp>
        <p:sp>
          <p:nvSpPr>
            <p:cNvPr id="86" name="직사각형 85"/>
            <p:cNvSpPr/>
            <p:nvPr/>
          </p:nvSpPr>
          <p:spPr bwMode="auto">
            <a:xfrm>
              <a:off x="7401513" y="1103179"/>
              <a:ext cx="907621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재직 구분</a:t>
              </a:r>
            </a:p>
          </p:txBody>
        </p:sp>
      </p:grpSp>
      <p:grpSp>
        <p:nvGrpSpPr>
          <p:cNvPr id="90" name="그룹 89"/>
          <p:cNvGrpSpPr/>
          <p:nvPr/>
        </p:nvGrpSpPr>
        <p:grpSpPr>
          <a:xfrm>
            <a:off x="5056697" y="1340768"/>
            <a:ext cx="2160000" cy="215565"/>
            <a:chOff x="7401513" y="1103179"/>
            <a:chExt cx="2160000" cy="215565"/>
          </a:xfrm>
        </p:grpSpPr>
        <p:grpSp>
          <p:nvGrpSpPr>
            <p:cNvPr id="91" name="그룹 90"/>
            <p:cNvGrpSpPr/>
            <p:nvPr/>
          </p:nvGrpSpPr>
          <p:grpSpPr>
            <a:xfrm>
              <a:off x="7401513" y="1169890"/>
              <a:ext cx="2160000" cy="148854"/>
              <a:chOff x="344488" y="2496149"/>
              <a:chExt cx="2160000" cy="148854"/>
            </a:xfrm>
          </p:grpSpPr>
          <p:cxnSp>
            <p:nvCxnSpPr>
              <p:cNvPr id="93" name="직선 연결선 92"/>
              <p:cNvCxnSpPr/>
              <p:nvPr/>
            </p:nvCxnSpPr>
            <p:spPr>
              <a:xfrm>
                <a:off x="344488" y="2643415"/>
                <a:ext cx="2160000" cy="1588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Text Box 5"/>
              <p:cNvSpPr txBox="1">
                <a:spLocks noChangeArrowheads="1"/>
              </p:cNvSpPr>
              <p:nvPr/>
            </p:nvSpPr>
            <p:spPr bwMode="auto">
              <a:xfrm>
                <a:off x="2029999" y="2496149"/>
                <a:ext cx="474489" cy="138499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b" anchorCtr="0">
                <a:spAutoFit/>
              </a:bodyPr>
              <a:lstStyle/>
              <a:p>
                <a:pPr algn="r">
                  <a:defRPr/>
                </a:pPr>
                <a:r>
                  <a:rPr lang="en-US" altLang="ko-KR" sz="900" dirty="0">
                    <a:latin typeface="Trebuchet MS" panose="020B0603020202020204" pitchFamily="34" charset="0"/>
                  </a:rPr>
                  <a:t>(n=57, %)</a:t>
                </a:r>
              </a:p>
            </p:txBody>
          </p:sp>
        </p:grpSp>
        <p:sp>
          <p:nvSpPr>
            <p:cNvPr id="92" name="직사각형 91"/>
            <p:cNvSpPr/>
            <p:nvPr/>
          </p:nvSpPr>
          <p:spPr bwMode="auto">
            <a:xfrm>
              <a:off x="7401513" y="1103179"/>
              <a:ext cx="907621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재직 기간</a:t>
              </a:r>
            </a:p>
          </p:txBody>
        </p:sp>
      </p:grpSp>
      <p:grpSp>
        <p:nvGrpSpPr>
          <p:cNvPr id="96" name="그룹 95"/>
          <p:cNvGrpSpPr/>
          <p:nvPr/>
        </p:nvGrpSpPr>
        <p:grpSpPr>
          <a:xfrm>
            <a:off x="7412134" y="1340768"/>
            <a:ext cx="2160000" cy="215565"/>
            <a:chOff x="7401513" y="1103179"/>
            <a:chExt cx="2160000" cy="215565"/>
          </a:xfrm>
        </p:grpSpPr>
        <p:grpSp>
          <p:nvGrpSpPr>
            <p:cNvPr id="97" name="그룹 96"/>
            <p:cNvGrpSpPr/>
            <p:nvPr/>
          </p:nvGrpSpPr>
          <p:grpSpPr>
            <a:xfrm>
              <a:off x="7401513" y="1169890"/>
              <a:ext cx="2160000" cy="148854"/>
              <a:chOff x="344488" y="2496149"/>
              <a:chExt cx="2160000" cy="148854"/>
            </a:xfrm>
          </p:grpSpPr>
          <p:cxnSp>
            <p:nvCxnSpPr>
              <p:cNvPr id="99" name="직선 연결선 98"/>
              <p:cNvCxnSpPr/>
              <p:nvPr/>
            </p:nvCxnSpPr>
            <p:spPr>
              <a:xfrm>
                <a:off x="344488" y="2643415"/>
                <a:ext cx="2160000" cy="1588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Text Box 5"/>
              <p:cNvSpPr txBox="1">
                <a:spLocks noChangeArrowheads="1"/>
              </p:cNvSpPr>
              <p:nvPr/>
            </p:nvSpPr>
            <p:spPr bwMode="auto">
              <a:xfrm>
                <a:off x="2071677" y="2496149"/>
                <a:ext cx="432811" cy="138499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b" anchorCtr="0">
                <a:spAutoFit/>
              </a:bodyPr>
              <a:lstStyle/>
              <a:p>
                <a:pPr algn="r">
                  <a:defRPr/>
                </a:pPr>
                <a:r>
                  <a:rPr lang="en-US" altLang="ko-KR" sz="900" dirty="0">
                    <a:latin typeface="Trebuchet MS" panose="020B0603020202020204" pitchFamily="34" charset="0"/>
                  </a:rPr>
                  <a:t>(n=57 %)</a:t>
                </a:r>
              </a:p>
            </p:txBody>
          </p:sp>
        </p:grpSp>
        <p:sp>
          <p:nvSpPr>
            <p:cNvPr id="98" name="직사각형 97"/>
            <p:cNvSpPr/>
            <p:nvPr/>
          </p:nvSpPr>
          <p:spPr bwMode="auto">
            <a:xfrm>
              <a:off x="7401513" y="1103179"/>
              <a:ext cx="553357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계열</a:t>
              </a:r>
            </a:p>
          </p:txBody>
        </p:sp>
      </p:grpSp>
      <p:graphicFrame>
        <p:nvGraphicFramePr>
          <p:cNvPr id="105" name="차트 104"/>
          <p:cNvGraphicFramePr/>
          <p:nvPr>
            <p:extLst/>
          </p:nvPr>
        </p:nvGraphicFramePr>
        <p:xfrm>
          <a:off x="-14456" y="1693428"/>
          <a:ext cx="2735208" cy="1840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8" name="차트 107"/>
          <p:cNvGraphicFramePr/>
          <p:nvPr>
            <p:extLst/>
          </p:nvPr>
        </p:nvGraphicFramePr>
        <p:xfrm>
          <a:off x="2340980" y="1693428"/>
          <a:ext cx="2735208" cy="1840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9" name="차트 108"/>
          <p:cNvGraphicFramePr/>
          <p:nvPr>
            <p:extLst/>
          </p:nvPr>
        </p:nvGraphicFramePr>
        <p:xfrm>
          <a:off x="4696416" y="1693428"/>
          <a:ext cx="2735208" cy="1840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1" name="차트 110"/>
          <p:cNvGraphicFramePr/>
          <p:nvPr>
            <p:extLst/>
          </p:nvPr>
        </p:nvGraphicFramePr>
        <p:xfrm>
          <a:off x="7051853" y="1693428"/>
          <a:ext cx="2735208" cy="1840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975470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chemeClr val="bg1">
              <a:lumMod val="65000"/>
            </a:schemeClr>
          </a:solidFill>
          <a:prstDash val="sysDash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[GR 제안서] 2015년 일터혁신지수 조사</Template>
  <TotalTime>38020</TotalTime>
  <Words>9786</Words>
  <Application>Microsoft Office PowerPoint</Application>
  <PresentationFormat>A4 용지(210x297mm)</PresentationFormat>
  <Paragraphs>3737</Paragraphs>
  <Slides>50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50</vt:i4>
      </vt:variant>
    </vt:vector>
  </HeadingPairs>
  <TitlesOfParts>
    <vt:vector size="63" baseType="lpstr">
      <vt:lpstr>Wingdings</vt:lpstr>
      <vt:lpstr>Monotype Sorts</vt:lpstr>
      <vt:lpstr>조선일보명조</vt:lpstr>
      <vt:lpstr>맑은 고딕</vt:lpstr>
      <vt:lpstr>Calibri</vt:lpstr>
      <vt:lpstr>Trebuchet MS</vt:lpstr>
      <vt:lpstr>나눔고딕</vt:lpstr>
      <vt:lpstr>Arial</vt:lpstr>
      <vt:lpstr>HY울릉도M</vt:lpstr>
      <vt:lpstr>Adobe 명조 Std M</vt:lpstr>
      <vt:lpstr>Tahoma</vt:lpstr>
      <vt:lpstr>나눔스퀘어 ExtraBold</vt:lpstr>
      <vt:lpstr>Office 테마</vt:lpstr>
      <vt:lpstr>PowerPoint 프레젠테이션</vt:lpstr>
      <vt:lpstr>PowerPoint 프레젠테이션</vt:lpstr>
      <vt:lpstr>조사 개요</vt:lpstr>
      <vt:lpstr>1. 조사 목적</vt:lpstr>
      <vt:lpstr>2. 조사 설계</vt:lpstr>
      <vt:lpstr>3. 조사 내용</vt:lpstr>
      <vt:lpstr>3. 조사 내용</vt:lpstr>
      <vt:lpstr>3. 조사 내용</vt:lpstr>
      <vt:lpstr>4. 응답자 특성</vt:lpstr>
      <vt:lpstr>5. 지수 산출 Process</vt:lpstr>
      <vt:lpstr>5. 지수 산출 Process</vt:lpstr>
      <vt:lpstr> 주요 결과 요약</vt:lpstr>
      <vt:lpstr>1. 종합만족도</vt:lpstr>
      <vt:lpstr>1. 종합만족도</vt:lpstr>
      <vt:lpstr>1. 종합만족도</vt:lpstr>
      <vt:lpstr>2. 주요 만족도</vt:lpstr>
      <vt:lpstr>2. 주요 만족도</vt:lpstr>
      <vt:lpstr>2. 주요 만족도</vt:lpstr>
      <vt:lpstr>3. 차원 만족도 [대학 환경]</vt:lpstr>
      <vt:lpstr>3. 차원 만족도 [대학 환경]</vt:lpstr>
      <vt:lpstr>3. 차원 만족도 [대학 환경]</vt:lpstr>
      <vt:lpstr>3. 차원 만족도 [학교 행정]</vt:lpstr>
      <vt:lpstr>3. 차원 만족도 [학교 행정]</vt:lpstr>
      <vt:lpstr>3. 차원 만족도 [학교 행정]</vt:lpstr>
      <vt:lpstr>3. 차원 만족도 [학생]</vt:lpstr>
      <vt:lpstr>3. 차원 만족도 [학생]</vt:lpstr>
      <vt:lpstr>3. 차원 만족도 [학생]</vt:lpstr>
      <vt:lpstr>3. 차원 만족도 [이미지]</vt:lpstr>
      <vt:lpstr>3. 차원 만족도 [이미지]</vt:lpstr>
      <vt:lpstr>3. 차원 만족도 [전공/교양 교육과정]</vt:lpstr>
      <vt:lpstr>3. 차원 만족도 [전공/교양 교육과정]</vt:lpstr>
      <vt:lpstr>3. 차원 만족도 [전공/교양 교육과정]</vt:lpstr>
      <vt:lpstr>3. 차원 만족도 [NCS 교육 과정]</vt:lpstr>
      <vt:lpstr>3. 차원 만족도 [NCS 교육 과정]</vt:lpstr>
      <vt:lpstr>3. 차원 만족도 [NCS 교육 과정]</vt:lpstr>
      <vt:lpstr>Action Matrix 분석</vt:lpstr>
      <vt:lpstr>0. Action Matrix 분석 개요</vt:lpstr>
      <vt:lpstr>1. 전체 Action Matrix 분석</vt:lpstr>
      <vt:lpstr>2. 차원별 Action Matrix 분석</vt:lpstr>
      <vt:lpstr>2. 차원별 Action Matrix 분석</vt:lpstr>
      <vt:lpstr>2. 차원별 Action Matrix 분석</vt:lpstr>
      <vt:lpstr>2. 차원별 Action Matrix 분석</vt:lpstr>
      <vt:lpstr>2. 차원별 Action Matrix 분석</vt:lpstr>
      <vt:lpstr>2. 차원별 Action Matrix 분석</vt:lpstr>
      <vt:lpstr>결론 요약 및 제언</vt:lpstr>
      <vt:lpstr>결과 요약 및 제언</vt:lpstr>
      <vt:lpstr>결과 요약 및 제언</vt:lpstr>
      <vt:lpstr>결과 요약 및 제언</vt:lpstr>
      <vt:lpstr>결과 요약 및 제언 [세부 요소별 개선방안]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제안서</dc:title>
  <dc:creator>원가영</dc:creator>
  <cp:lastModifiedBy>원가영</cp:lastModifiedBy>
  <cp:revision>2191</cp:revision>
  <cp:lastPrinted>2016-07-08T01:51:26Z</cp:lastPrinted>
  <dcterms:created xsi:type="dcterms:W3CDTF">2015-04-01T00:25:52Z</dcterms:created>
  <dcterms:modified xsi:type="dcterms:W3CDTF">2019-01-09T07:20:27Z</dcterms:modified>
</cp:coreProperties>
</file>