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551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81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90" r:id="rId41"/>
    <p:sldId id="591" r:id="rId42"/>
    <p:sldId id="592" r:id="rId43"/>
    <p:sldId id="593" r:id="rId44"/>
    <p:sldId id="594" r:id="rId45"/>
    <p:sldId id="595" r:id="rId46"/>
    <p:sldId id="596" r:id="rId47"/>
    <p:sldId id="597" r:id="rId48"/>
    <p:sldId id="598" r:id="rId49"/>
    <p:sldId id="599" r:id="rId50"/>
    <p:sldId id="600" r:id="rId51"/>
    <p:sldId id="601" r:id="rId52"/>
    <p:sldId id="602" r:id="rId53"/>
    <p:sldId id="603" r:id="rId54"/>
    <p:sldId id="604" r:id="rId55"/>
    <p:sldId id="605" r:id="rId56"/>
    <p:sldId id="606" r:id="rId57"/>
    <p:sldId id="607" r:id="rId58"/>
    <p:sldId id="608" r:id="rId59"/>
    <p:sldId id="609" r:id="rId60"/>
    <p:sldId id="610" r:id="rId61"/>
    <p:sldId id="613" r:id="rId62"/>
  </p:sldIdLst>
  <p:sldSz cx="9906000" cy="6858000" type="A4"/>
  <p:notesSz cx="6797675" cy="9926638"/>
  <p:embeddedFontLst>
    <p:embeddedFont>
      <p:font typeface="조선일보명조" panose="020B0600000101010101" charset="-127"/>
      <p:regular r:id="rId65"/>
    </p:embeddedFont>
    <p:embeddedFont>
      <p:font typeface="맑은 고딕" panose="020B0503020000020004" pitchFamily="50" charset="-127"/>
      <p:regular r:id="rId66"/>
      <p:bold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Trebuchet MS" panose="020B0603020202020204" pitchFamily="34" charset="0"/>
      <p:regular r:id="rId72"/>
      <p:bold r:id="rId73"/>
      <p:italic r:id="rId74"/>
      <p:boldItalic r:id="rId75"/>
    </p:embeddedFont>
    <p:embeddedFont>
      <p:font typeface="나눔고딕" panose="020D0604000000000000" pitchFamily="50" charset="-127"/>
      <p:regular r:id="rId76"/>
      <p:bold r:id="rId77"/>
    </p:embeddedFont>
    <p:embeddedFont>
      <p:font typeface="Tahoma" panose="020B0604030504040204" pitchFamily="34" charset="0"/>
      <p:regular r:id="rId78"/>
      <p:bold r:id="rId79"/>
    </p:embeddedFont>
    <p:embeddedFont>
      <p:font typeface="나눔스퀘어 ExtraBold" panose="020B0600000101010101" pitchFamily="50" charset="-127"/>
      <p:bold r:id="rId8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1162" userDrawn="1">
          <p15:clr>
            <a:srgbClr val="A4A3A4"/>
          </p15:clr>
        </p15:guide>
        <p15:guide id="12" pos="6023" userDrawn="1">
          <p15:clr>
            <a:srgbClr val="A4A3A4"/>
          </p15:clr>
        </p15:guide>
        <p15:guide id="37" pos="3120">
          <p15:clr>
            <a:srgbClr val="A4A3A4"/>
          </p15:clr>
        </p15:guide>
        <p15:guide id="40" pos="217" userDrawn="1">
          <p15:clr>
            <a:srgbClr val="A4A3A4"/>
          </p15:clr>
        </p15:guide>
        <p15:guide id="49" orient="horz" pos="4110" userDrawn="1">
          <p15:clr>
            <a:srgbClr val="A4A3A4"/>
          </p15:clr>
        </p15:guide>
        <p15:guide id="50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91"/>
    <a:srgbClr val="557FA1"/>
    <a:srgbClr val="6DABA7"/>
    <a:srgbClr val="94C2BF"/>
    <a:srgbClr val="56B3C7"/>
    <a:srgbClr val="1678A7"/>
    <a:srgbClr val="AFD1CF"/>
    <a:srgbClr val="6FB9C5"/>
    <a:srgbClr val="6E7786"/>
    <a:srgbClr val="D0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9" autoAdjust="0"/>
    <p:restoredTop sz="96060" autoAdjust="0"/>
  </p:normalViewPr>
  <p:slideViewPr>
    <p:cSldViewPr showGuides="1">
      <p:cViewPr varScale="1">
        <p:scale>
          <a:sx n="80" d="100"/>
          <a:sy n="80" d="100"/>
        </p:scale>
        <p:origin x="102" y="882"/>
      </p:cViewPr>
      <p:guideLst>
        <p:guide orient="horz" pos="1162"/>
        <p:guide pos="6023"/>
        <p:guide pos="3120"/>
        <p:guide pos="217"/>
        <p:guide orient="horz" pos="4110"/>
        <p:guide orient="horz" pos="6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444" y="-96"/>
      </p:cViewPr>
      <p:guideLst>
        <p:guide orient="horz" pos="3126"/>
        <p:guide pos="2141"/>
        <p:guide orient="horz" pos="3128"/>
        <p:guide orient="horz" pos="312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2A-4F31-8C6C-18087633C75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2A-4F31-8C6C-18087633C75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2A-4F31-8C6C-18087633C75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2A-4F31-8C6C-18087633C75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2A-4F31-8C6C-18087633C75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2A-4F31-8C6C-18087633C75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12A-4F31-8C6C-18087633C75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12A-4F31-8C6C-18087633C753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29.107981220657276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2A-4F31-8C6C-18087633C753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70.89201877934272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12A-4F31-8C6C-18087633C7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4782144"/>
        <c:axId val="2094777048"/>
      </c:barChart>
      <c:catAx>
        <c:axId val="209478214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77048"/>
        <c:crosses val="autoZero"/>
        <c:auto val="1"/>
        <c:lblAlgn val="ctr"/>
        <c:lblOffset val="100"/>
        <c:noMultiLvlLbl val="0"/>
      </c:catAx>
      <c:valAx>
        <c:axId val="209477704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94782144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267563563721662"/>
          <c:y val="3.9431745205241689E-2"/>
          <c:w val="0.20472921986188986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종합만족도</c:v>
                </c:pt>
                <c:pt idx="1">
                  <c:v>대학 환경 및 교육 환경 차원 만족도</c:v>
                </c:pt>
                <c:pt idx="2">
                  <c:v>대학교육의 활용성 차원 만족도</c:v>
                </c:pt>
                <c:pt idx="3">
                  <c:v>대학의 명성 차원 만족도</c:v>
                </c:pt>
                <c:pt idx="4">
                  <c:v>대학 전체 전반적 만족도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57.818949232886894</c:v>
                </c:pt>
                <c:pt idx="1">
                  <c:v>62.470240223214283</c:v>
                </c:pt>
                <c:pt idx="2">
                  <c:v>60.819446916666699</c:v>
                </c:pt>
                <c:pt idx="3">
                  <c:v>53.472221458333323</c:v>
                </c:pt>
                <c:pt idx="4">
                  <c:v>54.51388833333332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9C-4B16-8E7A-5813CA9BBA1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종합만족도</c:v>
                </c:pt>
                <c:pt idx="1">
                  <c:v>대학 환경 및 교육 환경 차원 만족도</c:v>
                </c:pt>
                <c:pt idx="2">
                  <c:v>대학교육의 활용성 차원 만족도</c:v>
                </c:pt>
                <c:pt idx="3">
                  <c:v>대학의 명성 차원 만족도</c:v>
                </c:pt>
                <c:pt idx="4">
                  <c:v>대학 전체 전반적 만족도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59.386800865800865</c:v>
                </c:pt>
                <c:pt idx="1">
                  <c:v>64.65320346320344</c:v>
                </c:pt>
                <c:pt idx="2">
                  <c:v>63.968848484848507</c:v>
                </c:pt>
                <c:pt idx="3">
                  <c:v>53.773030303030296</c:v>
                </c:pt>
                <c:pt idx="4">
                  <c:v>55.152121212121202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9C-4B16-8E7A-5813CA9BBA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종합만족도</c:v>
                </c:pt>
                <c:pt idx="1">
                  <c:v>대학 환경 및 교육 환경 차원 만족도</c:v>
                </c:pt>
                <c:pt idx="2">
                  <c:v>대학교육의 활용성 차원 만족도</c:v>
                </c:pt>
                <c:pt idx="3">
                  <c:v>대학의 명성 차원 만족도</c:v>
                </c:pt>
                <c:pt idx="4">
                  <c:v>대학 전체 전반적 만족도</c:v>
                </c:pt>
              </c:strCache>
            </c:strRef>
          </c:cat>
          <c:val>
            <c:numRef>
              <c:f>Sheet1!$B$4:$F$4</c:f>
              <c:numCache>
                <c:formatCode>####.0</c:formatCode>
                <c:ptCount val="5"/>
                <c:pt idx="0">
                  <c:v>61.159830228674124</c:v>
                </c:pt>
                <c:pt idx="1">
                  <c:v>64.755532482645165</c:v>
                </c:pt>
                <c:pt idx="2">
                  <c:v>63.480497427101163</c:v>
                </c:pt>
                <c:pt idx="3">
                  <c:v>56.094913928012517</c:v>
                </c:pt>
                <c:pt idx="4">
                  <c:v>60.312206572769959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9C-4B16-8E7A-5813CA9BBA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4764896"/>
        <c:axId val="2094764504"/>
      </c:barChart>
      <c:catAx>
        <c:axId val="209476489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64504"/>
        <c:crosses val="autoZero"/>
        <c:auto val="1"/>
        <c:lblAlgn val="ctr"/>
        <c:lblOffset val="100"/>
        <c:noMultiLvlLbl val="0"/>
      </c:catAx>
      <c:valAx>
        <c:axId val="2094764504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94764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-5.0095512911477543E-17"/>
                  <c:y val="-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019102582295509E-16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0019102582295509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대학 환경 및 교육환경</c:v>
                </c:pt>
                <c:pt idx="1">
                  <c:v>시설공간 만족</c:v>
                </c:pt>
                <c:pt idx="2">
                  <c:v>실험 장비/기자재 만족</c:v>
                </c:pt>
                <c:pt idx="3">
                  <c:v>학과 교육과정 구성 체계적</c:v>
                </c:pt>
                <c:pt idx="4">
                  <c:v>사회수요 반영한 학과 개설과목</c:v>
                </c:pt>
                <c:pt idx="5">
                  <c:v>행정서비스 만족</c:v>
                </c:pt>
                <c:pt idx="6">
                  <c:v>교수님 강의 열의</c:v>
                </c:pt>
                <c:pt idx="7">
                  <c:v>교수님 취업 및 진로상담 잘해줌</c:v>
                </c:pt>
                <c:pt idx="8">
                  <c:v>취업 지원 다양한 프로그램 개설</c:v>
                </c:pt>
                <c:pt idx="9">
                  <c:v>취업 관련 프로그램 실제 취업에 도움</c:v>
                </c:pt>
                <c:pt idx="10">
                  <c:v>학과별 특성을 고려한 현장실습 및 산업체 인턴십</c:v>
                </c:pt>
                <c:pt idx="11">
                  <c:v>외국어 교육 실제 어학능력 향상에 도움</c:v>
                </c:pt>
                <c:pt idx="12">
                  <c:v>해외 어학연수 프로그램 다양</c:v>
                </c:pt>
                <c:pt idx="13">
                  <c:v>다양한 장학금 지원 프로그램</c:v>
                </c:pt>
                <c:pt idx="14">
                  <c:v>장학금 금액 적정</c:v>
                </c:pt>
                <c:pt idx="15">
                  <c:v>대학 환경 및 교육환경 전반적 만족도</c:v>
                </c:pt>
              </c:strCache>
            </c:strRef>
          </c:cat>
          <c:val>
            <c:numRef>
              <c:f>Sheet1!$B$2:$Q$2</c:f>
              <c:numCache>
                <c:formatCode>0.0</c:formatCode>
                <c:ptCount val="16"/>
                <c:pt idx="0">
                  <c:v>62.470240223214283</c:v>
                </c:pt>
                <c:pt idx="1">
                  <c:v>64.375007500000009</c:v>
                </c:pt>
                <c:pt idx="2">
                  <c:v>61.249999999999986</c:v>
                </c:pt>
                <c:pt idx="3">
                  <c:v>65.208328749999964</c:v>
                </c:pt>
                <c:pt idx="4">
                  <c:v>65.208335000000019</c:v>
                </c:pt>
                <c:pt idx="5">
                  <c:v>63.333333750000023</c:v>
                </c:pt>
                <c:pt idx="6">
                  <c:v>78.124993750000016</c:v>
                </c:pt>
                <c:pt idx="7">
                  <c:v>69.999996250000009</c:v>
                </c:pt>
                <c:pt idx="8">
                  <c:v>64.166668750000014</c:v>
                </c:pt>
                <c:pt idx="9">
                  <c:v>57.500002499999994</c:v>
                </c:pt>
                <c:pt idx="10">
                  <c:v>56.041669999999996</c:v>
                </c:pt>
                <c:pt idx="11">
                  <c:v>39.583335000000005</c:v>
                </c:pt>
                <c:pt idx="12">
                  <c:v>30.416664999999995</c:v>
                </c:pt>
                <c:pt idx="13">
                  <c:v>69.791663749999969</c:v>
                </c:pt>
                <c:pt idx="14">
                  <c:v>68.750001249999997</c:v>
                </c:pt>
                <c:pt idx="15">
                  <c:v>63.958337500000013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82-4723-AA2E-ACDDD180692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대학 환경 및 교육환경</c:v>
                </c:pt>
                <c:pt idx="1">
                  <c:v>시설공간 만족</c:v>
                </c:pt>
                <c:pt idx="2">
                  <c:v>실험 장비/기자재 만족</c:v>
                </c:pt>
                <c:pt idx="3">
                  <c:v>학과 교육과정 구성 체계적</c:v>
                </c:pt>
                <c:pt idx="4">
                  <c:v>사회수요 반영한 학과 개설과목</c:v>
                </c:pt>
                <c:pt idx="5">
                  <c:v>행정서비스 만족</c:v>
                </c:pt>
                <c:pt idx="6">
                  <c:v>교수님 강의 열의</c:v>
                </c:pt>
                <c:pt idx="7">
                  <c:v>교수님 취업 및 진로상담 잘해줌</c:v>
                </c:pt>
                <c:pt idx="8">
                  <c:v>취업 지원 다양한 프로그램 개설</c:v>
                </c:pt>
                <c:pt idx="9">
                  <c:v>취업 관련 프로그램 실제 취업에 도움</c:v>
                </c:pt>
                <c:pt idx="10">
                  <c:v>학과별 특성을 고려한 현장실습 및 산업체 인턴십</c:v>
                </c:pt>
                <c:pt idx="11">
                  <c:v>외국어 교육 실제 어학능력 향상에 도움</c:v>
                </c:pt>
                <c:pt idx="12">
                  <c:v>해외 어학연수 프로그램 다양</c:v>
                </c:pt>
                <c:pt idx="13">
                  <c:v>다양한 장학금 지원 프로그램</c:v>
                </c:pt>
                <c:pt idx="14">
                  <c:v>장학금 금액 적정</c:v>
                </c:pt>
                <c:pt idx="15">
                  <c:v>대학 환경 및 교육환경 전반적 만족도</c:v>
                </c:pt>
              </c:strCache>
            </c:strRef>
          </c:cat>
          <c:val>
            <c:numRef>
              <c:f>Sheet1!$B$3:$Q$3</c:f>
              <c:numCache>
                <c:formatCode>0.0</c:formatCode>
                <c:ptCount val="16"/>
                <c:pt idx="0">
                  <c:v>64.65320346320344</c:v>
                </c:pt>
                <c:pt idx="1">
                  <c:v>68.992121212121233</c:v>
                </c:pt>
                <c:pt idx="2">
                  <c:v>63.534545454545473</c:v>
                </c:pt>
                <c:pt idx="3">
                  <c:v>67.876969696969653</c:v>
                </c:pt>
                <c:pt idx="4">
                  <c:v>67.978181818181838</c:v>
                </c:pt>
                <c:pt idx="5">
                  <c:v>65.659393939393951</c:v>
                </c:pt>
                <c:pt idx="6">
                  <c:v>77.475757575757513</c:v>
                </c:pt>
                <c:pt idx="7">
                  <c:v>73.028484848484837</c:v>
                </c:pt>
                <c:pt idx="8">
                  <c:v>66.063636363636391</c:v>
                </c:pt>
                <c:pt idx="9">
                  <c:v>59.903030303030278</c:v>
                </c:pt>
                <c:pt idx="10">
                  <c:v>55.354545454545452</c:v>
                </c:pt>
                <c:pt idx="11">
                  <c:v>45.755757575757578</c:v>
                </c:pt>
                <c:pt idx="12">
                  <c:v>34.951515151515153</c:v>
                </c:pt>
                <c:pt idx="13">
                  <c:v>65.856363636363653</c:v>
                </c:pt>
                <c:pt idx="14">
                  <c:v>65.960000000000036</c:v>
                </c:pt>
                <c:pt idx="15">
                  <c:v>66.564242424242408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E82-4723-AA2E-ACDDD18069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-1.295444692841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325140883155009E-3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0987711324731507E-3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0987711324732513E-3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038205164591017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E82-4723-AA2E-ACDDD1806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대학 환경 및 교육환경</c:v>
                </c:pt>
                <c:pt idx="1">
                  <c:v>시설공간 만족</c:v>
                </c:pt>
                <c:pt idx="2">
                  <c:v>실험 장비/기자재 만족</c:v>
                </c:pt>
                <c:pt idx="3">
                  <c:v>학과 교육과정 구성 체계적</c:v>
                </c:pt>
                <c:pt idx="4">
                  <c:v>사회수요 반영한 학과 개설과목</c:v>
                </c:pt>
                <c:pt idx="5">
                  <c:v>행정서비스 만족</c:v>
                </c:pt>
                <c:pt idx="6">
                  <c:v>교수님 강의 열의</c:v>
                </c:pt>
                <c:pt idx="7">
                  <c:v>교수님 취업 및 진로상담 잘해줌</c:v>
                </c:pt>
                <c:pt idx="8">
                  <c:v>취업 지원 다양한 프로그램 개설</c:v>
                </c:pt>
                <c:pt idx="9">
                  <c:v>취업 관련 프로그램 실제 취업에 도움</c:v>
                </c:pt>
                <c:pt idx="10">
                  <c:v>학과별 특성을 고려한 현장실습 및 산업체 인턴십</c:v>
                </c:pt>
                <c:pt idx="11">
                  <c:v>외국어 교육 실제 어학능력 향상에 도움</c:v>
                </c:pt>
                <c:pt idx="12">
                  <c:v>해외 어학연수 프로그램 다양</c:v>
                </c:pt>
                <c:pt idx="13">
                  <c:v>다양한 장학금 지원 프로그램</c:v>
                </c:pt>
                <c:pt idx="14">
                  <c:v>장학금 금액 적정</c:v>
                </c:pt>
                <c:pt idx="15">
                  <c:v>대학 환경 및 교육환경 전반적 만족도</c:v>
                </c:pt>
              </c:strCache>
            </c:strRef>
          </c:cat>
          <c:val>
            <c:numRef>
              <c:f>Sheet1!$B$4:$Q$4</c:f>
              <c:numCache>
                <c:formatCode>####.0</c:formatCode>
                <c:ptCount val="16"/>
                <c:pt idx="0">
                  <c:v>64.755532482645165</c:v>
                </c:pt>
                <c:pt idx="1">
                  <c:v>66.12582159624418</c:v>
                </c:pt>
                <c:pt idx="2">
                  <c:v>65.812206572769952</c:v>
                </c:pt>
                <c:pt idx="3">
                  <c:v>68.717452830188734</c:v>
                </c:pt>
                <c:pt idx="4">
                  <c:v>66.672511848341259</c:v>
                </c:pt>
                <c:pt idx="5">
                  <c:v>67.06556603773592</c:v>
                </c:pt>
                <c:pt idx="6">
                  <c:v>74.022535211267623</c:v>
                </c:pt>
                <c:pt idx="7">
                  <c:v>72.85952380952385</c:v>
                </c:pt>
                <c:pt idx="8">
                  <c:v>66.510900473933674</c:v>
                </c:pt>
                <c:pt idx="9">
                  <c:v>63.853051643192487</c:v>
                </c:pt>
                <c:pt idx="10">
                  <c:v>62.35283018867932</c:v>
                </c:pt>
                <c:pt idx="11">
                  <c:v>55.719718309859175</c:v>
                </c:pt>
                <c:pt idx="12">
                  <c:v>54.568867924528327</c:v>
                </c:pt>
                <c:pt idx="13">
                  <c:v>67.221126760563422</c:v>
                </c:pt>
                <c:pt idx="14">
                  <c:v>66.36244131455399</c:v>
                </c:pt>
                <c:pt idx="15">
                  <c:v>63.935680751173763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9E82-4723-AA2E-ACDDD18069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2094762544"/>
        <c:axId val="2094762152"/>
      </c:barChart>
      <c:catAx>
        <c:axId val="209476254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62152"/>
        <c:crosses val="autoZero"/>
        <c:auto val="1"/>
        <c:lblAlgn val="ctr"/>
        <c:lblOffset val="100"/>
        <c:noMultiLvlLbl val="0"/>
      </c:catAx>
      <c:valAx>
        <c:axId val="2094762152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94762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4"/>
              <c:layout>
                <c:manualLayout>
                  <c:x val="-1.0019102582295509E-16"/>
                  <c:y val="-8.6362979522794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F1-47A5-83FA-92D070280D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8.6362979522793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F1-47A5-83FA-92D070280D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대학교육의 활용성 만족도</c:v>
                </c:pt>
                <c:pt idx="1">
                  <c:v>전공분야 전문 지식</c:v>
                </c:pt>
                <c:pt idx="2">
                  <c:v>외국어 능력 </c:v>
                </c:pt>
                <c:pt idx="3">
                  <c:v>의사소통능력</c:v>
                </c:pt>
                <c:pt idx="4">
                  <c:v>수리능력</c:v>
                </c:pt>
                <c:pt idx="5">
                  <c:v>문제해결능력/커뮤니케이션 능력</c:v>
                </c:pt>
                <c:pt idx="6">
                  <c:v>자기개발능력</c:v>
                </c:pt>
                <c:pt idx="7">
                  <c:v>자원관리능력</c:v>
                </c:pt>
                <c:pt idx="8">
                  <c:v>대인관계능력</c:v>
                </c:pt>
                <c:pt idx="9">
                  <c:v>정보능력</c:v>
                </c:pt>
                <c:pt idx="10">
                  <c:v>기술능력</c:v>
                </c:pt>
                <c:pt idx="11">
                  <c:v>조직이해능력</c:v>
                </c:pt>
                <c:pt idx="12">
                  <c:v>직업윤리</c:v>
                </c:pt>
                <c:pt idx="13">
                  <c:v>인성</c:v>
                </c:pt>
                <c:pt idx="14">
                  <c:v>창의성 </c:v>
                </c:pt>
                <c:pt idx="15">
                  <c:v>책임감</c:v>
                </c:pt>
                <c:pt idx="16">
                  <c:v>대학교육의 활용성 전반적 만족도</c:v>
                </c:pt>
              </c:strCache>
            </c:strRef>
          </c:cat>
          <c:val>
            <c:numRef>
              <c:f>Sheet1!$B$2:$R$2</c:f>
              <c:numCache>
                <c:formatCode>###0.0</c:formatCode>
                <c:ptCount val="17"/>
                <c:pt idx="0">
                  <c:v>63.968848484848507</c:v>
                </c:pt>
                <c:pt idx="1">
                  <c:v>64.346060606060647</c:v>
                </c:pt>
                <c:pt idx="2">
                  <c:v>47.478181818181795</c:v>
                </c:pt>
                <c:pt idx="3">
                  <c:v>59.094545454545482</c:v>
                </c:pt>
                <c:pt idx="4">
                  <c:v>52.123636363636351</c:v>
                </c:pt>
                <c:pt idx="5">
                  <c:v>59.395757575757592</c:v>
                </c:pt>
                <c:pt idx="6">
                  <c:v>60.709090909090918</c:v>
                </c:pt>
                <c:pt idx="7">
                  <c:v>58.791515151515156</c:v>
                </c:pt>
                <c:pt idx="8">
                  <c:v>67.480000000000047</c:v>
                </c:pt>
                <c:pt idx="9">
                  <c:v>63.233333333333391</c:v>
                </c:pt>
                <c:pt idx="10">
                  <c:v>60.706666666666678</c:v>
                </c:pt>
                <c:pt idx="11">
                  <c:v>62.226060606060621</c:v>
                </c:pt>
                <c:pt idx="12">
                  <c:v>63.841212121212138</c:v>
                </c:pt>
                <c:pt idx="13">
                  <c:v>68.184848484848501</c:v>
                </c:pt>
                <c:pt idx="14">
                  <c:v>61.819999999999972</c:v>
                </c:pt>
                <c:pt idx="15">
                  <c:v>63.534545454545444</c:v>
                </c:pt>
                <c:pt idx="16" formatCode="0.0">
                  <c:v>67.073333333333338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F1-47A5-83FA-92D070280DE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2954446928419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F1-47A5-83FA-92D070280D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-1.2954446928419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F1-47A5-83FA-92D070280D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5908893856838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F1-47A5-83FA-92D070280D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095512911477543E-17"/>
                  <c:y val="-1.2954446928419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F1-47A5-83FA-92D070280D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019102582295509E-16"/>
                  <c:y val="-4.31814897613975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F1-47A5-83FA-92D070280D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대학교육의 활용성 만족도</c:v>
                </c:pt>
                <c:pt idx="1">
                  <c:v>전공분야 전문 지식</c:v>
                </c:pt>
                <c:pt idx="2">
                  <c:v>외국어 능력 </c:v>
                </c:pt>
                <c:pt idx="3">
                  <c:v>의사소통능력</c:v>
                </c:pt>
                <c:pt idx="4">
                  <c:v>수리능력</c:v>
                </c:pt>
                <c:pt idx="5">
                  <c:v>문제해결능력/커뮤니케이션 능력</c:v>
                </c:pt>
                <c:pt idx="6">
                  <c:v>자기개발능력</c:v>
                </c:pt>
                <c:pt idx="7">
                  <c:v>자원관리능력</c:v>
                </c:pt>
                <c:pt idx="8">
                  <c:v>대인관계능력</c:v>
                </c:pt>
                <c:pt idx="9">
                  <c:v>정보능력</c:v>
                </c:pt>
                <c:pt idx="10">
                  <c:v>기술능력</c:v>
                </c:pt>
                <c:pt idx="11">
                  <c:v>조직이해능력</c:v>
                </c:pt>
                <c:pt idx="12">
                  <c:v>직업윤리</c:v>
                </c:pt>
                <c:pt idx="13">
                  <c:v>인성</c:v>
                </c:pt>
                <c:pt idx="14">
                  <c:v>창의성 </c:v>
                </c:pt>
                <c:pt idx="15">
                  <c:v>책임감</c:v>
                </c:pt>
                <c:pt idx="16">
                  <c:v>대학교육의 활용성 전반적 만족도</c:v>
                </c:pt>
              </c:strCache>
            </c:strRef>
          </c:cat>
          <c:val>
            <c:numRef>
              <c:f>Sheet1!$B$3:$R$3</c:f>
              <c:numCache>
                <c:formatCode>####.0</c:formatCode>
                <c:ptCount val="17"/>
                <c:pt idx="0">
                  <c:v>63.480497427101163</c:v>
                </c:pt>
                <c:pt idx="1">
                  <c:v>63.07417840375588</c:v>
                </c:pt>
                <c:pt idx="2">
                  <c:v>55.746226415094327</c:v>
                </c:pt>
                <c:pt idx="3">
                  <c:v>62.683568075117392</c:v>
                </c:pt>
                <c:pt idx="4">
                  <c:v>60.729107981220608</c:v>
                </c:pt>
                <c:pt idx="5">
                  <c:v>63.781690140845107</c:v>
                </c:pt>
                <c:pt idx="6">
                  <c:v>65.015639810426563</c:v>
                </c:pt>
                <c:pt idx="7">
                  <c:v>63.358293838862558</c:v>
                </c:pt>
                <c:pt idx="8">
                  <c:v>68.094786729857816</c:v>
                </c:pt>
                <c:pt idx="9">
                  <c:v>65.182075471698141</c:v>
                </c:pt>
                <c:pt idx="10">
                  <c:v>63.925943396226465</c:v>
                </c:pt>
                <c:pt idx="11">
                  <c:v>64.859241706161171</c:v>
                </c:pt>
                <c:pt idx="12">
                  <c:v>68.625821596244123</c:v>
                </c:pt>
                <c:pt idx="13">
                  <c:v>70.11267605633806</c:v>
                </c:pt>
                <c:pt idx="14">
                  <c:v>67.299061032863875</c:v>
                </c:pt>
                <c:pt idx="15">
                  <c:v>68.630516431924917</c:v>
                </c:pt>
                <c:pt idx="16">
                  <c:v>62.272169811320744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F1-47A5-83FA-92D070280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766490952"/>
        <c:axId val="1766423528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2018년(필요도)</c:v>
                </c:pt>
              </c:strCache>
            </c:strRef>
          </c:tx>
          <c:spPr>
            <a:ln w="19050">
              <a:solidFill>
                <a:srgbClr val="F396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39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Sheet1!$B$1:$R$1</c:f>
              <c:strCache>
                <c:ptCount val="17"/>
                <c:pt idx="0">
                  <c:v>대학교육의 활용성 만족도</c:v>
                </c:pt>
                <c:pt idx="1">
                  <c:v>전공분야 전문 지식</c:v>
                </c:pt>
                <c:pt idx="2">
                  <c:v>외국어 능력 </c:v>
                </c:pt>
                <c:pt idx="3">
                  <c:v>의사소통능력</c:v>
                </c:pt>
                <c:pt idx="4">
                  <c:v>수리능력</c:v>
                </c:pt>
                <c:pt idx="5">
                  <c:v>문제해결능력/커뮤니케이션 능력</c:v>
                </c:pt>
                <c:pt idx="6">
                  <c:v>자기개발능력</c:v>
                </c:pt>
                <c:pt idx="7">
                  <c:v>자원관리능력</c:v>
                </c:pt>
                <c:pt idx="8">
                  <c:v>대인관계능력</c:v>
                </c:pt>
                <c:pt idx="9">
                  <c:v>정보능력</c:v>
                </c:pt>
                <c:pt idx="10">
                  <c:v>기술능력</c:v>
                </c:pt>
                <c:pt idx="11">
                  <c:v>조직이해능력</c:v>
                </c:pt>
                <c:pt idx="12">
                  <c:v>직업윤리</c:v>
                </c:pt>
                <c:pt idx="13">
                  <c:v>인성</c:v>
                </c:pt>
                <c:pt idx="14">
                  <c:v>창의성 </c:v>
                </c:pt>
                <c:pt idx="15">
                  <c:v>책임감</c:v>
                </c:pt>
                <c:pt idx="16">
                  <c:v>대학교육의 활용성 전반적 만족도</c:v>
                </c:pt>
              </c:strCache>
            </c:strRef>
          </c:cat>
          <c:val>
            <c:numRef>
              <c:f>Sheet1!$B$4:$R$4</c:f>
              <c:numCache>
                <c:formatCode>####.0</c:formatCode>
                <c:ptCount val="17"/>
                <c:pt idx="0">
                  <c:v>63.480497427101163</c:v>
                </c:pt>
                <c:pt idx="1">
                  <c:v>67.84460093896719</c:v>
                </c:pt>
                <c:pt idx="2">
                  <c:v>63.704694835680748</c:v>
                </c:pt>
                <c:pt idx="3">
                  <c:v>67.691549295774692</c:v>
                </c:pt>
                <c:pt idx="4">
                  <c:v>63.8600938967136</c:v>
                </c:pt>
                <c:pt idx="5">
                  <c:v>68.403301886792491</c:v>
                </c:pt>
                <c:pt idx="6">
                  <c:v>68.400471698113279</c:v>
                </c:pt>
                <c:pt idx="7">
                  <c:v>66.832075471698133</c:v>
                </c:pt>
                <c:pt idx="8">
                  <c:v>72.302380952381029</c:v>
                </c:pt>
                <c:pt idx="9">
                  <c:v>69.757819905213324</c:v>
                </c:pt>
                <c:pt idx="10">
                  <c:v>67.545971563981084</c:v>
                </c:pt>
                <c:pt idx="11">
                  <c:v>68.64834123222748</c:v>
                </c:pt>
                <c:pt idx="12">
                  <c:v>72.849295774647956</c:v>
                </c:pt>
                <c:pt idx="13">
                  <c:v>76.209859154929632</c:v>
                </c:pt>
                <c:pt idx="14">
                  <c:v>71.050234741784053</c:v>
                </c:pt>
                <c:pt idx="15">
                  <c:v>73.553990610328668</c:v>
                </c:pt>
                <c:pt idx="16">
                  <c:v>62.272169811320744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AF1-47A5-83FA-92D070280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461944"/>
        <c:axId val="1766530936"/>
      </c:lineChart>
      <c:catAx>
        <c:axId val="17664909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23528"/>
        <c:crosses val="autoZero"/>
        <c:auto val="1"/>
        <c:lblAlgn val="ctr"/>
        <c:lblOffset val="100"/>
        <c:noMultiLvlLbl val="0"/>
      </c:catAx>
      <c:valAx>
        <c:axId val="1766423528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1766490952"/>
        <c:crosses val="autoZero"/>
        <c:crossBetween val="between"/>
      </c:valAx>
      <c:valAx>
        <c:axId val="1766530936"/>
        <c:scaling>
          <c:orientation val="minMax"/>
          <c:max val="90"/>
          <c:min val="0"/>
        </c:scaling>
        <c:delete val="0"/>
        <c:axPos val="r"/>
        <c:numFmt formatCode="####.0" sourceLinked="1"/>
        <c:majorTickMark val="out"/>
        <c:minorTickMark val="none"/>
        <c:tickLblPos val="none"/>
        <c:spPr>
          <a:ln>
            <a:noFill/>
          </a:ln>
        </c:spPr>
        <c:crossAx val="1766461944"/>
        <c:crosses val="max"/>
        <c:crossBetween val="between"/>
      </c:valAx>
      <c:catAx>
        <c:axId val="1766461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653093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5049755961748681"/>
          <c:y val="2.5908893856838061E-2"/>
          <c:w val="0.4495024403825133"/>
          <c:h val="8.052123798271040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대학의 명성 만족도</c:v>
                </c:pt>
                <c:pt idx="1">
                  <c:v>학위는 취업 등 진로목표 달성 도움</c:v>
                </c:pt>
                <c:pt idx="2">
                  <c:v>명성 및 평판이졸업이후 목표달성에도움</c:v>
                </c:pt>
                <c:pt idx="3">
                  <c:v>회사의 상급자 및 고용주 안산대학교 출신 긍정적 인식</c:v>
                </c:pt>
                <c:pt idx="4">
                  <c:v>대학의 명성 전반적 만족도 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53.472221458333323</c:v>
                </c:pt>
                <c:pt idx="1">
                  <c:v>56.666665000000009</c:v>
                </c:pt>
                <c:pt idx="2">
                  <c:v>49.166668749999999</c:v>
                </c:pt>
                <c:pt idx="3">
                  <c:v>55.624998749999989</c:v>
                </c:pt>
                <c:pt idx="4">
                  <c:v>53.12499875000001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9F-49FF-AC5F-CE2C4EC0FA3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대학의 명성 만족도</c:v>
                </c:pt>
                <c:pt idx="1">
                  <c:v>학위는 취업 등 진로목표 달성 도움</c:v>
                </c:pt>
                <c:pt idx="2">
                  <c:v>명성 및 평판이졸업이후 목표달성에도움</c:v>
                </c:pt>
                <c:pt idx="3">
                  <c:v>회사의 상급자 및 고용주 안산대학교 출신 긍정적 인식</c:v>
                </c:pt>
                <c:pt idx="4">
                  <c:v>대학의 명성 전반적 만족도 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53.773030303030296</c:v>
                </c:pt>
                <c:pt idx="1">
                  <c:v>54.444242424242439</c:v>
                </c:pt>
                <c:pt idx="2">
                  <c:v>50.000606060606053</c:v>
                </c:pt>
                <c:pt idx="3">
                  <c:v>52.122424242424245</c:v>
                </c:pt>
                <c:pt idx="4">
                  <c:v>55.356969696969671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9F-49FF-AC5F-CE2C4EC0FA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대학의 명성 만족도</c:v>
                </c:pt>
                <c:pt idx="1">
                  <c:v>학위는 취업 등 진로목표 달성 도움</c:v>
                </c:pt>
                <c:pt idx="2">
                  <c:v>명성 및 평판이졸업이후 목표달성에도움</c:v>
                </c:pt>
                <c:pt idx="3">
                  <c:v>회사의 상급자 및 고용주 안산대학교 출신 긍정적 인식</c:v>
                </c:pt>
                <c:pt idx="4">
                  <c:v>대학의 명성 전반적 만족도 </c:v>
                </c:pt>
              </c:strCache>
            </c:strRef>
          </c:cat>
          <c:val>
            <c:numRef>
              <c:f>Sheet1!$B$4:$F$4</c:f>
              <c:numCache>
                <c:formatCode>####.0</c:formatCode>
                <c:ptCount val="5"/>
                <c:pt idx="0">
                  <c:v>56.094913928012517</c:v>
                </c:pt>
                <c:pt idx="1">
                  <c:v>57.046948356807526</c:v>
                </c:pt>
                <c:pt idx="2">
                  <c:v>56.342723004694818</c:v>
                </c:pt>
                <c:pt idx="3">
                  <c:v>57.082075471698069</c:v>
                </c:pt>
                <c:pt idx="4">
                  <c:v>55.324882629107954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9F-49FF-AC5F-CE2C4EC0FA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482328"/>
        <c:axId val="1766507024"/>
      </c:barChart>
      <c:catAx>
        <c:axId val="176648232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07024"/>
        <c:crosses val="autoZero"/>
        <c:auto val="1"/>
        <c:lblAlgn val="ctr"/>
        <c:lblOffset val="100"/>
        <c:noMultiLvlLbl val="0"/>
      </c:catAx>
      <c:valAx>
        <c:axId val="1766507024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766482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전반적 만족도</c:v>
                </c:pt>
                <c:pt idx="1">
                  <c:v>과거 전반적 만족도</c:v>
                </c:pt>
                <c:pt idx="2">
                  <c:v>현재 전반적 만족도</c:v>
                </c:pt>
                <c:pt idx="3">
                  <c:v>추천의향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54.51388833333332</c:v>
                </c:pt>
                <c:pt idx="1">
                  <c:v>56.87499875000001</c:v>
                </c:pt>
                <c:pt idx="2">
                  <c:v>56.666668749999999</c:v>
                </c:pt>
                <c:pt idx="3">
                  <c:v>49.999997499999992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01-4F26-87B7-C3C9AEE2D8A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전반적 만족도</c:v>
                </c:pt>
                <c:pt idx="1">
                  <c:v>과거 전반적 만족도</c:v>
                </c:pt>
                <c:pt idx="2">
                  <c:v>현재 전반적 만족도</c:v>
                </c:pt>
                <c:pt idx="3">
                  <c:v>추천의향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55.152121212121202</c:v>
                </c:pt>
                <c:pt idx="1">
                  <c:v>59.395151515151497</c:v>
                </c:pt>
                <c:pt idx="2">
                  <c:v>55.861212121212098</c:v>
                </c:pt>
                <c:pt idx="3">
                  <c:v>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01-4F26-87B7-C3C9AEE2D8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전반적 만족도</c:v>
                </c:pt>
                <c:pt idx="1">
                  <c:v>과거 전반적 만족도</c:v>
                </c:pt>
                <c:pt idx="2">
                  <c:v>현재 전반적 만족도</c:v>
                </c:pt>
                <c:pt idx="3">
                  <c:v>추천의향</c:v>
                </c:pt>
              </c:strCache>
            </c:strRef>
          </c:cat>
          <c:val>
            <c:numRef>
              <c:f>Sheet1!$B$4:$E$4</c:f>
              <c:numCache>
                <c:formatCode>####.0</c:formatCode>
                <c:ptCount val="4"/>
                <c:pt idx="0">
                  <c:v>60.312206572769959</c:v>
                </c:pt>
                <c:pt idx="1">
                  <c:v>61.276056338028184</c:v>
                </c:pt>
                <c:pt idx="2">
                  <c:v>60.338028169014109</c:v>
                </c:pt>
                <c:pt idx="3">
                  <c:v>59.322535211267642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01-4F26-87B7-C3C9AEE2D8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510944"/>
        <c:axId val="1766486248"/>
      </c:barChart>
      <c:catAx>
        <c:axId val="176651094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86248"/>
        <c:crosses val="autoZero"/>
        <c:auto val="1"/>
        <c:lblAlgn val="ctr"/>
        <c:lblOffset val="100"/>
        <c:noMultiLvlLbl val="0"/>
      </c:catAx>
      <c:valAx>
        <c:axId val="1766486248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766510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4140277777777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4"/>
            <c:spPr>
              <a:solidFill>
                <a:srgbClr val="DA202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xVal>
            <c:numRef>
              <c:f>Sheet1!$B$1:$Y$1</c:f>
              <c:numCache>
                <c:formatCode>General</c:formatCode>
                <c:ptCount val="24"/>
              </c:numCache>
            </c:numRef>
          </c:xVal>
          <c:yVal>
            <c:numRef>
              <c:f>Sheet1!$B$2:$Y$2</c:f>
              <c:numCache>
                <c:formatCode>General</c:formatCode>
                <c:ptCount val="24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CB-4989-8A32-577CA769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405496"/>
        <c:axId val="1766456848"/>
      </c:scatterChart>
      <c:valAx>
        <c:axId val="1766405496"/>
        <c:scaling>
          <c:orientation val="minMax"/>
          <c:max val="23"/>
          <c:min val="17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456848"/>
        <c:crossesAt val="66.8"/>
        <c:crossBetween val="midCat"/>
        <c:majorUnit val="4"/>
        <c:minorUnit val="4"/>
      </c:valAx>
      <c:valAx>
        <c:axId val="1766456848"/>
        <c:scaling>
          <c:orientation val="minMax"/>
          <c:max val="70.599999999999994"/>
          <c:min val="63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405496"/>
        <c:crossesAt val="20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DA202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748-4FDA-AE6A-33E7F84A96FC}"/>
              </c:ext>
            </c:extLst>
          </c:dPt>
          <c:dPt>
            <c:idx val="1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748-4FDA-AE6A-33E7F84A96FC}"/>
              </c:ext>
            </c:extLst>
          </c:dPt>
          <c:dPt>
            <c:idx val="2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748-4FDA-AE6A-33E7F84A96FC}"/>
              </c:ext>
            </c:extLst>
          </c:dPt>
          <c:dPt>
            <c:idx val="3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748-4FDA-AE6A-33E7F84A96FC}"/>
              </c:ext>
            </c:extLst>
          </c:dPt>
          <c:dLbls>
            <c:dLbl>
              <c:idx val="0"/>
              <c:layout>
                <c:manualLayout>
                  <c:x val="-8.233055555555556E-3"/>
                  <c:y val="5.6712930127778775E-4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000" spc="-100" baseline="0" dirty="0"/>
                      <a:t>대학 환경 및 교육환경</a:t>
                    </a:r>
                    <a:endParaRPr lang="ko-KR" alt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48-4FDA-AE6A-33E7F84A9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225000000000002E-3"/>
                  <c:y val="-6.1160296550012357E-17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000" spc="-100" baseline="0"/>
                      <a:t>대학 교육의 활용성</a:t>
                    </a:r>
                    <a:endParaRPr lang="ko-KR" alt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48-4FDA-AE6A-33E7F84A9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706527777777786"/>
                  <c:y val="-0.1034176961153614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000" spc="-100" baseline="0" dirty="0"/>
                      <a:t>대학의 명성</a:t>
                    </a:r>
                    <a:endParaRPr lang="ko-KR" alt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48-4FDA-AE6A-33E7F84A96FC}"/>
                </c:ext>
                <c:ext xmlns:c15="http://schemas.microsoft.com/office/drawing/2012/chart" uri="{CE6537A1-D6FC-4f65-9D91-7224C49458BB}">
                  <c15:layout>
                    <c:manualLayout>
                      <c:w val="0.10056805555555555"/>
                      <c:h val="5.327679377297805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8751805555555559E-2"/>
                  <c:y val="5.6712667446305216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000" spc="-100" baseline="0" dirty="0"/>
                      <a:t>대학 전체 </a:t>
                    </a:r>
                    <a:endParaRPr lang="ko-KR" altLang="en-US" sz="1000" spc="-100" baseline="0" dirty="0" smtClean="0"/>
                  </a:p>
                  <a:p>
                    <a:r>
                      <a:rPr lang="ko-KR" altLang="en-US" sz="1000" spc="-100" baseline="0" dirty="0" smtClean="0"/>
                      <a:t>전반적 </a:t>
                    </a:r>
                    <a:r>
                      <a:rPr lang="ko-KR" altLang="en-US" sz="1000" spc="-100" baseline="0" dirty="0"/>
                      <a:t>만족도</a:t>
                    </a:r>
                    <a:endParaRPr lang="ko-KR" alt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lnSpc>
                    <a:spcPct val="75000"/>
                  </a:lnSpc>
                  <a:defRPr sz="1000" spc="-100" baseline="0"/>
                </a:pPr>
                <a:endParaRPr lang="ko-KR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24.037389125733601</c:v>
                </c:pt>
                <c:pt idx="1">
                  <c:v>23.439142174175075</c:v>
                </c:pt>
                <c:pt idx="2">
                  <c:v>26.594891141252209</c:v>
                </c:pt>
                <c:pt idx="3">
                  <c:v>25.928577558839116</c:v>
                </c:pt>
              </c:numCache>
            </c:numRef>
          </c:xVal>
          <c:yVal>
            <c:numRef>
              <c:f>Sheet1!$B$2:$Y$2</c:f>
              <c:numCache>
                <c:formatCode>####.0</c:formatCode>
                <c:ptCount val="24"/>
                <c:pt idx="0">
                  <c:v>64.755532482645165</c:v>
                </c:pt>
                <c:pt idx="1">
                  <c:v>63.480497427101163</c:v>
                </c:pt>
                <c:pt idx="2">
                  <c:v>56.094913928012517</c:v>
                </c:pt>
                <c:pt idx="3">
                  <c:v>60.312206572769959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748-4FDA-AE6A-33E7F84A9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417256"/>
        <c:axId val="1766476840"/>
      </c:scatterChart>
      <c:valAx>
        <c:axId val="1766417256"/>
        <c:scaling>
          <c:orientation val="minMax"/>
          <c:max val="26.6"/>
          <c:min val="23.4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476840"/>
        <c:crossesAt val="61.160000000000004"/>
        <c:crossBetween val="midCat"/>
        <c:majorUnit val="4"/>
        <c:minorUnit val="4"/>
      </c:valAx>
      <c:valAx>
        <c:axId val="1766476840"/>
        <c:scaling>
          <c:orientation val="minMax"/>
          <c:max val="66.3"/>
          <c:min val="56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417256"/>
        <c:crossesAt val="25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2E6-48B8-92F0-75B0EB46BF28}"/>
              </c:ext>
            </c:extLst>
          </c:dPt>
          <c:dPt>
            <c:idx val="1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2E6-48B8-92F0-75B0EB46BF28}"/>
              </c:ext>
            </c:extLst>
          </c:dPt>
          <c:dPt>
            <c:idx val="2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2E6-48B8-92F0-75B0EB46BF28}"/>
              </c:ext>
            </c:extLst>
          </c:dPt>
          <c:dPt>
            <c:idx val="3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2E6-48B8-92F0-75B0EB46BF28}"/>
              </c:ext>
            </c:extLst>
          </c:dPt>
          <c:dPt>
            <c:idx val="4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2E6-48B8-92F0-75B0EB46BF28}"/>
              </c:ext>
            </c:extLst>
          </c:dPt>
          <c:dPt>
            <c:idx val="5"/>
            <c:marker>
              <c:spPr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2E6-48B8-92F0-75B0EB46BF28}"/>
              </c:ext>
            </c:extLst>
          </c:dPt>
          <c:dPt>
            <c:idx val="6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2E6-48B8-92F0-75B0EB46BF28}"/>
              </c:ext>
            </c:extLst>
          </c:dPt>
          <c:dPt>
            <c:idx val="7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2E6-48B8-92F0-75B0EB46BF28}"/>
              </c:ext>
            </c:extLst>
          </c:dPt>
          <c:dPt>
            <c:idx val="8"/>
            <c:marker>
              <c:spPr>
                <a:solidFill>
                  <a:srgbClr val="93CDDD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2E6-48B8-92F0-75B0EB46BF28}"/>
              </c:ext>
            </c:extLst>
          </c:dPt>
          <c:dPt>
            <c:idx val="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2E6-48B8-92F0-75B0EB46BF28}"/>
              </c:ext>
            </c:extLst>
          </c:dPt>
          <c:dPt>
            <c:idx val="1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2E6-48B8-92F0-75B0EB46BF28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2E6-48B8-92F0-75B0EB46BF28}"/>
              </c:ext>
            </c:extLst>
          </c:dPt>
          <c:dPt>
            <c:idx val="12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62E6-48B8-92F0-75B0EB46BF28}"/>
              </c:ext>
            </c:extLst>
          </c:dPt>
          <c:dPt>
            <c:idx val="13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2E6-48B8-92F0-75B0EB46BF28}"/>
              </c:ext>
            </c:extLst>
          </c:dPt>
          <c:dLbls>
            <c:dLbl>
              <c:idx val="0"/>
              <c:layout>
                <c:manualLayout>
                  <c:x val="5.2916666666666667E-3"/>
                  <c:y val="-0.21350750165752011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시설공간 </a:t>
                    </a:r>
                    <a:endParaRPr lang="ko-KR" altLang="en-US" dirty="0" smtClean="0"/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 smtClean="0"/>
                      <a:t>만족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34027777777777E-2"/>
                  <c:y val="8.2775923246574831E-2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실험 장비</a:t>
                    </a:r>
                    <a:r>
                      <a:rPr lang="en-US" altLang="ko-KR" dirty="0" smtClean="0"/>
                      <a:t>/</a:t>
                    </a:r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 smtClean="0"/>
                      <a:t>기자재 </a:t>
                    </a:r>
                    <a:r>
                      <a:rPr lang="ko-KR" altLang="en-US" dirty="0"/>
                      <a:t>만족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47222222222287E-2"/>
                  <c:y val="-0.10675375082876008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/>
                      <a:t>학과 교육과정</a:t>
                    </a:r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/>
                      <a:t>구성 체계적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23055555555493E-2"/>
                  <c:y val="-4.5869438901865968E-3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사회수요 반영한</a:t>
                    </a:r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학과 개설과목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166666666666667E-2"/>
                  <c:y val="-7.8814161263308702E-2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행정서비스</a:t>
                    </a:r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만족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726583333333336"/>
                  <c:y val="-4.3368711274183756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800"/>
                      <a:t>교수님 강의 열의</a:t>
                    </a:r>
                    <a:endParaRPr lang="ko-KR" altLang="en-US" sz="800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818055555555559"/>
                  <c:y val="-2.6268147352654481E-7"/>
                </c:manualLayout>
              </c:layout>
              <c:tx>
                <c:rich>
                  <a:bodyPr anchorCtr="0"/>
                  <a:lstStyle/>
                  <a:p>
                    <a:pPr algn="r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sz="800" dirty="0"/>
                      <a:t>교수님 취업 및</a:t>
                    </a:r>
                  </a:p>
                  <a:p>
                    <a:pPr algn="r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sz="800" dirty="0"/>
                      <a:t>진로상담 잘해줌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5277777777777777E-3"/>
                  <c:y val="-0.27022043178529886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취업 지원 다양한</a:t>
                    </a:r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프로그램 개설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875E-2"/>
                  <c:y val="8.3401367834968668E-2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취업 관련 프로그램 </a:t>
                    </a:r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실제 취업에 도움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7109722222222223"/>
                  <c:y val="-6.6723721082709991E-3"/>
                </c:manualLayout>
              </c:layout>
              <c:tx>
                <c:rich>
                  <a:bodyPr anchorCtr="0"/>
                  <a:lstStyle/>
                  <a:p>
                    <a:pPr algn="r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학과별 특성을 고려한</a:t>
                    </a:r>
                  </a:p>
                  <a:p>
                    <a:pPr algn="r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현장실습 및 산업체 </a:t>
                    </a:r>
                    <a:r>
                      <a:rPr lang="ko-KR" altLang="en-US" dirty="0" err="1"/>
                      <a:t>인턴십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8351944444444474E-2"/>
                  <c:y val="-5.0040820700981273E-2"/>
                </c:manualLayout>
              </c:layout>
              <c:tx>
                <c:rich>
                  <a:bodyPr anchorCtr="0"/>
                  <a:lstStyle/>
                  <a:p>
                    <a:pPr algn="ctr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외국어 교육 실제 </a:t>
                    </a:r>
                  </a:p>
                  <a:p>
                    <a:pPr algn="ctr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어학능력 향상에 도움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0583333333333349E-2"/>
                  <c:y val="-0.1701387903833363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800" dirty="0"/>
                      <a:t>해외 어학연수</a:t>
                    </a:r>
                  </a:p>
                  <a:p>
                    <a:r>
                      <a:rPr lang="ko-KR" altLang="en-US" sz="800" dirty="0"/>
                      <a:t>프로그램 다양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936111111111112"/>
                  <c:y val="-3.3360547133987517E-3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다양한 장학금</a:t>
                    </a:r>
                  </a:p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지원 프로그램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3934722222222226"/>
                  <c:y val="-0.10675375082876006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5000"/>
                      </a:lnSpc>
                      <a:defRPr sz="800" spc="-100" baseline="0"/>
                    </a:pPr>
                    <a:r>
                      <a:rPr lang="ko-KR" altLang="en-US" dirty="0"/>
                      <a:t>장학금 금액 적정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2E6-48B8-92F0-75B0EB46BF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lnSpc>
                    <a:spcPct val="75000"/>
                  </a:lnSpc>
                  <a:defRPr sz="800" spc="-100" baseline="0"/>
                </a:pPr>
                <a:endParaRPr lang="ko-KR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7.4978939616344054</c:v>
                </c:pt>
                <c:pt idx="1">
                  <c:v>8.1374312709449814</c:v>
                </c:pt>
                <c:pt idx="2">
                  <c:v>7.8865412896752627</c:v>
                </c:pt>
                <c:pt idx="3">
                  <c:v>8.0176564041516691</c:v>
                </c:pt>
                <c:pt idx="4">
                  <c:v>7.961807715775107</c:v>
                </c:pt>
                <c:pt idx="5">
                  <c:v>7.0622652105590875</c:v>
                </c:pt>
                <c:pt idx="6">
                  <c:v>6.8252775172697326</c:v>
                </c:pt>
                <c:pt idx="7">
                  <c:v>7.3160596789429784</c:v>
                </c:pt>
                <c:pt idx="8">
                  <c:v>7.1881219649975474</c:v>
                </c:pt>
                <c:pt idx="9">
                  <c:v>6.830592050634861</c:v>
                </c:pt>
                <c:pt idx="10">
                  <c:v>6.2015261250034781</c:v>
                </c:pt>
                <c:pt idx="11">
                  <c:v>5.4858798776130788</c:v>
                </c:pt>
                <c:pt idx="12">
                  <c:v>6.604415200900478</c:v>
                </c:pt>
                <c:pt idx="13">
                  <c:v>6.9845317318973352</c:v>
                </c:pt>
              </c:numCache>
            </c:numRef>
          </c:xVal>
          <c:yVal>
            <c:numRef>
              <c:f>Sheet1!$B$2:$Y$2</c:f>
              <c:numCache>
                <c:formatCode>####.0</c:formatCode>
                <c:ptCount val="24"/>
                <c:pt idx="0">
                  <c:v>66.12582159624418</c:v>
                </c:pt>
                <c:pt idx="1">
                  <c:v>65.812206572769952</c:v>
                </c:pt>
                <c:pt idx="2">
                  <c:v>68.717452830188734</c:v>
                </c:pt>
                <c:pt idx="3">
                  <c:v>66.672511848341259</c:v>
                </c:pt>
                <c:pt idx="4">
                  <c:v>67.06556603773592</c:v>
                </c:pt>
                <c:pt idx="5">
                  <c:v>74.022535211267623</c:v>
                </c:pt>
                <c:pt idx="6">
                  <c:v>72.85952380952385</c:v>
                </c:pt>
                <c:pt idx="7">
                  <c:v>66.510900473933674</c:v>
                </c:pt>
                <c:pt idx="8">
                  <c:v>63.853051643192487</c:v>
                </c:pt>
                <c:pt idx="9">
                  <c:v>62.35283018867932</c:v>
                </c:pt>
                <c:pt idx="10">
                  <c:v>55.719718309859175</c:v>
                </c:pt>
                <c:pt idx="11">
                  <c:v>54.568867924528327</c:v>
                </c:pt>
                <c:pt idx="12">
                  <c:v>67.221126760563422</c:v>
                </c:pt>
                <c:pt idx="13">
                  <c:v>66.36244131455399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62E6-48B8-92F0-75B0EB46B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518392"/>
        <c:axId val="1766429016"/>
      </c:scatterChart>
      <c:valAx>
        <c:axId val="1766518392"/>
        <c:scaling>
          <c:orientation val="minMax"/>
          <c:max val="8.8500000000000014"/>
          <c:min val="5.44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429016"/>
        <c:crossesAt val="65.5"/>
        <c:crossBetween val="midCat"/>
        <c:majorUnit val="4"/>
        <c:minorUnit val="4"/>
      </c:valAx>
      <c:valAx>
        <c:axId val="1766429016"/>
        <c:scaling>
          <c:orientation val="minMax"/>
          <c:max val="76.39"/>
          <c:min val="54.52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518392"/>
        <c:crossesAt val="7.14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C3D69B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74-4084-9CBC-FDF36C35CD28}"/>
              </c:ext>
            </c:extLst>
          </c:dPt>
          <c:dPt>
            <c:idx val="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574-4084-9CBC-FDF36C35CD28}"/>
              </c:ext>
            </c:extLst>
          </c:dPt>
          <c:dPt>
            <c:idx val="2"/>
            <c:marker>
              <c:spPr>
                <a:solidFill>
                  <a:srgbClr val="93CDDD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574-4084-9CBC-FDF36C35CD28}"/>
              </c:ext>
            </c:extLst>
          </c:dPt>
          <c:dPt>
            <c:idx val="3"/>
            <c:marker>
              <c:spPr>
                <a:solidFill>
                  <a:srgbClr val="93CDDD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574-4084-9CBC-FDF36C35CD28}"/>
              </c:ext>
            </c:extLst>
          </c:dPt>
          <c:dPt>
            <c:idx val="4"/>
            <c:marker>
              <c:spPr>
                <a:solidFill>
                  <a:srgbClr val="93CDDD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574-4084-9CBC-FDF36C35CD2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574-4084-9CBC-FDF36C35CD28}"/>
              </c:ext>
            </c:extLst>
          </c:dPt>
          <c:dPt>
            <c:idx val="6"/>
            <c:marker>
              <c:spPr>
                <a:solidFill>
                  <a:srgbClr val="93CDDD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574-4084-9CBC-FDF36C35CD28}"/>
              </c:ext>
            </c:extLst>
          </c:dPt>
          <c:dPt>
            <c:idx val="7"/>
            <c:marker>
              <c:spPr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574-4084-9CBC-FDF36C35CD28}"/>
              </c:ext>
            </c:extLst>
          </c:dPt>
          <c:dPt>
            <c:idx val="8"/>
            <c:marker>
              <c:spPr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574-4084-9CBC-FDF36C35CD28}"/>
              </c:ext>
            </c:extLst>
          </c:dPt>
          <c:dPt>
            <c:idx val="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574-4084-9CBC-FDF36C35CD28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574-4084-9CBC-FDF36C35CD28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574-4084-9CBC-FDF36C35CD28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574-4084-9CBC-FDF36C35CD28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574-4084-9CBC-FDF36C35CD28}"/>
              </c:ext>
            </c:extLst>
          </c:dPt>
          <c:dLbls>
            <c:dLbl>
              <c:idx val="0"/>
              <c:layout>
                <c:manualLayout>
                  <c:x val="-0.148907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전공분야 전문 지식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9444444444444E-3"/>
                  <c:y val="-8.673742254836754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외국어 능력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83333333333333E-2"/>
                  <c:y val="0.13344218853595005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의사소통능력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9166666666666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수리능력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26657638888889"/>
                  <c:y val="0.24353199407810885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문제해결능력</a:t>
                    </a:r>
                    <a:r>
                      <a:rPr lang="en-US" altLang="ko-KR" dirty="0"/>
                      <a:t>/</a:t>
                    </a:r>
                  </a:p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커뮤니케이션 능력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78013888888887"/>
                      <c:h val="8.787168115092311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5.2916666666667309E-3"/>
                  <c:y val="-3.336054713398751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자기개발능력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112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자원관리능력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ko-KR" altLang="en-US"/>
                      <a:t>대인관계능력</a:t>
                    </a:r>
                  </a:p>
                </c:rich>
              </c:tx>
              <c:dLblPos val="l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4666666666666696E-2"/>
                  <c:y val="6.1160296550012357E-17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정보능력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6430555555555552E-2"/>
                  <c:y val="3.336054713398751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기술능력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0555555555555554E-3"/>
                  <c:y val="-5.33768754143800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/>
                      <a:t>조직이해능력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574-4084-9CBC-FDF36C35CD28}"/>
                </c:ext>
                <c:ext xmlns:c15="http://schemas.microsoft.com/office/drawing/2012/chart" uri="{CE6537A1-D6FC-4f65-9D91-7224C49458BB}">
                  <c15:layout>
                    <c:manualLayout>
                      <c:w val="9.5250000000000001E-2"/>
                      <c:h val="5.5612032072357195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7.9375000000000001E-3"/>
                  <c:y val="-2.7854743449512095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직업윤리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347222222222287E-2"/>
                  <c:y val="-3.336054713398751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인성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88888888888892E-2"/>
                      <c:h val="4.8939922645559686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5.29166666666673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창의성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7.0555555555554912E-3"/>
                  <c:y val="-0.14345035267614631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책임감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574-4084-9CBC-FDF36C35C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ct val="75000"/>
                  </a:lnSpc>
                  <a:defRPr sz="900" spc="-100" baseline="0"/>
                </a:pPr>
                <a:endParaRPr lang="ko-K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6.2639795421480908</c:v>
                </c:pt>
                <c:pt idx="1">
                  <c:v>5.4949759102214433</c:v>
                </c:pt>
                <c:pt idx="2">
                  <c:v>6.6918717562566403</c:v>
                </c:pt>
                <c:pt idx="3">
                  <c:v>6.9124429681275981</c:v>
                </c:pt>
                <c:pt idx="4">
                  <c:v>7.5316135279175018</c:v>
                </c:pt>
                <c:pt idx="5">
                  <c:v>6.8734863711121088</c:v>
                </c:pt>
                <c:pt idx="6">
                  <c:v>7.1599514649085139</c:v>
                </c:pt>
                <c:pt idx="7">
                  <c:v>6.0492244980159562</c:v>
                </c:pt>
                <c:pt idx="8">
                  <c:v>6.0110282309414211</c:v>
                </c:pt>
                <c:pt idx="9">
                  <c:v>6.5778958564535417</c:v>
                </c:pt>
                <c:pt idx="10">
                  <c:v>6.8189712912106568</c:v>
                </c:pt>
                <c:pt idx="11">
                  <c:v>7.0202089391929148</c:v>
                </c:pt>
                <c:pt idx="12">
                  <c:v>6.9096793314633658</c:v>
                </c:pt>
                <c:pt idx="13">
                  <c:v>6.9457611728479165</c:v>
                </c:pt>
                <c:pt idx="14">
                  <c:v>6.7389091391823337</c:v>
                </c:pt>
              </c:numCache>
            </c:numRef>
          </c:xVal>
          <c:yVal>
            <c:numRef>
              <c:f>Sheet1!$B$2:$Y$2</c:f>
              <c:numCache>
                <c:formatCode>####.0</c:formatCode>
                <c:ptCount val="24"/>
                <c:pt idx="0">
                  <c:v>63.07417840375588</c:v>
                </c:pt>
                <c:pt idx="1">
                  <c:v>55.746226415094327</c:v>
                </c:pt>
                <c:pt idx="2">
                  <c:v>62.683568075117392</c:v>
                </c:pt>
                <c:pt idx="3">
                  <c:v>60.729107981220608</c:v>
                </c:pt>
                <c:pt idx="4">
                  <c:v>63.781690140845107</c:v>
                </c:pt>
                <c:pt idx="5">
                  <c:v>65.015639810426563</c:v>
                </c:pt>
                <c:pt idx="6">
                  <c:v>63.358293838862558</c:v>
                </c:pt>
                <c:pt idx="7">
                  <c:v>68.094786729857816</c:v>
                </c:pt>
                <c:pt idx="8">
                  <c:v>65.182075471698141</c:v>
                </c:pt>
                <c:pt idx="9">
                  <c:v>63.925943396226465</c:v>
                </c:pt>
                <c:pt idx="10">
                  <c:v>64.859241706161171</c:v>
                </c:pt>
                <c:pt idx="11">
                  <c:v>68.625821596244123</c:v>
                </c:pt>
                <c:pt idx="12">
                  <c:v>70.11267605633806</c:v>
                </c:pt>
                <c:pt idx="13">
                  <c:v>67.299061032863875</c:v>
                </c:pt>
                <c:pt idx="14">
                  <c:v>68.630516431924917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574-4084-9CBC-FDF36C35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463512"/>
        <c:axId val="1766472136"/>
      </c:scatterChart>
      <c:valAx>
        <c:axId val="1766463512"/>
        <c:scaling>
          <c:orientation val="minMax"/>
          <c:max val="7.89"/>
          <c:min val="5.44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472136"/>
        <c:crossesAt val="64.599999999999994"/>
        <c:crossBetween val="midCat"/>
        <c:majorUnit val="4"/>
        <c:minorUnit val="4"/>
      </c:valAx>
      <c:valAx>
        <c:axId val="1766472136"/>
        <c:scaling>
          <c:orientation val="minMax"/>
          <c:max val="73.5"/>
          <c:min val="55.7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463512"/>
        <c:crossesAt val="6.6599999999999993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C3D69B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FC-40CD-8DF9-E919FD157F9C}"/>
              </c:ext>
            </c:extLst>
          </c:dPt>
          <c:dPt>
            <c:idx val="1"/>
            <c:marker>
              <c:spPr>
                <a:solidFill>
                  <a:srgbClr val="93CDDD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FC-40CD-8DF9-E919FD157F9C}"/>
              </c:ext>
            </c:extLst>
          </c:dPt>
          <c:dPt>
            <c:idx val="2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FFC-40CD-8DF9-E919FD157F9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FFC-40CD-8DF9-E919FD157F9C}"/>
              </c:ext>
            </c:extLst>
          </c:dPt>
          <c:dLbls>
            <c:dLbl>
              <c:idx val="0"/>
              <c:layout>
                <c:manualLayout>
                  <c:x val="-5.2916666666666668E-5"/>
                  <c:y val="3.336054713398751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/>
                      <a:t>학위는 취업 등</a:t>
                    </a:r>
                  </a:p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/>
                      <a:t>진로목표 달성 도움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FC-40CD-8DF9-E919FD157F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056555555555554"/>
                  <c:y val="-1.0008164140196254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/>
                      <a:t>명성 및 평판이 </a:t>
                    </a:r>
                    <a:endParaRPr lang="ko-KR" altLang="en-US" dirty="0" smtClean="0"/>
                  </a:p>
                  <a:p>
                    <a:pPr algn="r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 smtClean="0"/>
                      <a:t>졸업</a:t>
                    </a:r>
                    <a:r>
                      <a:rPr lang="ko-KR" altLang="en-US" baseline="0" dirty="0"/>
                      <a:t> </a:t>
                    </a:r>
                    <a:r>
                      <a:rPr lang="ko-KR" altLang="en-US" dirty="0" smtClean="0"/>
                      <a:t>이후 </a:t>
                    </a:r>
                    <a:r>
                      <a:rPr lang="ko-KR" altLang="en-US" dirty="0"/>
                      <a:t>목표달성에 도움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FC-40CD-8DF9-E919FD157F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702777777777779E-3"/>
                  <c:y val="-8.490127904863104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/>
                      <a:t>회사의 상급자 및 고용주 국제대학교 </a:t>
                    </a:r>
                    <a:r>
                      <a:rPr lang="ko-KR" altLang="en-US" dirty="0" smtClean="0"/>
                      <a:t>출신</a:t>
                    </a:r>
                    <a:r>
                      <a:rPr lang="ko-KR" altLang="en-US" baseline="0" dirty="0" smtClean="0"/>
                      <a:t> </a:t>
                    </a:r>
                    <a:r>
                      <a:rPr lang="ko-KR" altLang="en-US" dirty="0" smtClean="0"/>
                      <a:t>긍정적 </a:t>
                    </a:r>
                    <a:r>
                      <a:rPr lang="ko-KR" altLang="en-US" dirty="0"/>
                      <a:t>인식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56555555555554"/>
                      <c:h val="0.139814053038541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ct val="75000"/>
                  </a:lnSpc>
                  <a:defRPr sz="1000" spc="-100" baseline="0"/>
                </a:pPr>
                <a:endParaRPr lang="ko-K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33.431616026703587</c:v>
                </c:pt>
                <c:pt idx="1">
                  <c:v>34.466957287881826</c:v>
                </c:pt>
                <c:pt idx="2">
                  <c:v>32.101426685414594</c:v>
                </c:pt>
              </c:numCache>
            </c:numRef>
          </c:xVal>
          <c:yVal>
            <c:numRef>
              <c:f>Sheet1!$B$2:$Y$2</c:f>
              <c:numCache>
                <c:formatCode>####.0</c:formatCode>
                <c:ptCount val="24"/>
                <c:pt idx="0">
                  <c:v>57.046948356807526</c:v>
                </c:pt>
                <c:pt idx="1">
                  <c:v>56.342723004694818</c:v>
                </c:pt>
                <c:pt idx="2">
                  <c:v>57.082075471698069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FFC-40CD-8DF9-E919FD157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507808"/>
        <c:axId val="1766526232"/>
      </c:scatterChart>
      <c:valAx>
        <c:axId val="1766507808"/>
        <c:scaling>
          <c:orientation val="minMax"/>
          <c:max val="34.620000000000005"/>
          <c:min val="32.049999999999997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526232"/>
        <c:crossesAt val="56.82"/>
        <c:crossBetween val="midCat"/>
        <c:majorUnit val="4"/>
        <c:minorUnit val="4"/>
      </c:valAx>
      <c:valAx>
        <c:axId val="1766526232"/>
        <c:scaling>
          <c:orientation val="minMax"/>
          <c:max val="57.36"/>
          <c:min val="56.290000000000006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1766507808"/>
        <c:crossesAt val="33.33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B7-4183-9103-22B3D56B07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B7-4183-9103-22B3D56B074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B7-4183-9103-22B3D56B074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B7-4183-9103-22B3D56B074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25세 이상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####.0</c:formatCode>
                <c:ptCount val="1"/>
                <c:pt idx="0">
                  <c:v>24.88262910798122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B7-4183-9103-22B3D56B074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24세</c:v>
                </c:pt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####.0</c:formatCode>
                <c:ptCount val="1"/>
                <c:pt idx="0">
                  <c:v>23.004694835680752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B7-4183-9103-22B3D56B074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23세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18.30985915492958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B7-4183-9103-22B3D56B07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22세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####.0</c:formatCode>
                <c:ptCount val="1"/>
                <c:pt idx="0">
                  <c:v>9.8591549295774641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B7-4183-9103-22B3D56B074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21세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18.779342723004692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B7-4183-9103-22B3D56B0749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20세 이하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95-4416-8BD4-4D631D3786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5.164319248826291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CB7-4183-9103-22B3D56B0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4776264"/>
        <c:axId val="2094775872"/>
      </c:barChart>
      <c:catAx>
        <c:axId val="20947762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75872"/>
        <c:crosses val="autoZero"/>
        <c:auto val="1"/>
        <c:lblAlgn val="ctr"/>
        <c:lblOffset val="100"/>
        <c:noMultiLvlLbl val="0"/>
      </c:catAx>
      <c:valAx>
        <c:axId val="209477587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94776264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3000839424277788"/>
          <c:y val="4.9741209038344954E-2"/>
          <c:w val="0.36380304532598617"/>
          <c:h val="0.90051703870130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Sheet1!$B$2:$F$2</c:f>
              <c:numCache>
                <c:formatCode>###0.0</c:formatCode>
                <c:ptCount val="5"/>
                <c:pt idx="0">
                  <c:v>76.602561538461515</c:v>
                </c:pt>
                <c:pt idx="1">
                  <c:v>75.925922222222226</c:v>
                </c:pt>
                <c:pt idx="2">
                  <c:v>70.238100000000003</c:v>
                </c:pt>
                <c:pt idx="3">
                  <c:v>91.666650000000004</c:v>
                </c:pt>
                <c:pt idx="4">
                  <c:v>87.878772727272732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FF-43E7-A9DE-8F27A2EBD3FC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Sheet1!$B$3:$F$3</c:f>
              <c:numCache>
                <c:formatCode>###0.0</c:formatCode>
                <c:ptCount val="5"/>
                <c:pt idx="0">
                  <c:v>73.275675675675672</c:v>
                </c:pt>
                <c:pt idx="1">
                  <c:v>72.225000000000009</c:v>
                </c:pt>
                <c:pt idx="2">
                  <c:v>69.506382978723408</c:v>
                </c:pt>
                <c:pt idx="3">
                  <c:v>69.042857142857144</c:v>
                </c:pt>
                <c:pt idx="4">
                  <c:v>80.306060606060598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FF-43E7-A9DE-8F27A2EBD3F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Sheet1!$B$4:$F$4</c:f>
              <c:numCache>
                <c:formatCode>####.0</c:formatCode>
                <c:ptCount val="5"/>
                <c:pt idx="0">
                  <c:v>73.2</c:v>
                </c:pt>
                <c:pt idx="1">
                  <c:v>76.192857142857136</c:v>
                </c:pt>
                <c:pt idx="2">
                  <c:v>71.620312499999997</c:v>
                </c:pt>
                <c:pt idx="3">
                  <c:v>78.417647058823519</c:v>
                </c:pt>
                <c:pt idx="4">
                  <c:v>70.209090909090932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FF-43E7-A9DE-8F27A2EBD3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430584"/>
        <c:axId val="1766493304"/>
      </c:barChart>
      <c:catAx>
        <c:axId val="17664305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93304"/>
        <c:crosses val="autoZero"/>
        <c:auto val="1"/>
        <c:lblAlgn val="ctr"/>
        <c:lblOffset val="100"/>
        <c:noMultiLvlLbl val="0"/>
      </c:catAx>
      <c:valAx>
        <c:axId val="1766493304"/>
        <c:scaling>
          <c:orientation val="minMax"/>
          <c:max val="13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664305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-3.454519180911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019102582295509E-16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0019102582295509E-16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Sheet1!$B$2:$Q$2</c:f>
              <c:numCache>
                <c:formatCode>###0.0</c:formatCode>
                <c:ptCount val="16"/>
                <c:pt idx="0">
                  <c:v>76.602561538461515</c:v>
                </c:pt>
                <c:pt idx="1">
                  <c:v>80.666660000000007</c:v>
                </c:pt>
                <c:pt idx="2">
                  <c:v>72.83950740740741</c:v>
                </c:pt>
                <c:pt idx="3">
                  <c:v>64.814822222222219</c:v>
                </c:pt>
                <c:pt idx="4">
                  <c:v>80</c:v>
                </c:pt>
                <c:pt idx="5">
                  <c:v>79.166650000000004</c:v>
                </c:pt>
                <c:pt idx="6">
                  <c:v>75.757572727272731</c:v>
                </c:pt>
                <c:pt idx="7">
                  <c:v>75</c:v>
                </c:pt>
                <c:pt idx="8">
                  <c:v>83.333328571428567</c:v>
                </c:pt>
                <c:pt idx="9">
                  <c:v>86.666660000000007</c:v>
                </c:pt>
                <c:pt idx="10">
                  <c:v>73.611099999999993</c:v>
                </c:pt>
                <c:pt idx="11">
                  <c:v>77.777766666666665</c:v>
                </c:pt>
                <c:pt idx="12">
                  <c:v>75.000003333333325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95-4FFD-A013-F5606670E4D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Sheet1!$B$3:$Q$3</c:f>
              <c:numCache>
                <c:formatCode>###0.0</c:formatCode>
                <c:ptCount val="16"/>
                <c:pt idx="0">
                  <c:v>73.3</c:v>
                </c:pt>
                <c:pt idx="1">
                  <c:v>79</c:v>
                </c:pt>
                <c:pt idx="2">
                  <c:v>67.3</c:v>
                </c:pt>
                <c:pt idx="3">
                  <c:v>55.6</c:v>
                </c:pt>
                <c:pt idx="4">
                  <c:v>71.2</c:v>
                </c:pt>
                <c:pt idx="5">
                  <c:v>60</c:v>
                </c:pt>
                <c:pt idx="6">
                  <c:v>79</c:v>
                </c:pt>
                <c:pt idx="7">
                  <c:v>72.2</c:v>
                </c:pt>
                <c:pt idx="8">
                  <c:v>87.3</c:v>
                </c:pt>
                <c:pt idx="9">
                  <c:v>80.599999999999994</c:v>
                </c:pt>
                <c:pt idx="10">
                  <c:v>78.2</c:v>
                </c:pt>
                <c:pt idx="11">
                  <c:v>77.8</c:v>
                </c:pt>
                <c:pt idx="12">
                  <c:v>88.9</c:v>
                </c:pt>
                <c:pt idx="13">
                  <c:v>69.2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95-4FFD-A013-F5606670E4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019102582295509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7325140883154007E-3"/>
                  <c:y val="-7.91651500399920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895-4FFD-A013-F5606670E4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Sheet1!$B$4:$Q$4</c:f>
              <c:numCache>
                <c:formatCode>####.0</c:formatCode>
                <c:ptCount val="16"/>
                <c:pt idx="0" formatCode="###0.0">
                  <c:v>73.2</c:v>
                </c:pt>
                <c:pt idx="1">
                  <c:v>73.303883495145627</c:v>
                </c:pt>
                <c:pt idx="2">
                  <c:v>72.920000000000016</c:v>
                </c:pt>
                <c:pt idx="3">
                  <c:v>70.825000000000003</c:v>
                </c:pt>
                <c:pt idx="4">
                  <c:v>76.813043478260866</c:v>
                </c:pt>
                <c:pt idx="5">
                  <c:v>73.346666666666664</c:v>
                </c:pt>
                <c:pt idx="6">
                  <c:v>74.713793103448268</c:v>
                </c:pt>
                <c:pt idx="7">
                  <c:v>75.466666666666683</c:v>
                </c:pt>
                <c:pt idx="8">
                  <c:v>67.594444444444463</c:v>
                </c:pt>
                <c:pt idx="9">
                  <c:v>72.222222222222229</c:v>
                </c:pt>
                <c:pt idx="10">
                  <c:v>65.274999999999991</c:v>
                </c:pt>
                <c:pt idx="11">
                  <c:v>73.336000000000027</c:v>
                </c:pt>
                <c:pt idx="12">
                  <c:v>74.250000000000014</c:v>
                </c:pt>
                <c:pt idx="13">
                  <c:v>79.162499999999994</c:v>
                </c:pt>
                <c:pt idx="14" formatCode="0.0">
                  <c:v>74.395121951219537</c:v>
                </c:pt>
                <c:pt idx="15" formatCode="0.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895-4FFD-A013-F5606670E4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1766485856"/>
        <c:axId val="1766471744"/>
      </c:barChart>
      <c:catAx>
        <c:axId val="17664858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71744"/>
        <c:crosses val="autoZero"/>
        <c:auto val="1"/>
        <c:lblAlgn val="ctr"/>
        <c:lblOffset val="100"/>
        <c:noMultiLvlLbl val="0"/>
      </c:catAx>
      <c:valAx>
        <c:axId val="176647174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85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Sheet1!$B$2:$I$2</c:f>
              <c:numCache>
                <c:formatCode>###0.0</c:formatCode>
                <c:ptCount val="8"/>
                <c:pt idx="0">
                  <c:v>76.602561538461515</c:v>
                </c:pt>
                <c:pt idx="1">
                  <c:v>71.212118181818184</c:v>
                </c:pt>
                <c:pt idx="2">
                  <c:v>83.333299999999994</c:v>
                </c:pt>
                <c:pt idx="3" formatCode="0.0">
                  <c:v>72.727272727272734</c:v>
                </c:pt>
                <c:pt idx="4" formatCode="0.0">
                  <c:v>66.666700000000006</c:v>
                </c:pt>
                <c:pt idx="5" formatCode="0.0">
                  <c:v>94.444433333333336</c:v>
                </c:pt>
                <c:pt idx="6" formatCode="0.0">
                  <c:v>84.523800000000008</c:v>
                </c:pt>
                <c:pt idx="7">
                  <c:v>64.285728571428578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8D-4942-9384-133390480BF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8D-4942-9384-133390480B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8D-4942-9384-133390480BF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0038205164591017E-16"/>
                  <c:y val="-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8D-4942-9384-133390480B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Sheet1!$B$3:$I$3</c:f>
              <c:numCache>
                <c:formatCode>###0.0</c:formatCode>
                <c:ptCount val="8"/>
                <c:pt idx="0">
                  <c:v>73.275675675675672</c:v>
                </c:pt>
                <c:pt idx="1">
                  <c:v>78.893333333333331</c:v>
                </c:pt>
                <c:pt idx="2">
                  <c:v>100</c:v>
                </c:pt>
                <c:pt idx="3" formatCode="0.0">
                  <c:v>74.563157894736833</c:v>
                </c:pt>
                <c:pt idx="4" formatCode="0.0">
                  <c:v>88.899999999999991</c:v>
                </c:pt>
                <c:pt idx="5" formatCode="0.0">
                  <c:v>80.566666666666663</c:v>
                </c:pt>
                <c:pt idx="6" formatCode="0.0">
                  <c:v>69.120588235294122</c:v>
                </c:pt>
                <c:pt idx="7">
                  <c:v>61.10833333333332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8D-4942-9384-133390480BF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8D-4942-9384-133390480B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58D-4942-9384-133390480B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Sheet1!$B$4:$I$4</c:f>
              <c:numCache>
                <c:formatCode>####.0</c:formatCode>
                <c:ptCount val="8"/>
                <c:pt idx="0">
                  <c:v>73.196503496503468</c:v>
                </c:pt>
                <c:pt idx="1">
                  <c:v>73.147222222222226</c:v>
                </c:pt>
                <c:pt idx="2">
                  <c:v>73.34</c:v>
                </c:pt>
                <c:pt idx="3">
                  <c:v>71.57647058823531</c:v>
                </c:pt>
                <c:pt idx="4">
                  <c:v>70.849999999999994</c:v>
                </c:pt>
                <c:pt idx="5">
                  <c:v>68.522222222222211</c:v>
                </c:pt>
                <c:pt idx="6">
                  <c:v>77.08250000000001</c:v>
                </c:pt>
                <c:pt idx="7">
                  <c:v>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58D-4942-9384-133390480B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1766409808"/>
        <c:axId val="1766403144"/>
      </c:barChart>
      <c:catAx>
        <c:axId val="17664098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03144"/>
        <c:crosses val="autoZero"/>
        <c:auto val="1"/>
        <c:lblAlgn val="ctr"/>
        <c:lblOffset val="100"/>
        <c:noMultiLvlLbl val="0"/>
      </c:catAx>
      <c:valAx>
        <c:axId val="176640314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09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종합만족도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Sheet1!$B$2:$F$2</c:f>
              <c:numCache>
                <c:formatCode>###0.0</c:formatCode>
                <c:ptCount val="5"/>
                <c:pt idx="0">
                  <c:v>70.833328846153819</c:v>
                </c:pt>
                <c:pt idx="1">
                  <c:v>74.074077777777774</c:v>
                </c:pt>
                <c:pt idx="2">
                  <c:v>64.285710714285713</c:v>
                </c:pt>
                <c:pt idx="3">
                  <c:v>79.166674999999998</c:v>
                </c:pt>
                <c:pt idx="4">
                  <c:v>81.818163636363636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4-49FF-98B2-CB9B03796C2D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종합만족도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Sheet1!$B$3:$F$3</c:f>
              <c:numCache>
                <c:formatCode>###0.0</c:formatCode>
                <c:ptCount val="5"/>
                <c:pt idx="0">
                  <c:v>71.47387387387387</c:v>
                </c:pt>
                <c:pt idx="1">
                  <c:v>65.283333333333346</c:v>
                </c:pt>
                <c:pt idx="2">
                  <c:v>68.085106382978736</c:v>
                </c:pt>
                <c:pt idx="3">
                  <c:v>71.428571428571431</c:v>
                </c:pt>
                <c:pt idx="4">
                  <c:v>80.812121212121212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F4-49FF-98B2-CB9B03796C2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종합만족도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Sheet1!$B$4:$F$4</c:f>
              <c:numCache>
                <c:formatCode>####.0</c:formatCode>
                <c:ptCount val="5"/>
                <c:pt idx="0">
                  <c:v>70.168531468531441</c:v>
                </c:pt>
                <c:pt idx="1">
                  <c:v>75</c:v>
                </c:pt>
                <c:pt idx="2">
                  <c:v>67.976562499999986</c:v>
                </c:pt>
                <c:pt idx="3">
                  <c:v>73.517647058823528</c:v>
                </c:pt>
                <c:pt idx="4">
                  <c:v>67.690909090909116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F4-49FF-98B2-CB9B03796C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506240"/>
        <c:axId val="1766510160"/>
      </c:barChart>
      <c:catAx>
        <c:axId val="176650624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10160"/>
        <c:crosses val="autoZero"/>
        <c:auto val="1"/>
        <c:lblAlgn val="ctr"/>
        <c:lblOffset val="100"/>
        <c:noMultiLvlLbl val="0"/>
      </c:catAx>
      <c:valAx>
        <c:axId val="1766510160"/>
        <c:scaling>
          <c:orientation val="minMax"/>
          <c:max val="12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665062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2523878227869386E-17"/>
                  <c:y val="3.0227042832977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D1-4B13-BCBB-611416A275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6362979522793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82-48DC-8DA9-15C8D929A2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095512911477543E-17"/>
                  <c:y val="-1.7272595904558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82-48DC-8DA9-15C8D929A2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662570441577504E-3"/>
                  <c:y val="2.5908893856838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D1-4B13-BCBB-611416A275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Sheet1!$B$2:$Q$2</c:f>
              <c:numCache>
                <c:formatCode>###0.0</c:formatCode>
                <c:ptCount val="16"/>
                <c:pt idx="0">
                  <c:v>70.833328846153819</c:v>
                </c:pt>
                <c:pt idx="1">
                  <c:v>70.666660000000007</c:v>
                </c:pt>
                <c:pt idx="2">
                  <c:v>70.987651851851851</c:v>
                </c:pt>
                <c:pt idx="3">
                  <c:v>62.962966666666667</c:v>
                </c:pt>
                <c:pt idx="4">
                  <c:v>69.999993333333336</c:v>
                </c:pt>
                <c:pt idx="5">
                  <c:v>70.833337499999999</c:v>
                </c:pt>
                <c:pt idx="6">
                  <c:v>69.696963636363634</c:v>
                </c:pt>
                <c:pt idx="7">
                  <c:v>75</c:v>
                </c:pt>
                <c:pt idx="8">
                  <c:v>83.33331428571428</c:v>
                </c:pt>
                <c:pt idx="9">
                  <c:v>91.666650000000004</c:v>
                </c:pt>
                <c:pt idx="10">
                  <c:v>86.666660000000007</c:v>
                </c:pt>
                <c:pt idx="11">
                  <c:v>62.5</c:v>
                </c:pt>
                <c:pt idx="12">
                  <c:v>55.555533333333329</c:v>
                </c:pt>
                <c:pt idx="13">
                  <c:v>71.666663333333332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82-48DC-8DA9-15C8D929A26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3662570441577253E-3"/>
                  <c:y val="1.295444692841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D1-4B13-BCBB-611416A275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Sheet1!$B$3:$Q$3</c:f>
              <c:numCache>
                <c:formatCode>###0.0</c:formatCode>
                <c:ptCount val="16"/>
                <c:pt idx="0">
                  <c:v>71.47387387387387</c:v>
                </c:pt>
                <c:pt idx="1">
                  <c:v>77.487719298245622</c:v>
                </c:pt>
                <c:pt idx="2">
                  <c:v>65.125925925925927</c:v>
                </c:pt>
                <c:pt idx="3">
                  <c:v>59.725000000000001</c:v>
                </c:pt>
                <c:pt idx="4">
                  <c:v>67.678787878787901</c:v>
                </c:pt>
                <c:pt idx="5">
                  <c:v>58.33</c:v>
                </c:pt>
                <c:pt idx="6">
                  <c:v>78.265217391304347</c:v>
                </c:pt>
                <c:pt idx="7">
                  <c:v>70.850000000000009</c:v>
                </c:pt>
                <c:pt idx="8">
                  <c:v>83.328571428571422</c:v>
                </c:pt>
                <c:pt idx="9">
                  <c:v>80.55</c:v>
                </c:pt>
                <c:pt idx="10">
                  <c:v>78.223076923076931</c:v>
                </c:pt>
                <c:pt idx="11">
                  <c:v>77.774999999999991</c:v>
                </c:pt>
                <c:pt idx="12">
                  <c:v>88.899999999999991</c:v>
                </c:pt>
                <c:pt idx="13">
                  <c:v>66.155384615384605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82-48DC-8DA9-15C8D929A2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295444692841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82-48DC-8DA9-15C8D929A2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295444692841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682-48DC-8DA9-15C8D929A2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2954446928419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682-48DC-8DA9-15C8D929A2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Sheet1!$B$4:$Q$4</c:f>
              <c:numCache>
                <c:formatCode>####.0</c:formatCode>
                <c:ptCount val="16"/>
                <c:pt idx="0">
                  <c:v>70.168531468531441</c:v>
                </c:pt>
                <c:pt idx="1">
                  <c:v>70.718446601941736</c:v>
                </c:pt>
                <c:pt idx="2">
                  <c:v>68.752500000000026</c:v>
                </c:pt>
                <c:pt idx="3">
                  <c:v>58.325000000000003</c:v>
                </c:pt>
                <c:pt idx="4">
                  <c:v>76.813043478260866</c:v>
                </c:pt>
                <c:pt idx="5">
                  <c:v>66.680000000000007</c:v>
                </c:pt>
                <c:pt idx="6">
                  <c:v>70.696551724137919</c:v>
                </c:pt>
                <c:pt idx="7">
                  <c:v>74.541666666666686</c:v>
                </c:pt>
                <c:pt idx="8">
                  <c:v>63.894444444444424</c:v>
                </c:pt>
                <c:pt idx="9">
                  <c:v>64.811111111111103</c:v>
                </c:pt>
                <c:pt idx="10">
                  <c:v>58.341666666666676</c:v>
                </c:pt>
                <c:pt idx="11">
                  <c:v>71.672000000000011</c:v>
                </c:pt>
                <c:pt idx="12">
                  <c:v>71.981818181818184</c:v>
                </c:pt>
                <c:pt idx="13">
                  <c:v>75</c:v>
                </c:pt>
                <c:pt idx="14">
                  <c:v>71.956097560975621</c:v>
                </c:pt>
                <c:pt idx="15" formatCode="0.0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682-48DC-8DA9-15C8D929A2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1766438032"/>
        <c:axId val="1766514864"/>
      </c:barChart>
      <c:catAx>
        <c:axId val="176643803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14864"/>
        <c:crosses val="autoZero"/>
        <c:auto val="1"/>
        <c:lblAlgn val="ctr"/>
        <c:lblOffset val="100"/>
        <c:noMultiLvlLbl val="0"/>
      </c:catAx>
      <c:valAx>
        <c:axId val="176651486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38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Sheet1!$B$2:$I$2</c:f>
              <c:numCache>
                <c:formatCode>###0.0</c:formatCode>
                <c:ptCount val="8"/>
                <c:pt idx="0">
                  <c:v>70.833328846153819</c:v>
                </c:pt>
                <c:pt idx="1">
                  <c:v>68.181809090909098</c:v>
                </c:pt>
                <c:pt idx="2">
                  <c:v>83.333299999999994</c:v>
                </c:pt>
                <c:pt idx="3">
                  <c:v>69.696963636363634</c:v>
                </c:pt>
                <c:pt idx="4">
                  <c:v>66.666700000000006</c:v>
                </c:pt>
                <c:pt idx="5">
                  <c:v>77.777766666666665</c:v>
                </c:pt>
                <c:pt idx="6">
                  <c:v>76.190471428571428</c:v>
                </c:pt>
                <c:pt idx="7">
                  <c:v>54.76191428571429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7F-4559-9FFF-74FB9923DA3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7F-4559-9FFF-74FB9923D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7F-4559-9FFF-74FB9923DA3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0038205164591017E-16"/>
                  <c:y val="-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7F-4559-9FFF-74FB9923DA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Sheet1!$B$3:$I$3</c:f>
              <c:numCache>
                <c:formatCode>###0.0</c:formatCode>
                <c:ptCount val="8"/>
                <c:pt idx="0">
                  <c:v>71.47387387387387</c:v>
                </c:pt>
                <c:pt idx="1">
                  <c:v>64.44</c:v>
                </c:pt>
                <c:pt idx="2">
                  <c:v>100</c:v>
                </c:pt>
                <c:pt idx="3">
                  <c:v>75.881578947368425</c:v>
                </c:pt>
                <c:pt idx="4">
                  <c:v>83.333333333333329</c:v>
                </c:pt>
                <c:pt idx="5">
                  <c:v>80.566666666666663</c:v>
                </c:pt>
                <c:pt idx="6">
                  <c:v>70.594117647058837</c:v>
                </c:pt>
                <c:pt idx="7">
                  <c:v>55.54999999999999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F-4559-9FFF-74FB9923DA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7F-4559-9FFF-74FB9923D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7F-4559-9FFF-74FB9923D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Sheet1!$B$4:$I$4</c:f>
              <c:numCache>
                <c:formatCode>####.0</c:formatCode>
                <c:ptCount val="8"/>
                <c:pt idx="0">
                  <c:v>70.168531468531441</c:v>
                </c:pt>
                <c:pt idx="1">
                  <c:v>65.283333333333303</c:v>
                </c:pt>
                <c:pt idx="2">
                  <c:v>66.66</c:v>
                </c:pt>
                <c:pt idx="3">
                  <c:v>70.10588235294118</c:v>
                </c:pt>
                <c:pt idx="4">
                  <c:v>68.762500000000003</c:v>
                </c:pt>
                <c:pt idx="5">
                  <c:v>68.533333333333331</c:v>
                </c:pt>
                <c:pt idx="6">
                  <c:v>75.835000000000008</c:v>
                </c:pt>
                <c:pt idx="7">
                  <c:v>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7F-4559-9FFF-74FB9923DA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1766450184"/>
        <c:axId val="1766473704"/>
      </c:barChart>
      <c:catAx>
        <c:axId val="17664501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73704"/>
        <c:crosses val="autoZero"/>
        <c:auto val="1"/>
        <c:lblAlgn val="ctr"/>
        <c:lblOffset val="100"/>
        <c:noMultiLvlLbl val="0"/>
      </c:catAx>
      <c:valAx>
        <c:axId val="176647370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501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Sheet1!$B$2:$F$2</c:f>
              <c:numCache>
                <c:formatCode>###0.0</c:formatCode>
                <c:ptCount val="5"/>
                <c:pt idx="0">
                  <c:v>66.34615384615384</c:v>
                </c:pt>
                <c:pt idx="1">
                  <c:v>75.925933333333333</c:v>
                </c:pt>
                <c:pt idx="2">
                  <c:v>68.452375000000004</c:v>
                </c:pt>
                <c:pt idx="3">
                  <c:v>33.333349999999996</c:v>
                </c:pt>
                <c:pt idx="4">
                  <c:v>65.151518181818176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B-48BF-94C9-CD4BB8D564BC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Sheet1!$B$3:$F$3</c:f>
              <c:numCache>
                <c:formatCode>###0.0</c:formatCode>
                <c:ptCount val="5"/>
                <c:pt idx="0">
                  <c:v>63.966666666666654</c:v>
                </c:pt>
                <c:pt idx="1">
                  <c:v>60.420833333333341</c:v>
                </c:pt>
                <c:pt idx="2">
                  <c:v>58.514893617021279</c:v>
                </c:pt>
                <c:pt idx="3">
                  <c:v>66.657142857142858</c:v>
                </c:pt>
                <c:pt idx="4">
                  <c:v>73.739393939393935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8B-48BF-94C9-CD4BB8D564B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Sheet1!$B$4:$F$4</c:f>
              <c:numCache>
                <c:formatCode>####.0</c:formatCode>
                <c:ptCount val="5"/>
                <c:pt idx="0">
                  <c:v>59.911188811188779</c:v>
                </c:pt>
                <c:pt idx="1">
                  <c:v>66.078571428571436</c:v>
                </c:pt>
                <c:pt idx="2">
                  <c:v>57.814062500000013</c:v>
                </c:pt>
                <c:pt idx="3">
                  <c:v>65.67647058823529</c:v>
                </c:pt>
                <c:pt idx="4">
                  <c:v>57.590909090909108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8B-48BF-94C9-CD4BB8D56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459984"/>
        <c:axId val="1766500752"/>
      </c:barChart>
      <c:catAx>
        <c:axId val="17664599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00752"/>
        <c:crosses val="autoZero"/>
        <c:auto val="1"/>
        <c:lblAlgn val="ctr"/>
        <c:lblOffset val="100"/>
        <c:noMultiLvlLbl val="0"/>
      </c:catAx>
      <c:valAx>
        <c:axId val="1766500752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59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-3.454519180911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019102582295509E-16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0019102582295509E-16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Sheet1!$B$2:$Q$2</c:f>
              <c:numCache>
                <c:formatCode>###0.0</c:formatCode>
                <c:ptCount val="16"/>
                <c:pt idx="0">
                  <c:v>66.34615384615384</c:v>
                </c:pt>
                <c:pt idx="1">
                  <c:v>59.33334</c:v>
                </c:pt>
                <c:pt idx="2">
                  <c:v>72.839500000000001</c:v>
                </c:pt>
                <c:pt idx="3">
                  <c:v>83.333322222222222</c:v>
                </c:pt>
                <c:pt idx="4">
                  <c:v>64.44444</c:v>
                </c:pt>
                <c:pt idx="5">
                  <c:v>54.166687500000002</c:v>
                </c:pt>
                <c:pt idx="6">
                  <c:v>50.000009090909089</c:v>
                </c:pt>
                <c:pt idx="7">
                  <c:v>83.333349999999996</c:v>
                </c:pt>
                <c:pt idx="8">
                  <c:v>83.333314285714295</c:v>
                </c:pt>
                <c:pt idx="9">
                  <c:v>91.666650000000004</c:v>
                </c:pt>
                <c:pt idx="10">
                  <c:v>70.000019999999992</c:v>
                </c:pt>
                <c:pt idx="11">
                  <c:v>51.3889</c:v>
                </c:pt>
                <c:pt idx="12">
                  <c:v>27.777766666666665</c:v>
                </c:pt>
                <c:pt idx="13">
                  <c:v>73.888883333333339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2F-4ACD-AAD6-B4F2888D236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F7-4384-8688-48B382367C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F7-4384-8688-48B382367C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095512911477543E-17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F7-4384-8688-48B382367C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F7-4384-8688-48B382367C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019102582295509E-16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F7-4384-8688-48B382367C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Sheet1!$B$3:$Q$3</c:f>
              <c:numCache>
                <c:formatCode>###0.0</c:formatCode>
                <c:ptCount val="16"/>
                <c:pt idx="0">
                  <c:v>63.966666666666654</c:v>
                </c:pt>
                <c:pt idx="1">
                  <c:v>67.83859649122806</c:v>
                </c:pt>
                <c:pt idx="2">
                  <c:v>59.87962962962964</c:v>
                </c:pt>
                <c:pt idx="3">
                  <c:v>54.166666666666657</c:v>
                </c:pt>
                <c:pt idx="4">
                  <c:v>60.612121212121217</c:v>
                </c:pt>
                <c:pt idx="5">
                  <c:v>50.01</c:v>
                </c:pt>
                <c:pt idx="6">
                  <c:v>66.669565217391309</c:v>
                </c:pt>
                <c:pt idx="7">
                  <c:v>69.441666666666677</c:v>
                </c:pt>
                <c:pt idx="8">
                  <c:v>75.395238095238099</c:v>
                </c:pt>
                <c:pt idx="9">
                  <c:v>77.783333333333331</c:v>
                </c:pt>
                <c:pt idx="10">
                  <c:v>71.792307692307702</c:v>
                </c:pt>
                <c:pt idx="11">
                  <c:v>66.670833333333334</c:v>
                </c:pt>
                <c:pt idx="12">
                  <c:v>55.566666666666663</c:v>
                </c:pt>
                <c:pt idx="13">
                  <c:v>60.515384615384605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B2F-4ACD-AAD6-B4F2888D236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019102582295509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019102582295509E-16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7325140883154007E-3"/>
                  <c:y val="-7.91651500399920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B2F-4ACD-AAD6-B4F2888D2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Sheet1!$B$4:$Q$4</c:f>
              <c:numCache>
                <c:formatCode>####.0</c:formatCode>
                <c:ptCount val="16"/>
                <c:pt idx="0">
                  <c:v>59.911188811188779</c:v>
                </c:pt>
                <c:pt idx="1">
                  <c:v>58.739805825242698</c:v>
                </c:pt>
                <c:pt idx="2">
                  <c:v>62.927499999999995</c:v>
                </c:pt>
                <c:pt idx="3">
                  <c:v>66.7</c:v>
                </c:pt>
                <c:pt idx="4">
                  <c:v>65.952173913043467</c:v>
                </c:pt>
                <c:pt idx="5">
                  <c:v>60.006666666666661</c:v>
                </c:pt>
                <c:pt idx="6">
                  <c:v>56.324137931034485</c:v>
                </c:pt>
                <c:pt idx="7">
                  <c:v>63.8888888888889</c:v>
                </c:pt>
                <c:pt idx="8">
                  <c:v>54.169444444444444</c:v>
                </c:pt>
                <c:pt idx="9">
                  <c:v>53.688888888888897</c:v>
                </c:pt>
                <c:pt idx="10">
                  <c:v>47.216666666666669</c:v>
                </c:pt>
                <c:pt idx="11">
                  <c:v>59.668000000000013</c:v>
                </c:pt>
                <c:pt idx="12">
                  <c:v>62.890909090909098</c:v>
                </c:pt>
                <c:pt idx="13">
                  <c:v>56.250000000000007</c:v>
                </c:pt>
                <c:pt idx="14" formatCode="0.0">
                  <c:v>64.646341463414615</c:v>
                </c:pt>
                <c:pt idx="15" formatCode="0.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B2F-4ACD-AAD6-B4F2888D23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1766414512"/>
        <c:axId val="1766480760"/>
      </c:barChart>
      <c:catAx>
        <c:axId val="176641451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80760"/>
        <c:crosses val="autoZero"/>
        <c:auto val="1"/>
        <c:lblAlgn val="ctr"/>
        <c:lblOffset val="100"/>
        <c:noMultiLvlLbl val="0"/>
      </c:catAx>
      <c:valAx>
        <c:axId val="1766480760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145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Sheet1!$B$2:$I$2</c:f>
              <c:numCache>
                <c:formatCode>###0.0</c:formatCode>
                <c:ptCount val="8"/>
                <c:pt idx="0">
                  <c:v>66.34615384615384</c:v>
                </c:pt>
                <c:pt idx="1">
                  <c:v>68.181818181818187</c:v>
                </c:pt>
                <c:pt idx="2">
                  <c:v>66.666700000000006</c:v>
                </c:pt>
                <c:pt idx="3" formatCode="0.0">
                  <c:v>68.181818181818187</c:v>
                </c:pt>
                <c:pt idx="4" formatCode="0.0">
                  <c:v>83.333299999999994</c:v>
                </c:pt>
                <c:pt idx="5" formatCode="0.0">
                  <c:v>61.1111</c:v>
                </c:pt>
                <c:pt idx="6" formatCode="0.0">
                  <c:v>66.666664285714276</c:v>
                </c:pt>
                <c:pt idx="7">
                  <c:v>52.380957142857149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91-4011-9B9C-65ABC0CF6CD3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91-4011-9B9C-65ABC0CF6C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91-4011-9B9C-65ABC0CF6CD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0038205164591017E-16"/>
                  <c:y val="-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91-4011-9B9C-65ABC0CF6C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Sheet1!$B$3:$I$3</c:f>
              <c:numCache>
                <c:formatCode>###0.0</c:formatCode>
                <c:ptCount val="8"/>
                <c:pt idx="0">
                  <c:v>63.966666666666654</c:v>
                </c:pt>
                <c:pt idx="1">
                  <c:v>61.106666666666662</c:v>
                </c:pt>
                <c:pt idx="2">
                  <c:v>100</c:v>
                </c:pt>
                <c:pt idx="3" formatCode="0.0">
                  <c:v>66.673684210526332</c:v>
                </c:pt>
                <c:pt idx="4" formatCode="0.0">
                  <c:v>66.666666666666671</c:v>
                </c:pt>
                <c:pt idx="5" formatCode="0.0">
                  <c:v>86.116666666666674</c:v>
                </c:pt>
                <c:pt idx="6" formatCode="0.0">
                  <c:v>61.764705882352942</c:v>
                </c:pt>
                <c:pt idx="7">
                  <c:v>47.225000000000001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91-4011-9B9C-65ABC0CF6CD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91-4011-9B9C-65ABC0CF6C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591-4011-9B9C-65ABC0CF6C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공무원/교원</c:v>
                </c:pt>
              </c:strCache>
            </c:strRef>
          </c:cat>
          <c:val>
            <c:numRef>
              <c:f>Sheet1!$B$4:$I$4</c:f>
              <c:numCache>
                <c:formatCode>####.0</c:formatCode>
                <c:ptCount val="8"/>
                <c:pt idx="0">
                  <c:v>59.911188811188779</c:v>
                </c:pt>
                <c:pt idx="1">
                  <c:v>60.655555555555566</c:v>
                </c:pt>
                <c:pt idx="2">
                  <c:v>60</c:v>
                </c:pt>
                <c:pt idx="3">
                  <c:v>62.255882352941171</c:v>
                </c:pt>
                <c:pt idx="4">
                  <c:v>60.412500000000001</c:v>
                </c:pt>
                <c:pt idx="5">
                  <c:v>62.966666666666669</c:v>
                </c:pt>
                <c:pt idx="6">
                  <c:v>54.587500000000013</c:v>
                </c:pt>
                <c:pt idx="7">
                  <c:v>66.681818181818187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591-4011-9B9C-65ABC0CF6C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1766420784"/>
        <c:axId val="1766405104"/>
      </c:barChart>
      <c:catAx>
        <c:axId val="17664207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05104"/>
        <c:crosses val="autoZero"/>
        <c:auto val="1"/>
        <c:lblAlgn val="ctr"/>
        <c:lblOffset val="100"/>
        <c:noMultiLvlLbl val="0"/>
      </c:catAx>
      <c:valAx>
        <c:axId val="176640510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20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5073275147555E-2"/>
          <c:y val="4.2998067351350894E-2"/>
          <c:w val="0.91022222937863695"/>
          <c:h val="0.935941663623630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높은 편임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25</c:v>
                </c:pt>
                <c:pt idx="1">
                  <c:v>17.117117117117118</c:v>
                </c:pt>
                <c:pt idx="2" formatCode="####.0">
                  <c:v>23.076923076923077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75-4EE6-A72F-EB3B0F6470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높음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23.076923076923077</c:v>
                </c:pt>
                <c:pt idx="1">
                  <c:v>13.513513513513514</c:v>
                </c:pt>
                <c:pt idx="2" formatCode="####.0">
                  <c:v>13.286713286713287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75-4EE6-A72F-EB3B0F64703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매우 높음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26.923076923076923</c:v>
                </c:pt>
                <c:pt idx="1">
                  <c:v>26.126126126126124</c:v>
                </c:pt>
                <c:pt idx="2" formatCode="####.0">
                  <c:v>10.48951048951049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75-4EE6-A72F-EB3B0F64703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보통</c:v>
                </c:pt>
              </c:strCache>
            </c:strRef>
          </c:tx>
          <c:spPr>
            <a:solidFill>
              <a:srgbClr val="DDDDDD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</c:strCache>
            </c:strRef>
          </c:cat>
          <c:val>
            <c:numRef>
              <c:f>Sheet1!$B$5:$D$5</c:f>
              <c:numCache>
                <c:formatCode>0.0_ </c:formatCode>
                <c:ptCount val="3"/>
                <c:pt idx="0">
                  <c:v>-5.7692307692307692</c:v>
                </c:pt>
                <c:pt idx="1">
                  <c:v>-15.315315315315313</c:v>
                </c:pt>
                <c:pt idx="2" formatCode="####.0">
                  <c:v>-22.377622377622401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75-4EE6-A72F-EB3B0F64703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낮은 편임</c:v>
                </c:pt>
              </c:strCache>
            </c:strRef>
          </c:tx>
          <c:spPr>
            <a:solidFill>
              <a:srgbClr val="EDCCCB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</c:strCache>
            </c:strRef>
          </c:cat>
          <c:val>
            <c:numRef>
              <c:f>Sheet1!$B$6:$D$6</c:f>
              <c:numCache>
                <c:formatCode>0.0_ </c:formatCode>
                <c:ptCount val="3"/>
                <c:pt idx="0">
                  <c:v>-5.7692307692307692</c:v>
                </c:pt>
                <c:pt idx="1">
                  <c:v>-12.612612612612612</c:v>
                </c:pt>
                <c:pt idx="2" formatCode="####.0">
                  <c:v>-11.888111888111901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75-4EE6-A72F-EB3B0F64703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낮음</c:v>
                </c:pt>
              </c:strCache>
            </c:strRef>
          </c:tx>
          <c:spPr>
            <a:solidFill>
              <a:srgbClr val="E2ADAC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</c:strCache>
            </c:strRef>
          </c:cat>
          <c:val>
            <c:numRef>
              <c:f>Sheet1!$B$7:$D$7</c:f>
              <c:numCache>
                <c:formatCode>0.0_ </c:formatCode>
                <c:ptCount val="3"/>
                <c:pt idx="0">
                  <c:v>-3.8461538461538463</c:v>
                </c:pt>
                <c:pt idx="1">
                  <c:v>-3.6036036036036037</c:v>
                </c:pt>
                <c:pt idx="2" formatCode="####.0">
                  <c:v>-13.286713286713301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75-4EE6-A72F-EB3B0F64703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매우 낮음</c:v>
                </c:pt>
              </c:strCache>
            </c:strRef>
          </c:tx>
          <c:spPr>
            <a:solidFill>
              <a:srgbClr val="D68C8A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2016년</c:v>
                </c:pt>
                <c:pt idx="1">
                  <c:v>2017년</c:v>
                </c:pt>
                <c:pt idx="2">
                  <c:v>2018년</c:v>
                </c:pt>
              </c:strCache>
            </c:strRef>
          </c:cat>
          <c:val>
            <c:numRef>
              <c:f>Sheet1!$B$8:$D$8</c:f>
              <c:numCache>
                <c:formatCode>0.0_ </c:formatCode>
                <c:ptCount val="3"/>
                <c:pt idx="0">
                  <c:v>-9.615384615384615</c:v>
                </c:pt>
                <c:pt idx="1">
                  <c:v>-11.711711711711711</c:v>
                </c:pt>
                <c:pt idx="2" formatCode="####.0">
                  <c:v>-5.5944055944055897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75-4EE6-A72F-EB3B0F6470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66407064"/>
        <c:axId val="1766512120"/>
      </c:barChart>
      <c:catAx>
        <c:axId val="1766407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12120"/>
        <c:crosses val="autoZero"/>
        <c:auto val="1"/>
        <c:lblAlgn val="ctr"/>
        <c:lblOffset val="100"/>
        <c:noMultiLvlLbl val="0"/>
      </c:catAx>
      <c:valAx>
        <c:axId val="1766512120"/>
        <c:scaling>
          <c:orientation val="minMax"/>
          <c:max val="80"/>
          <c:min val="-8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766407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AC-43ED-BCFD-20A2EA88AB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AC-43ED-BCFD-20A2EA88AB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AC-43ED-BCFD-20A2EA88AB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AC-43ED-BCFD-20A2EA88AB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AC-43ED-BCFD-20A2EA88ABD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2017년도</c:v>
                </c:pt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  <c:pt idx="0">
                  <c:v>0.93896713615023475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AC-43ED-BCFD-20A2EA88ABD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2016년도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0.0</c:formatCode>
                <c:ptCount val="1"/>
                <c:pt idx="0">
                  <c:v>31.92488262910798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AC-43ED-BCFD-20A2EA88ABD5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2015년도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0.0</c:formatCode>
                <c:ptCount val="1"/>
                <c:pt idx="0">
                  <c:v>5.6338028169014089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AC-43ED-BCFD-20A2EA88ABD5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2014년도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0.0</c:formatCode>
                <c:ptCount val="1"/>
                <c:pt idx="0">
                  <c:v>16.431924882629108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DAC-43ED-BCFD-20A2EA88ABD5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2013년도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0.0</c:formatCode>
                <c:ptCount val="1"/>
                <c:pt idx="0">
                  <c:v>30.985915492957744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AC-43ED-BCFD-20A2EA88ABD5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2012년도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Sheet1!$B$12</c:f>
              <c:numCache>
                <c:formatCode>0.0</c:formatCode>
                <c:ptCount val="1"/>
                <c:pt idx="0">
                  <c:v>9.3896713615023462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DE-4586-8E90-CCAC08EFBFCA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2011년 이전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Sheet1!$B$13</c:f>
              <c:numCache>
                <c:formatCode>0.0</c:formatCode>
                <c:ptCount val="1"/>
                <c:pt idx="0">
                  <c:v>4.6948356807511731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DE-4586-8E90-CCAC08EFB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4775088"/>
        <c:axId val="2094774696"/>
      </c:barChart>
      <c:catAx>
        <c:axId val="209477508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74696"/>
        <c:crosses val="autoZero"/>
        <c:auto val="1"/>
        <c:lblAlgn val="ctr"/>
        <c:lblOffset val="100"/>
        <c:noMultiLvlLbl val="0"/>
      </c:catAx>
      <c:valAx>
        <c:axId val="209477469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94775088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1267563563721662"/>
          <c:y val="3.9431745205241689E-2"/>
          <c:w val="0.32708262040766184"/>
          <c:h val="0.8448210300792886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2307692307789E-3"/>
          <c:y val="0.11700075652610015"/>
          <c:w val="0.98373557692307712"/>
          <c:h val="0.864876958255059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인터넷(포털, 카페 등)</c:v>
                </c:pt>
                <c:pt idx="1">
                  <c:v>공개채용(회사 홈페이지)</c:v>
                </c:pt>
                <c:pt idx="2">
                  <c:v>교수</c:v>
                </c:pt>
                <c:pt idx="3">
                  <c:v>가족, 친인척</c:v>
                </c:pt>
                <c:pt idx="4">
                  <c:v>취업 전문기관(전문학교)</c:v>
                </c:pt>
                <c:pt idx="5">
                  <c:v>현장실습 &amp; 인턴십</c:v>
                </c:pt>
                <c:pt idx="6">
                  <c:v>학교(캐리어개발센터)</c:v>
                </c:pt>
                <c:pt idx="7">
                  <c:v>기타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51.92307692307692</c:v>
                </c:pt>
                <c:pt idx="1">
                  <c:v>7.6923076923076925</c:v>
                </c:pt>
                <c:pt idx="2">
                  <c:v>44.230769230769234</c:v>
                </c:pt>
                <c:pt idx="3">
                  <c:v>26.923076923076923</c:v>
                </c:pt>
                <c:pt idx="4">
                  <c:v>7.6923076923076925</c:v>
                </c:pt>
                <c:pt idx="5">
                  <c:v>17.307692307692307</c:v>
                </c:pt>
                <c:pt idx="6">
                  <c:v>19.23076923076923</c:v>
                </c:pt>
                <c:pt idx="7">
                  <c:v>3.8461538461538463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AD-4C47-8CA6-E581F32278C3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인터넷(포털, 카페 등)</c:v>
                </c:pt>
                <c:pt idx="1">
                  <c:v>공개채용(회사 홈페이지)</c:v>
                </c:pt>
                <c:pt idx="2">
                  <c:v>교수</c:v>
                </c:pt>
                <c:pt idx="3">
                  <c:v>가족, 친인척</c:v>
                </c:pt>
                <c:pt idx="4">
                  <c:v>취업 전문기관(전문학교)</c:v>
                </c:pt>
                <c:pt idx="5">
                  <c:v>현장실습 &amp; 인턴십</c:v>
                </c:pt>
                <c:pt idx="6">
                  <c:v>학교(캐리어개발센터)</c:v>
                </c:pt>
                <c:pt idx="7">
                  <c:v>기타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>
                  <c:v>54.054054054054056</c:v>
                </c:pt>
                <c:pt idx="1">
                  <c:v>13.513513513513514</c:v>
                </c:pt>
                <c:pt idx="2">
                  <c:v>34.234234234234236</c:v>
                </c:pt>
                <c:pt idx="3">
                  <c:v>13.513513513513514</c:v>
                </c:pt>
                <c:pt idx="4">
                  <c:v>13.513513513513514</c:v>
                </c:pt>
                <c:pt idx="5">
                  <c:v>7.2072072072072073</c:v>
                </c:pt>
                <c:pt idx="6">
                  <c:v>9.9099099099099099</c:v>
                </c:pt>
                <c:pt idx="7">
                  <c:v>7.2072072072072064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AD-4C47-8CA6-E581F32278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인터넷(포털, 카페 등)</c:v>
                </c:pt>
                <c:pt idx="1">
                  <c:v>공개채용(회사 홈페이지)</c:v>
                </c:pt>
                <c:pt idx="2">
                  <c:v>교수</c:v>
                </c:pt>
                <c:pt idx="3">
                  <c:v>가족, 친인척</c:v>
                </c:pt>
                <c:pt idx="4">
                  <c:v>취업 전문기관(전문학교)</c:v>
                </c:pt>
                <c:pt idx="5">
                  <c:v>현장실습 &amp; 인턴십</c:v>
                </c:pt>
                <c:pt idx="6">
                  <c:v>학교(캐리어개발센터)</c:v>
                </c:pt>
                <c:pt idx="7">
                  <c:v>기타</c:v>
                </c:pt>
              </c:strCache>
            </c:strRef>
          </c:cat>
          <c:val>
            <c:numRef>
              <c:f>Sheet1!$B$4:$I$4</c:f>
              <c:numCache>
                <c:formatCode>####.0</c:formatCode>
                <c:ptCount val="8"/>
                <c:pt idx="0">
                  <c:v>68.531468531468533</c:v>
                </c:pt>
                <c:pt idx="1">
                  <c:v>34.265734265734267</c:v>
                </c:pt>
                <c:pt idx="2">
                  <c:v>25.874125874125873</c:v>
                </c:pt>
                <c:pt idx="3">
                  <c:v>25.174825174825177</c:v>
                </c:pt>
                <c:pt idx="4">
                  <c:v>20.27972027972028</c:v>
                </c:pt>
                <c:pt idx="5">
                  <c:v>9.79020979020979</c:v>
                </c:pt>
                <c:pt idx="6">
                  <c:v>6.9930069930069934</c:v>
                </c:pt>
                <c:pt idx="7">
                  <c:v>6.2937062937062933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AD-4C47-8CA6-E581F32278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503496"/>
        <c:axId val="1766465080"/>
      </c:barChart>
      <c:catAx>
        <c:axId val="176650349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65080"/>
        <c:crosses val="autoZero"/>
        <c:auto val="1"/>
        <c:lblAlgn val="ctr"/>
        <c:lblOffset val="100"/>
        <c:noMultiLvlLbl val="0"/>
      </c:catAx>
      <c:valAx>
        <c:axId val="1766465080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7665034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2307692307789E-3"/>
          <c:y val="0.11700075652610015"/>
          <c:w val="0.98373557692307712"/>
          <c:h val="0.864876958255059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인터넷(포털, 카페 등)</c:v>
                </c:pt>
                <c:pt idx="1">
                  <c:v>교수</c:v>
                </c:pt>
                <c:pt idx="2">
                  <c:v>가족, 친인척</c:v>
                </c:pt>
                <c:pt idx="3">
                  <c:v>학교(캐리어개발센터)</c:v>
                </c:pt>
                <c:pt idx="4">
                  <c:v>현장실습 &amp; 인턴십</c:v>
                </c:pt>
                <c:pt idx="5">
                  <c:v>공개채용(회사 홈페이지)</c:v>
                </c:pt>
                <c:pt idx="6">
                  <c:v>취업 전문기관(전문학교)</c:v>
                </c:pt>
                <c:pt idx="7">
                  <c:v>기타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25</c:v>
                </c:pt>
                <c:pt idx="1">
                  <c:v>25</c:v>
                </c:pt>
                <c:pt idx="2">
                  <c:v>7.6923076923076925</c:v>
                </c:pt>
                <c:pt idx="3">
                  <c:v>25</c:v>
                </c:pt>
                <c:pt idx="4">
                  <c:v>5.7692307692307692</c:v>
                </c:pt>
                <c:pt idx="5">
                  <c:v>3.8461538461538463</c:v>
                </c:pt>
                <c:pt idx="6">
                  <c:v>3.8461538461538463</c:v>
                </c:pt>
                <c:pt idx="7">
                  <c:v>3.8461538461538463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72-4937-8FE4-03DF59BA05C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인터넷(포털, 카페 등)</c:v>
                </c:pt>
                <c:pt idx="1">
                  <c:v>교수</c:v>
                </c:pt>
                <c:pt idx="2">
                  <c:v>가족, 친인척</c:v>
                </c:pt>
                <c:pt idx="3">
                  <c:v>학교(캐리어개발센터)</c:v>
                </c:pt>
                <c:pt idx="4">
                  <c:v>현장실습 &amp; 인턴십</c:v>
                </c:pt>
                <c:pt idx="5">
                  <c:v>공개채용(회사 홈페이지)</c:v>
                </c:pt>
                <c:pt idx="6">
                  <c:v>취업 전문기관(전문학교)</c:v>
                </c:pt>
                <c:pt idx="7">
                  <c:v>기타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>
                  <c:v>28.828828828828829</c:v>
                </c:pt>
                <c:pt idx="1">
                  <c:v>25.225225225225223</c:v>
                </c:pt>
                <c:pt idx="2">
                  <c:v>9.9099099099099099</c:v>
                </c:pt>
                <c:pt idx="3">
                  <c:v>16.216216216216218</c:v>
                </c:pt>
                <c:pt idx="4">
                  <c:v>8.1081081081081088</c:v>
                </c:pt>
                <c:pt idx="5">
                  <c:v>3.6036036036036037</c:v>
                </c:pt>
                <c:pt idx="6">
                  <c:v>1.8018018018018018</c:v>
                </c:pt>
                <c:pt idx="7">
                  <c:v>6.3063063063063058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72-4937-8FE4-03DF59BA05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인터넷(포털, 카페 등)</c:v>
                </c:pt>
                <c:pt idx="1">
                  <c:v>교수</c:v>
                </c:pt>
                <c:pt idx="2">
                  <c:v>가족, 친인척</c:v>
                </c:pt>
                <c:pt idx="3">
                  <c:v>학교(캐리어개발센터)</c:v>
                </c:pt>
                <c:pt idx="4">
                  <c:v>현장실습 &amp; 인턴십</c:v>
                </c:pt>
                <c:pt idx="5">
                  <c:v>공개채용(회사 홈페이지)</c:v>
                </c:pt>
                <c:pt idx="6">
                  <c:v>취업 전문기관(전문학교)</c:v>
                </c:pt>
                <c:pt idx="7">
                  <c:v>기타</c:v>
                </c:pt>
              </c:strCache>
            </c:strRef>
          </c:cat>
          <c:val>
            <c:numRef>
              <c:f>Sheet1!$B$4:$I$4</c:f>
              <c:numCache>
                <c:formatCode>####.0</c:formatCode>
                <c:ptCount val="8"/>
                <c:pt idx="0">
                  <c:v>30.76923076923077</c:v>
                </c:pt>
                <c:pt idx="1">
                  <c:v>17.482517482517483</c:v>
                </c:pt>
                <c:pt idx="2">
                  <c:v>16.083916083916083</c:v>
                </c:pt>
                <c:pt idx="3">
                  <c:v>16.083916083916083</c:v>
                </c:pt>
                <c:pt idx="4">
                  <c:v>6.2937062937062942</c:v>
                </c:pt>
                <c:pt idx="5">
                  <c:v>2.7972027972027971</c:v>
                </c:pt>
                <c:pt idx="6">
                  <c:v>2.0979020979020979</c:v>
                </c:pt>
                <c:pt idx="7">
                  <c:v>8.3916083916083917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72-4937-8FE4-03DF59BA0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492912"/>
        <c:axId val="1766519176"/>
      </c:barChart>
      <c:catAx>
        <c:axId val="176649291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19176"/>
        <c:crosses val="autoZero"/>
        <c:auto val="1"/>
        <c:lblAlgn val="ctr"/>
        <c:lblOffset val="100"/>
        <c:noMultiLvlLbl val="0"/>
      </c:catAx>
      <c:valAx>
        <c:axId val="1766519176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7664929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7993091042522E-3"/>
          <c:y val="0.11700075652610015"/>
          <c:w val="0.98299096043459455"/>
          <c:h val="0.864876958255059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직장 체험 등 경험이 부족해서</c:v>
                </c:pt>
                <c:pt idx="1">
                  <c:v>취업정보가 부족하거나 잘 몰라서</c:v>
                </c:pt>
                <c:pt idx="2">
                  <c:v>본인의 적성을 파악하지 못해서</c:v>
                </c:pt>
                <c:pt idx="3">
                  <c:v>실무교육이 부족해서</c:v>
                </c:pt>
                <c:pt idx="4">
                  <c:v>자격증이 부족해서</c:v>
                </c:pt>
                <c:pt idx="5">
                  <c:v>어학능력이 부족해서</c:v>
                </c:pt>
                <c:pt idx="6">
                  <c:v>면접준비</c:v>
                </c:pt>
                <c:pt idx="7">
                  <c:v>자소서/이력서 작성</c:v>
                </c:pt>
                <c:pt idx="8">
                  <c:v>학점관리가 안 돼서</c:v>
                </c:pt>
                <c:pt idx="9">
                  <c:v>없음</c:v>
                </c:pt>
              </c:strCache>
            </c:strRef>
          </c:cat>
          <c:val>
            <c:numRef>
              <c:f>Sheet1!$B$2:$K$2</c:f>
              <c:numCache>
                <c:formatCode>###0.0</c:formatCode>
                <c:ptCount val="10"/>
                <c:pt idx="0">
                  <c:v>25.225225225225223</c:v>
                </c:pt>
                <c:pt idx="1">
                  <c:v>19.81981981981982</c:v>
                </c:pt>
                <c:pt idx="2">
                  <c:v>9.0090090090090094</c:v>
                </c:pt>
                <c:pt idx="3">
                  <c:v>9.0090090090090094</c:v>
                </c:pt>
                <c:pt idx="4">
                  <c:v>6.3063063063063058</c:v>
                </c:pt>
                <c:pt idx="5">
                  <c:v>9.0090090090090094</c:v>
                </c:pt>
                <c:pt idx="6">
                  <c:v>0.90090090090090091</c:v>
                </c:pt>
                <c:pt idx="8">
                  <c:v>1.8018018018018018</c:v>
                </c:pt>
                <c:pt idx="9">
                  <c:v>18.018018018018019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14-4462-BEB2-69BEFA4EDDA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직장 체험 등 경험이 부족해서</c:v>
                </c:pt>
                <c:pt idx="1">
                  <c:v>취업정보가 부족하거나 잘 몰라서</c:v>
                </c:pt>
                <c:pt idx="2">
                  <c:v>본인의 적성을 파악하지 못해서</c:v>
                </c:pt>
                <c:pt idx="3">
                  <c:v>실무교육이 부족해서</c:v>
                </c:pt>
                <c:pt idx="4">
                  <c:v>자격증이 부족해서</c:v>
                </c:pt>
                <c:pt idx="5">
                  <c:v>어학능력이 부족해서</c:v>
                </c:pt>
                <c:pt idx="6">
                  <c:v>면접준비</c:v>
                </c:pt>
                <c:pt idx="7">
                  <c:v>자소서/이력서 작성</c:v>
                </c:pt>
                <c:pt idx="8">
                  <c:v>학점관리가 안 돼서</c:v>
                </c:pt>
                <c:pt idx="9">
                  <c:v>없음</c:v>
                </c:pt>
              </c:strCache>
            </c:strRef>
          </c:cat>
          <c:val>
            <c:numRef>
              <c:f>Sheet1!$B$3:$K$3</c:f>
              <c:numCache>
                <c:formatCode>####.0</c:formatCode>
                <c:ptCount val="10"/>
                <c:pt idx="0">
                  <c:v>27.972027972027973</c:v>
                </c:pt>
                <c:pt idx="1">
                  <c:v>19.58041958041958</c:v>
                </c:pt>
                <c:pt idx="2">
                  <c:v>16.083916083916083</c:v>
                </c:pt>
                <c:pt idx="3">
                  <c:v>13.986013986013987</c:v>
                </c:pt>
                <c:pt idx="4">
                  <c:v>4.895104895104895</c:v>
                </c:pt>
                <c:pt idx="5">
                  <c:v>4.1958041958041958</c:v>
                </c:pt>
                <c:pt idx="6">
                  <c:v>1.3986013986013985</c:v>
                </c:pt>
                <c:pt idx="7">
                  <c:v>1.3986013986013985</c:v>
                </c:pt>
                <c:pt idx="8" formatCode="0.0">
                  <c:v>0.69930069930069927</c:v>
                </c:pt>
                <c:pt idx="9">
                  <c:v>7.6923076923076925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7-4B1D-A5D6-8DF41140A9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416864"/>
        <c:axId val="1766524664"/>
      </c:barChart>
      <c:catAx>
        <c:axId val="17664168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24664"/>
        <c:crosses val="autoZero"/>
        <c:auto val="1"/>
        <c:lblAlgn val="ctr"/>
        <c:lblOffset val="100"/>
        <c:noMultiLvlLbl val="0"/>
      </c:catAx>
      <c:valAx>
        <c:axId val="1766524664"/>
        <c:scaling>
          <c:orientation val="minMax"/>
          <c:max val="10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168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233963675213663"/>
          <c:y val="1.7272595904558707E-2"/>
          <c:w val="0.14841891025641027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7993091042522E-3"/>
          <c:y val="0.11700075652610015"/>
          <c:w val="0.98299096043459455"/>
          <c:h val="0.864876958255059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한계를 느끼지 않는다</c:v>
                </c:pt>
                <c:pt idx="1">
                  <c:v>세분화된 전문지식과 기술이 부족하다</c:v>
                </c:pt>
                <c:pt idx="2">
                  <c:v>4년제 대학 졸업자에 비해 승진에 한계가 있다</c:v>
                </c:pt>
                <c:pt idx="3">
                  <c:v>사회적 인식 때문에 전문능력을 인정받지 못한다</c:v>
                </c:pt>
                <c:pt idx="4">
                  <c:v>현장 실무적 능력이 떨어진다</c:v>
                </c:pt>
                <c:pt idx="5">
                  <c:v>기본 교양과 상식이 부족하다</c:v>
                </c:pt>
                <c:pt idx="6">
                  <c:v>어학능력</c:v>
                </c:pt>
              </c:strCache>
            </c:strRef>
          </c:cat>
          <c:val>
            <c:numRef>
              <c:f>Sheet1!$B$2:$H$2</c:f>
              <c:numCache>
                <c:formatCode>###0.0</c:formatCode>
                <c:ptCount val="7"/>
                <c:pt idx="0">
                  <c:v>42.342342342342342</c:v>
                </c:pt>
                <c:pt idx="1">
                  <c:v>6.3063063063063058</c:v>
                </c:pt>
                <c:pt idx="2">
                  <c:v>21.621621621621621</c:v>
                </c:pt>
                <c:pt idx="3">
                  <c:v>12.612612612612612</c:v>
                </c:pt>
                <c:pt idx="4">
                  <c:v>9.9099099099099099</c:v>
                </c:pt>
                <c:pt idx="5">
                  <c:v>4.5045045045045047</c:v>
                </c:pt>
                <c:pt idx="6">
                  <c:v>0.90090090090090091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39-4808-B932-029B2FA10CE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한계를 느끼지 않는다</c:v>
                </c:pt>
                <c:pt idx="1">
                  <c:v>세분화된 전문지식과 기술이 부족하다</c:v>
                </c:pt>
                <c:pt idx="2">
                  <c:v>4년제 대학 졸업자에 비해 승진에 한계가 있다</c:v>
                </c:pt>
                <c:pt idx="3">
                  <c:v>사회적 인식 때문에 전문능력을 인정받지 못한다</c:v>
                </c:pt>
                <c:pt idx="4">
                  <c:v>현장 실무적 능력이 떨어진다</c:v>
                </c:pt>
                <c:pt idx="5">
                  <c:v>기본 교양과 상식이 부족하다</c:v>
                </c:pt>
                <c:pt idx="6">
                  <c:v>어학능력</c:v>
                </c:pt>
              </c:strCache>
            </c:strRef>
          </c:cat>
          <c:val>
            <c:numRef>
              <c:f>Sheet1!$B$3:$H$3</c:f>
              <c:numCache>
                <c:formatCode>####.0</c:formatCode>
                <c:ptCount val="7"/>
                <c:pt idx="0">
                  <c:v>47.552447552447553</c:v>
                </c:pt>
                <c:pt idx="1">
                  <c:v>13.986013986013987</c:v>
                </c:pt>
                <c:pt idx="2">
                  <c:v>13.286713286713287</c:v>
                </c:pt>
                <c:pt idx="3">
                  <c:v>12.587412587412588</c:v>
                </c:pt>
                <c:pt idx="4">
                  <c:v>9.0909090909090917</c:v>
                </c:pt>
                <c:pt idx="5">
                  <c:v>1.3986013986013985</c:v>
                </c:pt>
                <c:pt idx="6" formatCode="0.0">
                  <c:v>0.69930069930069927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B0-4E04-977E-6C7B559D1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6423136"/>
        <c:axId val="1766521920"/>
      </c:barChart>
      <c:catAx>
        <c:axId val="17664231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21920"/>
        <c:crosses val="autoZero"/>
        <c:auto val="1"/>
        <c:lblAlgn val="ctr"/>
        <c:lblOffset val="100"/>
        <c:noMultiLvlLbl val="0"/>
      </c:catAx>
      <c:valAx>
        <c:axId val="1766521920"/>
        <c:scaling>
          <c:orientation val="minMax"/>
          <c:max val="10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17664231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369647435897432"/>
          <c:y val="1.7272595904558707E-2"/>
          <c:w val="0.14841891025641027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74228395061728"/>
          <c:y val="4.2998067351350894E-2"/>
          <c:w val="0.60994958847736624"/>
          <c:h val="0.935941663623630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그런 편이다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cat>
          <c:val>
            <c:numRef>
              <c:f>Sheet1!$B$2</c:f>
              <c:numCache>
                <c:formatCode>####.0</c:formatCode>
                <c:ptCount val="1"/>
                <c:pt idx="0">
                  <c:v>25.174825174825202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B-4382-B977-A91B37C20C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cat>
          <c:val>
            <c:numRef>
              <c:f>Sheet1!$B$3</c:f>
              <c:numCache>
                <c:formatCode>####.0</c:formatCode>
                <c:ptCount val="1"/>
                <c:pt idx="0">
                  <c:v>22.377622377622401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6B-4382-B977-A91B37C20C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매우 그렇다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cat>
          <c:val>
            <c:numRef>
              <c:f>Sheet1!$B$4</c:f>
              <c:numCache>
                <c:formatCode>####.0</c:formatCode>
                <c:ptCount val="1"/>
                <c:pt idx="0">
                  <c:v>6.2937062937062898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6B-4382-B977-A91B37C20CA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보통이다</c:v>
                </c:pt>
              </c:strCache>
            </c:strRef>
          </c:tx>
          <c:spPr>
            <a:solidFill>
              <a:srgbClr val="DDDDDD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cat>
          <c:val>
            <c:numRef>
              <c:f>Sheet1!$B$5</c:f>
              <c:numCache>
                <c:formatCode>####.0</c:formatCode>
                <c:ptCount val="1"/>
                <c:pt idx="0">
                  <c:v>-26.573426573426602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6B-4382-B977-A91B37C20CA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그렇지 않은 편이다</c:v>
                </c:pt>
              </c:strCache>
            </c:strRef>
          </c:tx>
          <c:spPr>
            <a:solidFill>
              <a:srgbClr val="EDCCCB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cat>
          <c:val>
            <c:numRef>
              <c:f>Sheet1!$B$6</c:f>
              <c:numCache>
                <c:formatCode>####.0</c:formatCode>
                <c:ptCount val="1"/>
                <c:pt idx="0">
                  <c:v>-10.489510489510501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6B-4382-B977-A91B37C20CA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rgbClr val="E2ADAC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cat>
          <c:val>
            <c:numRef>
              <c:f>Sheet1!$B$7</c:f>
              <c:numCache>
                <c:formatCode>####.0</c:formatCode>
                <c:ptCount val="1"/>
                <c:pt idx="0">
                  <c:v>-4.1958041958042003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6B-4382-B977-A91B37C20CA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전혀 그렇지 않다</c:v>
                </c:pt>
              </c:strCache>
            </c:strRef>
          </c:tx>
          <c:spPr>
            <a:solidFill>
              <a:srgbClr val="D68C8A"/>
            </a:solidFill>
            <a:ln w="6350">
              <a:solidFill>
                <a:schemeClr val="bg1"/>
              </a:solidFill>
            </a:ln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-4.8951048951048897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6B-4382-B977-A91B37C20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66492128"/>
        <c:axId val="1766409024"/>
      </c:barChart>
      <c:catAx>
        <c:axId val="1766492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409024"/>
        <c:crosses val="autoZero"/>
        <c:auto val="1"/>
        <c:lblAlgn val="ctr"/>
        <c:lblOffset val="100"/>
        <c:noMultiLvlLbl val="0"/>
      </c:catAx>
      <c:valAx>
        <c:axId val="1766409024"/>
        <c:scaling>
          <c:orientation val="minMax"/>
          <c:max val="80"/>
          <c:min val="-80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>
            <a:noFill/>
          </a:ln>
        </c:spPr>
        <c:crossAx val="1766492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2307692307789E-3"/>
          <c:y val="0.11700075652610015"/>
          <c:w val="0.98373557692307712"/>
          <c:h val="0.864876958255059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4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FE-4A1F-9605-8E234045CF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수입</c:v>
                </c:pt>
                <c:pt idx="1">
                  <c:v>안정성</c:v>
                </c:pt>
                <c:pt idx="2">
                  <c:v>장래성</c:v>
                </c:pt>
                <c:pt idx="3">
                  <c:v>적성/취미</c:v>
                </c:pt>
                <c:pt idx="4">
                  <c:v>직장분위기</c:v>
                </c:pt>
                <c:pt idx="5">
                  <c:v>일을 통한 보람</c:v>
                </c:pt>
                <c:pt idx="6">
                  <c:v>근무시간/휴일제도</c:v>
                </c:pt>
                <c:pt idx="7">
                  <c:v>직장위치/교통편의</c:v>
                </c:pt>
                <c:pt idx="8">
                  <c:v>사회적 인식</c:v>
                </c:pt>
                <c:pt idx="9">
                  <c:v>직장 규모</c:v>
                </c:pt>
                <c:pt idx="10">
                  <c:v>후생 복지</c:v>
                </c:pt>
                <c:pt idx="11">
                  <c:v>개인의 능력발휘</c:v>
                </c:pt>
                <c:pt idx="12">
                  <c:v>사회 공헌도</c:v>
                </c:pt>
              </c:strCache>
            </c:strRef>
          </c:cat>
          <c:val>
            <c:numRef>
              <c:f>Sheet1!$B$2:$N$2</c:f>
              <c:numCache>
                <c:formatCode>0.0</c:formatCode>
                <c:ptCount val="13"/>
                <c:pt idx="0">
                  <c:v>73.07692307692308</c:v>
                </c:pt>
                <c:pt idx="1">
                  <c:v>30.76923076923077</c:v>
                </c:pt>
                <c:pt idx="2">
                  <c:v>30.76923076923077</c:v>
                </c:pt>
                <c:pt idx="3">
                  <c:v>25</c:v>
                </c:pt>
                <c:pt idx="4">
                  <c:v>30.76923076923077</c:v>
                </c:pt>
                <c:pt idx="5">
                  <c:v>17.307692307692307</c:v>
                </c:pt>
                <c:pt idx="6">
                  <c:v>19.23076923076923</c:v>
                </c:pt>
                <c:pt idx="7">
                  <c:v>30.76923076923077</c:v>
                </c:pt>
                <c:pt idx="8">
                  <c:v>7.6923076923076925</c:v>
                </c:pt>
                <c:pt idx="9">
                  <c:v>3.8461538461538463</c:v>
                </c:pt>
                <c:pt idx="10">
                  <c:v>17.307692307692307</c:v>
                </c:pt>
                <c:pt idx="11">
                  <c:v>11.538461538461538</c:v>
                </c:pt>
                <c:pt idx="12">
                  <c:v>1.9230769230769231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FE-4A1F-9605-8E234045CFE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4"/>
              <c:layout>
                <c:manualLayout>
                  <c:x val="0"/>
                  <c:y val="1.7272595904558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FE-4A1F-9605-8E234045CF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7272595904558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FE-4A1F-9605-8E234045CF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수입</c:v>
                </c:pt>
                <c:pt idx="1">
                  <c:v>안정성</c:v>
                </c:pt>
                <c:pt idx="2">
                  <c:v>장래성</c:v>
                </c:pt>
                <c:pt idx="3">
                  <c:v>적성/취미</c:v>
                </c:pt>
                <c:pt idx="4">
                  <c:v>직장분위기</c:v>
                </c:pt>
                <c:pt idx="5">
                  <c:v>일을 통한 보람</c:v>
                </c:pt>
                <c:pt idx="6">
                  <c:v>근무시간/휴일제도</c:v>
                </c:pt>
                <c:pt idx="7">
                  <c:v>직장위치/교통편의</c:v>
                </c:pt>
                <c:pt idx="8">
                  <c:v>사회적 인식</c:v>
                </c:pt>
                <c:pt idx="9">
                  <c:v>직장 규모</c:v>
                </c:pt>
                <c:pt idx="10">
                  <c:v>후생 복지</c:v>
                </c:pt>
                <c:pt idx="11">
                  <c:v>개인의 능력발휘</c:v>
                </c:pt>
                <c:pt idx="12">
                  <c:v>사회 공헌도</c:v>
                </c:pt>
              </c:strCache>
            </c:strRef>
          </c:cat>
          <c:val>
            <c:numRef>
              <c:f>Sheet1!$B$3:$N$3</c:f>
              <c:numCache>
                <c:formatCode>0.0</c:formatCode>
                <c:ptCount val="13"/>
                <c:pt idx="0">
                  <c:v>63.963963963963963</c:v>
                </c:pt>
                <c:pt idx="1">
                  <c:v>43.243243243243242</c:v>
                </c:pt>
                <c:pt idx="2">
                  <c:v>41.441441441441441</c:v>
                </c:pt>
                <c:pt idx="3">
                  <c:v>19.81981981981982</c:v>
                </c:pt>
                <c:pt idx="4">
                  <c:v>19.81981981981982</c:v>
                </c:pt>
                <c:pt idx="5">
                  <c:v>20.72072072072072</c:v>
                </c:pt>
                <c:pt idx="6">
                  <c:v>20.72072072072072</c:v>
                </c:pt>
                <c:pt idx="7">
                  <c:v>21.621621621621621</c:v>
                </c:pt>
                <c:pt idx="8">
                  <c:v>9.9099099099099099</c:v>
                </c:pt>
                <c:pt idx="9">
                  <c:v>8.1081081081081088</c:v>
                </c:pt>
                <c:pt idx="10">
                  <c:v>8.1081081081081088</c:v>
                </c:pt>
                <c:pt idx="11">
                  <c:v>4.5045045045045047</c:v>
                </c:pt>
                <c:pt idx="12">
                  <c:v>2.7027027027027026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FE-4A1F-9605-8E234045CFE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2"/>
              <c:layout>
                <c:manualLayout>
                  <c:x val="-2.7136752136752386E-3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7D-4682-B4F6-AE3B24A3D0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수입</c:v>
                </c:pt>
                <c:pt idx="1">
                  <c:v>안정성</c:v>
                </c:pt>
                <c:pt idx="2">
                  <c:v>장래성</c:v>
                </c:pt>
                <c:pt idx="3">
                  <c:v>적성/취미</c:v>
                </c:pt>
                <c:pt idx="4">
                  <c:v>직장분위기</c:v>
                </c:pt>
                <c:pt idx="5">
                  <c:v>일을 통한 보람</c:v>
                </c:pt>
                <c:pt idx="6">
                  <c:v>근무시간/휴일제도</c:v>
                </c:pt>
                <c:pt idx="7">
                  <c:v>직장위치/교통편의</c:v>
                </c:pt>
                <c:pt idx="8">
                  <c:v>사회적 인식</c:v>
                </c:pt>
                <c:pt idx="9">
                  <c:v>직장 규모</c:v>
                </c:pt>
                <c:pt idx="10">
                  <c:v>후생 복지</c:v>
                </c:pt>
                <c:pt idx="11">
                  <c:v>개인의 능력발휘</c:v>
                </c:pt>
                <c:pt idx="12">
                  <c:v>사회 공헌도</c:v>
                </c:pt>
              </c:strCache>
            </c:strRef>
          </c:cat>
          <c:val>
            <c:numRef>
              <c:f>Sheet1!$B$4:$N$4</c:f>
              <c:numCache>
                <c:formatCode>####.0</c:formatCode>
                <c:ptCount val="13"/>
                <c:pt idx="0">
                  <c:v>64.335664335664333</c:v>
                </c:pt>
                <c:pt idx="1">
                  <c:v>45.454545454545453</c:v>
                </c:pt>
                <c:pt idx="2">
                  <c:v>41.25874125874126</c:v>
                </c:pt>
                <c:pt idx="3">
                  <c:v>32.867132867132867</c:v>
                </c:pt>
                <c:pt idx="4">
                  <c:v>20.97902097902098</c:v>
                </c:pt>
                <c:pt idx="5">
                  <c:v>18.88111888111888</c:v>
                </c:pt>
                <c:pt idx="6">
                  <c:v>16.783216783216783</c:v>
                </c:pt>
                <c:pt idx="7">
                  <c:v>15.384615384615385</c:v>
                </c:pt>
                <c:pt idx="8">
                  <c:v>13.986013986013987</c:v>
                </c:pt>
                <c:pt idx="9">
                  <c:v>9.79020979020979</c:v>
                </c:pt>
                <c:pt idx="10">
                  <c:v>7.6923076923076925</c:v>
                </c:pt>
                <c:pt idx="11">
                  <c:v>6.9930069930069934</c:v>
                </c:pt>
                <c:pt idx="12">
                  <c:v>2.0979020979020979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FE-4A1F-9605-8E234045CF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766516432"/>
        <c:axId val="1766523880"/>
      </c:barChart>
      <c:catAx>
        <c:axId val="176651643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766523880"/>
        <c:crosses val="autoZero"/>
        <c:auto val="1"/>
        <c:lblAlgn val="ctr"/>
        <c:lblOffset val="100"/>
        <c:noMultiLvlLbl val="0"/>
      </c:catAx>
      <c:valAx>
        <c:axId val="1766523880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766516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864819836284424E-2"/>
          <c:w val="0.99255477730376829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Sheet1!$A$1:$J$1</c:f>
              <c:strCache>
                <c:ptCount val="10"/>
                <c:pt idx="0">
                  <c:v>전문직</c:v>
                </c:pt>
                <c:pt idx="1">
                  <c:v>관리직</c:v>
                </c:pt>
                <c:pt idx="2">
                  <c:v>사무직</c:v>
                </c:pt>
                <c:pt idx="3">
                  <c:v>영업직</c:v>
                </c:pt>
                <c:pt idx="4">
                  <c:v>생산직</c:v>
                </c:pt>
                <c:pt idx="5">
                  <c:v>판매/서비스직</c:v>
                </c:pt>
                <c:pt idx="6">
                  <c:v>자영업(개인사업)</c:v>
                </c:pt>
                <c:pt idx="7">
                  <c:v>공무원/교원</c:v>
                </c:pt>
                <c:pt idx="8">
                  <c:v>학생</c:v>
                </c:pt>
                <c:pt idx="9">
                  <c:v>기타/무직</c:v>
                </c:pt>
              </c:strCache>
            </c:strRef>
          </c:cat>
          <c:val>
            <c:numRef>
              <c:f>Sheet1!$A$2:$J$2</c:f>
              <c:numCache>
                <c:formatCode>####.0</c:formatCode>
                <c:ptCount val="10"/>
                <c:pt idx="0">
                  <c:v>16.901408450704224</c:v>
                </c:pt>
                <c:pt idx="1">
                  <c:v>2.3474178403755865</c:v>
                </c:pt>
                <c:pt idx="2">
                  <c:v>15.96244131455399</c:v>
                </c:pt>
                <c:pt idx="3">
                  <c:v>3.755868544600939</c:v>
                </c:pt>
                <c:pt idx="4">
                  <c:v>4.225352112676056</c:v>
                </c:pt>
                <c:pt idx="5">
                  <c:v>18.779342723004692</c:v>
                </c:pt>
                <c:pt idx="6">
                  <c:v>1.8779342723004695</c:v>
                </c:pt>
                <c:pt idx="7">
                  <c:v>5.164319248826291</c:v>
                </c:pt>
                <c:pt idx="8">
                  <c:v>4.225352112676056</c:v>
                </c:pt>
                <c:pt idx="9">
                  <c:v>26.760563380281688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3-43ED-A972-124EB9DE43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4773912"/>
        <c:axId val="2094773520"/>
      </c:barChart>
      <c:catAx>
        <c:axId val="209477391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73520"/>
        <c:crosses val="autoZero"/>
        <c:auto val="1"/>
        <c:lblAlgn val="ctr"/>
        <c:lblOffset val="100"/>
        <c:noMultiLvlLbl val="0"/>
      </c:catAx>
      <c:valAx>
        <c:axId val="2094773520"/>
        <c:scaling>
          <c:orientation val="minMax"/>
          <c:max val="100"/>
          <c:min val="0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>
            <a:noFill/>
          </a:ln>
        </c:spPr>
        <c:crossAx val="2094773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AC-43ED-BCFD-20A2EA88AB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AC-43ED-BCFD-20A2EA88AB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AC-43ED-BCFD-20A2EA88AB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AC-43ED-BCFD-20A2EA88AB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AC-43ED-BCFD-20A2EA88ABD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모름/무응답</c:v>
                </c:pt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  <c:pt idx="0">
                  <c:v>0.46948356807511737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AC-43ED-BCFD-20A2EA88ABD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공학계열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27.699530516431924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AC-43ED-BCFD-20A2EA88ABD5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자연계열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####.0</c:formatCode>
                <c:ptCount val="1"/>
                <c:pt idx="0">
                  <c:v>9.3896713615023462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AC-43ED-BCFD-20A2EA88ABD5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인문사회계열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43.1924882629108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DAC-43ED-BCFD-20A2EA88ABD5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예체능계열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19.248826291079812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AC-43ED-BCFD-20A2EA88AB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4772736"/>
        <c:axId val="2094772344"/>
      </c:barChart>
      <c:catAx>
        <c:axId val="20947727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72344"/>
        <c:crosses val="autoZero"/>
        <c:auto val="1"/>
        <c:lblAlgn val="ctr"/>
        <c:lblOffset val="100"/>
        <c:noMultiLvlLbl val="0"/>
      </c:catAx>
      <c:valAx>
        <c:axId val="2094772344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9477273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267563563721662"/>
          <c:y val="3.9431745205241689E-2"/>
          <c:w val="0.39974181122605668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40760822790251E-3"/>
          <c:y val="6.0864819836284424E-2"/>
          <c:w val="0.98299068336345641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AAAC6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25-4199-9BA2-D04CFC8EF8A5}"/>
              </c:ext>
            </c:extLst>
          </c:dPt>
          <c:dPt>
            <c:idx val="1"/>
            <c:invertIfNegative val="0"/>
            <c:bubble3D val="0"/>
            <c:spPr>
              <a:solidFill>
                <a:srgbClr val="6FB9C5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25-4199-9BA2-D04CFC8EF8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16년</c:v>
                </c:pt>
                <c:pt idx="1">
                  <c:v>17년</c:v>
                </c:pt>
                <c:pt idx="2">
                  <c:v>18년</c:v>
                </c:pt>
              </c:strCache>
            </c:strRef>
          </c:cat>
          <c:val>
            <c:numRef>
              <c:f>Sheet1!$A$2:$C$2</c:f>
              <c:numCache>
                <c:formatCode>###0.0</c:formatCode>
                <c:ptCount val="3"/>
                <c:pt idx="0">
                  <c:v>57.818949232886894</c:v>
                </c:pt>
                <c:pt idx="1">
                  <c:v>59.386800865800865</c:v>
                </c:pt>
                <c:pt idx="2" formatCode="####.0">
                  <c:v>61.159830228674124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25-4199-9BA2-D04CFC8EF8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094771168"/>
        <c:axId val="2094770776"/>
      </c:barChart>
      <c:catAx>
        <c:axId val="209477116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70776"/>
        <c:crosses val="autoZero"/>
        <c:auto val="1"/>
        <c:lblAlgn val="ctr"/>
        <c:lblOffset val="100"/>
        <c:noMultiLvlLbl val="0"/>
      </c:catAx>
      <c:valAx>
        <c:axId val="2094770776"/>
        <c:scaling>
          <c:orientation val="minMax"/>
          <c:max val="10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771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57.818949232886894</c:v>
                </c:pt>
                <c:pt idx="1">
                  <c:v>55.765874288690483</c:v>
                </c:pt>
                <c:pt idx="2">
                  <c:v>57.773601287593991</c:v>
                </c:pt>
                <c:pt idx="3">
                  <c:v>56.369051190476185</c:v>
                </c:pt>
                <c:pt idx="4">
                  <c:v>60.518077731481476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68-4A79-81E6-2E44AF8AC66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Sheet1!$B$3:$F$3</c:f>
              <c:numCache>
                <c:formatCode>###0.0</c:formatCode>
                <c:ptCount val="5"/>
                <c:pt idx="0">
                  <c:v>59.386800865800865</c:v>
                </c:pt>
                <c:pt idx="1">
                  <c:v>57.877300514800531</c:v>
                </c:pt>
                <c:pt idx="2">
                  <c:v>60.871397200772208</c:v>
                </c:pt>
                <c:pt idx="3">
                  <c:v>68.83574999999999</c:v>
                </c:pt>
                <c:pt idx="4">
                  <c:v>56.011843885281365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68-4A79-81E6-2E44AF8AC6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61.159830228674124</c:v>
                </c:pt>
                <c:pt idx="1">
                  <c:v>66.55572590011613</c:v>
                </c:pt>
                <c:pt idx="2">
                  <c:v>61.851513776078988</c:v>
                </c:pt>
                <c:pt idx="3">
                  <c:v>68.841225589225601</c:v>
                </c:pt>
                <c:pt idx="4">
                  <c:v>54.437440476190467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68-4A79-81E6-2E44AF8AC6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4769600"/>
        <c:axId val="2094769208"/>
      </c:barChart>
      <c:catAx>
        <c:axId val="20947696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69208"/>
        <c:crosses val="autoZero"/>
        <c:auto val="1"/>
        <c:lblAlgn val="ctr"/>
        <c:lblOffset val="100"/>
        <c:noMultiLvlLbl val="0"/>
      </c:catAx>
      <c:valAx>
        <c:axId val="2094769208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94769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Sheet1!$B$2:$Q$2</c:f>
              <c:numCache>
                <c:formatCode>###0.0</c:formatCode>
                <c:ptCount val="16"/>
                <c:pt idx="0">
                  <c:v>59.386800865800865</c:v>
                </c:pt>
                <c:pt idx="1">
                  <c:v>60.094203514739256</c:v>
                </c:pt>
                <c:pt idx="2">
                  <c:v>58.653198118753686</c:v>
                </c:pt>
                <c:pt idx="3">
                  <c:v>58.222268518518526</c:v>
                </c:pt>
                <c:pt idx="4">
                  <c:v>60.514417293233066</c:v>
                </c:pt>
                <c:pt idx="5">
                  <c:v>50.512761904761902</c:v>
                </c:pt>
                <c:pt idx="6">
                  <c:v>60.652549261083735</c:v>
                </c:pt>
                <c:pt idx="7">
                  <c:v>58.048771008403371</c:v>
                </c:pt>
                <c:pt idx="8">
                  <c:v>62.001898604269293</c:v>
                </c:pt>
                <c:pt idx="9">
                  <c:v>48.119183673469387</c:v>
                </c:pt>
                <c:pt idx="10">
                  <c:v>60.4166134085213</c:v>
                </c:pt>
                <c:pt idx="11">
                  <c:v>57.173692336309529</c:v>
                </c:pt>
                <c:pt idx="12">
                  <c:v>47.066527777777772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67-4F46-9A58-705D1E8754A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Sheet1!$B$3:$Q$3</c:f>
              <c:numCache>
                <c:formatCode>0.0</c:formatCode>
                <c:ptCount val="16"/>
                <c:pt idx="0" formatCode="####.0">
                  <c:v>59.4</c:v>
                </c:pt>
                <c:pt idx="1">
                  <c:v>60.1</c:v>
                </c:pt>
                <c:pt idx="2">
                  <c:v>58.7</c:v>
                </c:pt>
                <c:pt idx="3">
                  <c:v>58.2</c:v>
                </c:pt>
                <c:pt idx="4">
                  <c:v>60.5</c:v>
                </c:pt>
                <c:pt idx="5">
                  <c:v>50.5</c:v>
                </c:pt>
                <c:pt idx="6">
                  <c:v>60.7</c:v>
                </c:pt>
                <c:pt idx="7">
                  <c:v>58</c:v>
                </c:pt>
                <c:pt idx="8">
                  <c:v>62</c:v>
                </c:pt>
                <c:pt idx="9">
                  <c:v>48.1</c:v>
                </c:pt>
                <c:pt idx="10">
                  <c:v>60.4</c:v>
                </c:pt>
                <c:pt idx="11">
                  <c:v>57.2</c:v>
                </c:pt>
                <c:pt idx="12">
                  <c:v>47.1</c:v>
                </c:pt>
                <c:pt idx="13">
                  <c:v>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67-4F46-9A58-705D1E8754A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019102582295509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D67-4F46-9A58-705D1E875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20세 이하</c:v>
                </c:pt>
                <c:pt idx="4">
                  <c:v>21세</c:v>
                </c:pt>
                <c:pt idx="5">
                  <c:v>22세</c:v>
                </c:pt>
                <c:pt idx="6">
                  <c:v>23세</c:v>
                </c:pt>
                <c:pt idx="7">
                  <c:v>24세</c:v>
                </c:pt>
                <c:pt idx="8">
                  <c:v>25세 이상</c:v>
                </c:pt>
                <c:pt idx="9">
                  <c:v>2011년 이전</c:v>
                </c:pt>
                <c:pt idx="10">
                  <c:v>2012년도</c:v>
                </c:pt>
                <c:pt idx="11">
                  <c:v>2013년도</c:v>
                </c:pt>
                <c:pt idx="12">
                  <c:v>2014년도</c:v>
                </c:pt>
                <c:pt idx="13">
                  <c:v>2015년도</c:v>
                </c:pt>
                <c:pt idx="14">
                  <c:v>2016년도</c:v>
                </c:pt>
                <c:pt idx="15">
                  <c:v>2017년도</c:v>
                </c:pt>
              </c:strCache>
            </c:strRef>
          </c:cat>
          <c:val>
            <c:numRef>
              <c:f>Sheet1!$B$4:$Q$4</c:f>
              <c:numCache>
                <c:formatCode>0.0</c:formatCode>
                <c:ptCount val="16"/>
                <c:pt idx="0" formatCode="####.0">
                  <c:v>61.159830228674124</c:v>
                </c:pt>
                <c:pt idx="1">
                  <c:v>58.642034422531118</c:v>
                </c:pt>
                <c:pt idx="2">
                  <c:v>67.291881304925653</c:v>
                </c:pt>
                <c:pt idx="3">
                  <c:v>56.135043290043285</c:v>
                </c:pt>
                <c:pt idx="4">
                  <c:v>68.357694889601134</c:v>
                </c:pt>
                <c:pt idx="5">
                  <c:v>64.701553030303032</c:v>
                </c:pt>
                <c:pt idx="6">
                  <c:v>57.075612026862032</c:v>
                </c:pt>
                <c:pt idx="7">
                  <c:v>60.0801213837183</c:v>
                </c:pt>
                <c:pt idx="8">
                  <c:v>59.370625215978976</c:v>
                </c:pt>
                <c:pt idx="9">
                  <c:v>61.86636858974358</c:v>
                </c:pt>
                <c:pt idx="10">
                  <c:v>55.547869047619031</c:v>
                </c:pt>
                <c:pt idx="11">
                  <c:v>59.531508838383843</c:v>
                </c:pt>
                <c:pt idx="12">
                  <c:v>58.934360544217689</c:v>
                </c:pt>
                <c:pt idx="13">
                  <c:v>61.182161696328365</c:v>
                </c:pt>
                <c:pt idx="14">
                  <c:v>65.422990263413055</c:v>
                </c:pt>
                <c:pt idx="15">
                  <c:v>61.345645604395614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D67-4F46-9A58-705D1E875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2094768424"/>
        <c:axId val="2094767640"/>
      </c:barChart>
      <c:catAx>
        <c:axId val="209476842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67640"/>
        <c:crosses val="autoZero"/>
        <c:auto val="1"/>
        <c:lblAlgn val="ctr"/>
        <c:lblOffset val="100"/>
        <c:noMultiLvlLbl val="0"/>
      </c:catAx>
      <c:valAx>
        <c:axId val="2094767640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768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자영업(개인사업)</c:v>
                </c:pt>
                <c:pt idx="8">
                  <c:v>공무원/교원</c:v>
                </c:pt>
                <c:pt idx="9">
                  <c:v>학생</c:v>
                </c:pt>
                <c:pt idx="10">
                  <c:v>기타/무직</c:v>
                </c:pt>
              </c:strCache>
            </c:strRef>
          </c:cat>
          <c:val>
            <c:numRef>
              <c:f>Sheet1!$B$2:$L$2</c:f>
              <c:numCache>
                <c:formatCode>###0.0</c:formatCode>
                <c:ptCount val="11"/>
                <c:pt idx="0">
                  <c:v>57.818949232886894</c:v>
                </c:pt>
                <c:pt idx="1">
                  <c:v>59.937772094155839</c:v>
                </c:pt>
                <c:pt idx="2">
                  <c:v>54.811515773809525</c:v>
                </c:pt>
                <c:pt idx="3">
                  <c:v>49.588744664502173</c:v>
                </c:pt>
                <c:pt idx="4">
                  <c:v>49.404757142857143</c:v>
                </c:pt>
                <c:pt idx="5">
                  <c:v>73.210974880952378</c:v>
                </c:pt>
                <c:pt idx="6">
                  <c:v>63.622450068027213</c:v>
                </c:pt>
                <c:pt idx="7">
                  <c:v>79.764384538690479</c:v>
                </c:pt>
                <c:pt idx="8">
                  <c:v>61.02466146258503</c:v>
                </c:pt>
                <c:pt idx="9">
                  <c:v>58.85692231481481</c:v>
                </c:pt>
                <c:pt idx="10">
                  <c:v>50.914353326719571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07-4BA0-A6EF-5CA6C99EE13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07-4BA0-A6EF-5CA6C99EE1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07-4BA0-A6EF-5CA6C99EE1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038205164591017E-16"/>
                  <c:y val="-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07-4BA0-A6EF-5CA6C99EE1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자영업(개인사업)</c:v>
                </c:pt>
                <c:pt idx="8">
                  <c:v>공무원/교원</c:v>
                </c:pt>
                <c:pt idx="9">
                  <c:v>학생</c:v>
                </c:pt>
                <c:pt idx="10">
                  <c:v>기타/무직</c:v>
                </c:pt>
              </c:strCache>
            </c:strRef>
          </c:cat>
          <c:val>
            <c:numRef>
              <c:f>Sheet1!$B$3:$L$3</c:f>
              <c:numCache>
                <c:formatCode>###0.0</c:formatCode>
                <c:ptCount val="11"/>
                <c:pt idx="0">
                  <c:v>59.386800865800865</c:v>
                </c:pt>
                <c:pt idx="1">
                  <c:v>52.403146825396824</c:v>
                </c:pt>
                <c:pt idx="2">
                  <c:v>100</c:v>
                </c:pt>
                <c:pt idx="3">
                  <c:v>57.936329887218037</c:v>
                </c:pt>
                <c:pt idx="4">
                  <c:v>68.460496031746032</c:v>
                </c:pt>
                <c:pt idx="5">
                  <c:v>74.94623015873016</c:v>
                </c:pt>
                <c:pt idx="6">
                  <c:v>64.167485994397751</c:v>
                </c:pt>
                <c:pt idx="7">
                  <c:v>78.224761904761905</c:v>
                </c:pt>
                <c:pt idx="8">
                  <c:v>57.625401785714281</c:v>
                </c:pt>
                <c:pt idx="9">
                  <c:v>55.907006802721085</c:v>
                </c:pt>
                <c:pt idx="10">
                  <c:v>56.12015010351967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07-4BA0-A6EF-5CA6C99EE13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07-4BA0-A6EF-5CA6C99EE1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07-4BA0-A6EF-5CA6C99EE1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전체</c:v>
                </c:pt>
                <c:pt idx="1">
                  <c:v>전문직</c:v>
                </c:pt>
                <c:pt idx="2">
                  <c:v>관리직</c:v>
                </c:pt>
                <c:pt idx="3">
                  <c:v>사무직</c:v>
                </c:pt>
                <c:pt idx="4">
                  <c:v>영업직</c:v>
                </c:pt>
                <c:pt idx="5">
                  <c:v>생산직</c:v>
                </c:pt>
                <c:pt idx="6">
                  <c:v>판매/서비스직</c:v>
                </c:pt>
                <c:pt idx="7">
                  <c:v>자영업(개인사업)</c:v>
                </c:pt>
                <c:pt idx="8">
                  <c:v>공무원/교원</c:v>
                </c:pt>
                <c:pt idx="9">
                  <c:v>학생</c:v>
                </c:pt>
                <c:pt idx="10">
                  <c:v>기타/무직</c:v>
                </c:pt>
              </c:strCache>
            </c:strRef>
          </c:cat>
          <c:val>
            <c:numRef>
              <c:f>Sheet1!$B$4:$L$4</c:f>
              <c:numCache>
                <c:formatCode>####.0</c:formatCode>
                <c:ptCount val="11"/>
                <c:pt idx="0">
                  <c:v>61.159830228674124</c:v>
                </c:pt>
                <c:pt idx="1">
                  <c:v>60.061698058885582</c:v>
                </c:pt>
                <c:pt idx="2">
                  <c:v>70.394809523809528</c:v>
                </c:pt>
                <c:pt idx="3">
                  <c:v>61.747002801120452</c:v>
                </c:pt>
                <c:pt idx="4">
                  <c:v>60.521473214285713</c:v>
                </c:pt>
                <c:pt idx="5">
                  <c:v>56.055528083028086</c:v>
                </c:pt>
                <c:pt idx="6">
                  <c:v>62.969233580077329</c:v>
                </c:pt>
                <c:pt idx="7">
                  <c:v>65.940337683150176</c:v>
                </c:pt>
                <c:pt idx="8">
                  <c:v>66.361455627705624</c:v>
                </c:pt>
                <c:pt idx="9">
                  <c:v>69.340800264550268</c:v>
                </c:pt>
                <c:pt idx="10">
                  <c:v>57.68780910609857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07-4BA0-A6EF-5CA6C99EE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"/>
        <c:axId val="2094766464"/>
        <c:axId val="2094766072"/>
      </c:barChart>
      <c:catAx>
        <c:axId val="20947664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766072"/>
        <c:crosses val="autoZero"/>
        <c:auto val="1"/>
        <c:lblAlgn val="ctr"/>
        <c:lblOffset val="100"/>
        <c:noMultiLvlLbl val="0"/>
      </c:catAx>
      <c:valAx>
        <c:axId val="2094766072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766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0.60888</cdr:x>
      <cdr:y>0.71425</cdr:y>
    </cdr:from>
    <cdr:to>
      <cdr:x>0.63307</cdr:x>
      <cdr:y>0.80743</cdr:y>
    </cdr:to>
    <cdr:sp macro="" textlink="">
      <cdr:nvSpPr>
        <cdr:cNvPr id="2" name="자유형 1"/>
        <cdr:cNvSpPr/>
      </cdr:nvSpPr>
      <cdr:spPr>
        <a:xfrm xmlns:a="http://schemas.openxmlformats.org/drawingml/2006/main" flipH="1">
          <a:off x="4383910" y="2719080"/>
          <a:ext cx="174168" cy="354737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0.10293</cdr:x>
      <cdr:y>0.64527</cdr:y>
    </cdr:from>
    <cdr:to>
      <cdr:x>0.12293</cdr:x>
      <cdr:y>0.80978</cdr:y>
    </cdr:to>
    <cdr:sp macro="" textlink="">
      <cdr:nvSpPr>
        <cdr:cNvPr id="2" name="자유형 1"/>
        <cdr:cNvSpPr/>
      </cdr:nvSpPr>
      <cdr:spPr>
        <a:xfrm xmlns:a="http://schemas.openxmlformats.org/drawingml/2006/main">
          <a:off x="741061" y="2456461"/>
          <a:ext cx="144016" cy="626291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0.39331</cdr:x>
      <cdr:y>0.14958</cdr:y>
    </cdr:from>
    <cdr:to>
      <cdr:x>0.41283</cdr:x>
      <cdr:y>0.41479</cdr:y>
    </cdr:to>
    <cdr:sp macro="" textlink="">
      <cdr:nvSpPr>
        <cdr:cNvPr id="3" name="자유형 2"/>
        <cdr:cNvSpPr/>
      </cdr:nvSpPr>
      <cdr:spPr>
        <a:xfrm xmlns:a="http://schemas.openxmlformats.org/drawingml/2006/main">
          <a:off x="2831857" y="569422"/>
          <a:ext cx="140503" cy="1009626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0.32894</cdr:x>
      <cdr:y>0.1323</cdr:y>
    </cdr:from>
    <cdr:to>
      <cdr:x>0.35313</cdr:x>
      <cdr:y>0.16896</cdr:y>
    </cdr:to>
    <cdr:sp macro="" textlink="">
      <cdr:nvSpPr>
        <cdr:cNvPr id="5" name="자유형 4"/>
        <cdr:cNvSpPr/>
      </cdr:nvSpPr>
      <cdr:spPr>
        <a:xfrm xmlns:a="http://schemas.openxmlformats.org/drawingml/2006/main" flipH="1">
          <a:off x="2368373" y="503648"/>
          <a:ext cx="174168" cy="139582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0.3157</cdr:x>
      <cdr:y>0.32346</cdr:y>
    </cdr:from>
    <cdr:to>
      <cdr:x>0.33989</cdr:x>
      <cdr:y>0.41665</cdr:y>
    </cdr:to>
    <cdr:sp macro="" textlink="">
      <cdr:nvSpPr>
        <cdr:cNvPr id="6" name="자유형 5"/>
        <cdr:cNvSpPr/>
      </cdr:nvSpPr>
      <cdr:spPr>
        <a:xfrm xmlns:a="http://schemas.openxmlformats.org/drawingml/2006/main" flipH="1">
          <a:off x="2273008" y="1231393"/>
          <a:ext cx="174168" cy="354737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0.41852</cdr:x>
      <cdr:y>0.20997</cdr:y>
    </cdr:from>
    <cdr:to>
      <cdr:x>0.43852</cdr:x>
      <cdr:y>0.43357</cdr:y>
    </cdr:to>
    <cdr:sp macro="" textlink="">
      <cdr:nvSpPr>
        <cdr:cNvPr id="7" name="자유형 6"/>
        <cdr:cNvSpPr/>
      </cdr:nvSpPr>
      <cdr:spPr>
        <a:xfrm xmlns:a="http://schemas.openxmlformats.org/drawingml/2006/main">
          <a:off x="3013362" y="799345"/>
          <a:ext cx="144016" cy="851217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0.48272</cdr:x>
      <cdr:y>0.24417</cdr:y>
    </cdr:from>
    <cdr:to>
      <cdr:x>0.50853</cdr:x>
      <cdr:y>0.34238</cdr:y>
    </cdr:to>
    <cdr:sp macro="" textlink="">
      <cdr:nvSpPr>
        <cdr:cNvPr id="8" name="자유형 7"/>
        <cdr:cNvSpPr/>
      </cdr:nvSpPr>
      <cdr:spPr>
        <a:xfrm xmlns:a="http://schemas.openxmlformats.org/drawingml/2006/main">
          <a:off x="3475562" y="929519"/>
          <a:ext cx="185872" cy="373882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0.49853</cdr:x>
      <cdr:y>0.32346</cdr:y>
    </cdr:from>
    <cdr:to>
      <cdr:x>0.52435</cdr:x>
      <cdr:y>0.40276</cdr:y>
    </cdr:to>
    <cdr:sp macro="" textlink="">
      <cdr:nvSpPr>
        <cdr:cNvPr id="9" name="자유형 8"/>
        <cdr:cNvSpPr/>
      </cdr:nvSpPr>
      <cdr:spPr>
        <a:xfrm xmlns:a="http://schemas.openxmlformats.org/drawingml/2006/main">
          <a:off x="3589426" y="1231393"/>
          <a:ext cx="185872" cy="301874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0.5234</cdr:x>
      <cdr:y>0.46068</cdr:y>
    </cdr:from>
    <cdr:to>
      <cdr:x>0.54921</cdr:x>
      <cdr:y>0.53932</cdr:y>
    </cdr:to>
    <cdr:sp macro="" textlink="">
      <cdr:nvSpPr>
        <cdr:cNvPr id="10" name="자유형 9"/>
        <cdr:cNvSpPr/>
      </cdr:nvSpPr>
      <cdr:spPr>
        <a:xfrm xmlns:a="http://schemas.openxmlformats.org/drawingml/2006/main" flipV="1">
          <a:off x="3768444" y="1753777"/>
          <a:ext cx="185872" cy="299337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0.37204</cdr:x>
      <cdr:y>0.52343</cdr:y>
    </cdr:from>
    <cdr:to>
      <cdr:x>0.39944</cdr:x>
      <cdr:y>0.59532</cdr:y>
    </cdr:to>
    <cdr:sp macro="" textlink="">
      <cdr:nvSpPr>
        <cdr:cNvPr id="12" name="자유형 11"/>
        <cdr:cNvSpPr/>
      </cdr:nvSpPr>
      <cdr:spPr>
        <a:xfrm xmlns:a="http://schemas.openxmlformats.org/drawingml/2006/main" flipV="1">
          <a:off x="2678720" y="1992645"/>
          <a:ext cx="197227" cy="273669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0.50853</cdr:x>
      <cdr:y>0.41804</cdr:y>
    </cdr:from>
    <cdr:to>
      <cdr:x>0.53854</cdr:x>
      <cdr:y>0.41804</cdr:y>
    </cdr:to>
    <cdr:cxnSp macro="">
      <cdr:nvCxnSpPr>
        <cdr:cNvPr id="15" name="직선 화살표 연결선 14"/>
        <cdr:cNvCxnSpPr/>
      </cdr:nvCxnSpPr>
      <cdr:spPr>
        <a:xfrm xmlns:a="http://schemas.openxmlformats.org/drawingml/2006/main">
          <a:off x="3661434" y="1591433"/>
          <a:ext cx="216024" cy="0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chemeClr val="bg1">
              <a:lumMod val="50000"/>
            </a:schemeClr>
          </a:solidFill>
          <a:prstDash val="solid"/>
          <a:headEnd w="med" len="med"/>
          <a:tailEnd type="triangl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0.0944</cdr:x>
      <cdr:y>0.45957</cdr:y>
    </cdr:from>
    <cdr:to>
      <cdr:x>0.63464</cdr:x>
      <cdr:y>0.81743</cdr:y>
    </cdr:to>
    <cdr:sp macro="" textlink="">
      <cdr:nvSpPr>
        <cdr:cNvPr id="16" name="직사각형 15"/>
        <cdr:cNvSpPr/>
      </cdr:nvSpPr>
      <cdr:spPr>
        <a:xfrm xmlns:a="http://schemas.openxmlformats.org/drawingml/2006/main">
          <a:off x="679689" y="1749541"/>
          <a:ext cx="3889737" cy="1362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rgbClr val="C00000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>
            <a:latin typeface="Trebuchet MS" pitchFamily="34" charset="0"/>
            <a:ea typeface="맑은 고딕" pitchFamily="50" charset="-127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0.53854</cdr:x>
      <cdr:y>0.50761</cdr:y>
    </cdr:from>
    <cdr:to>
      <cdr:x>0.55854</cdr:x>
      <cdr:y>0.73939</cdr:y>
    </cdr:to>
    <cdr:sp macro="" textlink="">
      <cdr:nvSpPr>
        <cdr:cNvPr id="2" name="자유형 1"/>
        <cdr:cNvSpPr/>
      </cdr:nvSpPr>
      <cdr:spPr>
        <a:xfrm xmlns:a="http://schemas.openxmlformats.org/drawingml/2006/main" flipH="1" flipV="1">
          <a:off x="3877459" y="1932409"/>
          <a:ext cx="144016" cy="882365"/>
        </a:xfrm>
        <a:custGeom xmlns:a="http://schemas.openxmlformats.org/drawingml/2006/main">
          <a:avLst/>
          <a:gdLst>
            <a:gd name="connsiteX0" fmla="*/ 0 w 228600"/>
            <a:gd name="connsiteY0" fmla="*/ 958850 h 958850"/>
            <a:gd name="connsiteX1" fmla="*/ 0 w 228600"/>
            <a:gd name="connsiteY1" fmla="*/ 0 h 958850"/>
            <a:gd name="connsiteX2" fmla="*/ 228600 w 228600"/>
            <a:gd name="connsiteY2" fmla="*/ 0 h 9588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600" h="958850">
              <a:moveTo>
                <a:pt x="0" y="958850"/>
              </a:moveTo>
              <a:lnTo>
                <a:pt x="0" y="0"/>
              </a:lnTo>
              <a:lnTo>
                <a:pt x="2286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headEnd type="none" w="sm" len="sm"/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12FDF-8B59-4E44-B507-1830D45732F8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1C3A571-1625-4D27-B3D5-B605E47117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95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9C7E0A-BEC5-4533-B3CB-EFE821C2E4A3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7045FD-BA37-4B83-B6D0-7AB8FF58B1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namu.moe/w/%EA%B5%AD%EC%A0%9C%EB%8C%80%ED%95%99%EA%B5%90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5324475" y="4934597"/>
            <a:ext cx="1593910" cy="1595312"/>
          </a:xfrm>
          <a:prstGeom prst="ellipse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4"/>
          <a:srcRect l="24607" t="7883" r="17768" b="7883"/>
          <a:stretch/>
        </p:blipFill>
        <p:spPr>
          <a:xfrm>
            <a:off x="7627188" y="4694216"/>
            <a:ext cx="2068902" cy="2071566"/>
          </a:xfrm>
          <a:prstGeom prst="ellipse">
            <a:avLst/>
          </a:prstGeom>
        </p:spPr>
      </p:pic>
      <p:pic>
        <p:nvPicPr>
          <p:cNvPr id="4098" name="Picture 2" descr="국제대학교 로고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93000"/>
            <a:ext cx="1728000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850276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</p:spTree>
    <p:extLst>
      <p:ext uri="{BB962C8B-B14F-4D97-AF65-F5344CB8AC3E}">
        <p14:creationId xmlns:p14="http://schemas.microsoft.com/office/powerpoint/2010/main" val="31613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20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1137635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 marL="0" indent="0" algn="l">
              <a:buNone/>
              <a:defRPr sz="1400" b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566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1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8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>
              <a:def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5273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6898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08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8139112" y="4928572"/>
            <a:ext cx="1190626" cy="11916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216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12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3849750" y="2088654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cs typeface="Tahoma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45000" y="2974826"/>
            <a:ext cx="3312368" cy="460648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300" b="0" spc="0">
                <a:ln>
                  <a:solidFill>
                    <a:srgbClr val="A9B7B7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71550" indent="-51435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3716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8288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2860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1468425" y="2133972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36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974626"/>
            <a:ext cx="8850188" cy="28041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7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6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736129"/>
            <a:ext cx="8850188" cy="280417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10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8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탱큐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41" y="2948132"/>
            <a:ext cx="3311518" cy="696868"/>
          </a:xfrm>
          <a:prstGeom prst="rect">
            <a:avLst/>
          </a:prstGeom>
        </p:spPr>
      </p:pic>
      <p:pic>
        <p:nvPicPr>
          <p:cNvPr id="9" name="Picture 15" descr="(수정)로고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6275405"/>
            <a:ext cx="1378896" cy="4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1737023" y="6392495"/>
            <a:ext cx="5078634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0" sz="1000" b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굴림" charset="-127"/>
              </a:defRPr>
            </a:lvl2pPr>
            <a:lvl3pPr>
              <a:defRPr>
                <a:latin typeface="맑은 고딕" pitchFamily="50" charset="-127"/>
                <a:ea typeface="굴림" charset="-127"/>
              </a:defRPr>
            </a:lvl3pPr>
            <a:lvl4pPr>
              <a:defRPr>
                <a:latin typeface="맑은 고딕" pitchFamily="50" charset="-127"/>
                <a:ea typeface="굴림" charset="-127"/>
              </a:defRPr>
            </a:lvl4pPr>
            <a:lvl5pPr>
              <a:defRPr>
                <a:latin typeface="맑은 고딕" pitchFamily="50" charset="-127"/>
                <a:ea typeface="굴림" charset="-127"/>
              </a:defRPr>
            </a:lvl5pPr>
            <a:lvl6pPr>
              <a:defRPr>
                <a:latin typeface="맑은 고딕" pitchFamily="50" charset="-127"/>
                <a:ea typeface="굴림" charset="-127"/>
              </a:defRPr>
            </a:lvl6pPr>
            <a:lvl7pPr>
              <a:defRPr>
                <a:latin typeface="맑은 고딕" pitchFamily="50" charset="-127"/>
                <a:ea typeface="굴림" charset="-127"/>
              </a:defRPr>
            </a:lvl7pPr>
            <a:lvl8pPr>
              <a:defRPr>
                <a:latin typeface="맑은 고딕" pitchFamily="50" charset="-127"/>
                <a:ea typeface="굴림" charset="-127"/>
              </a:defRPr>
            </a:lvl8pPr>
            <a:lvl9pPr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㈜</a:t>
            </a:r>
            <a:r>
              <a:rPr lang="ko-KR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글로벌리서치</a:t>
            </a:r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서울시 서초구 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반포대로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서초동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2~4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층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02-6253-1400(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대표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www.globalri.co.kr 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5"/>
          <a:srcRect l="30364"/>
          <a:stretch/>
        </p:blipFill>
        <p:spPr>
          <a:xfrm>
            <a:off x="8515350" y="5190531"/>
            <a:ext cx="1143000" cy="11440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6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9" r:id="rId5"/>
    <p:sldLayoutId id="2147483660" r:id="rId6"/>
    <p:sldLayoutId id="2147483658" r:id="rId7"/>
    <p:sldLayoutId id="2147483655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</p:sldLayoutIdLst>
  <p:txStyles>
    <p:titleStyle>
      <a:lvl1pPr algn="l" defTabSz="914400" rtl="0" eaLnBrk="1" latinLnBrk="1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j-cs"/>
        </a:defRPr>
      </a:lvl1pPr>
    </p:titleStyle>
    <p:bodyStyle>
      <a:lvl1pPr marL="187325" indent="-187325" algn="l" defTabSz="914400" rtl="0" eaLnBrk="1" latinLnBrk="1" hangingPunct="1">
        <a:lnSpc>
          <a:spcPct val="120000"/>
        </a:lnSpc>
        <a:spcBef>
          <a:spcPts val="0"/>
        </a:spcBef>
        <a:spcAft>
          <a:spcPts val="150"/>
        </a:spcAft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30150" y="425188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2019. 01.</a:t>
            </a:r>
            <a:endParaRPr lang="ko-KR" altLang="en-US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47049" y="1845000"/>
            <a:ext cx="4830168" cy="1623521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fontAlgn="base">
              <a:spcBef>
                <a:spcPct val="50000"/>
              </a:spcBef>
              <a:spcAft>
                <a:spcPct val="0"/>
              </a:spcAft>
              <a:defRPr kumimoji="1" sz="4000" b="1" spc="-15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맑은 고딕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5pPr>
            <a:lvl6pPr>
              <a:defRPr kumimoji="1">
                <a:latin typeface="Calibri" pitchFamily="34" charset="0"/>
                <a:ea typeface="굴림" pitchFamily="50" charset="-127"/>
              </a:defRPr>
            </a:lvl6pPr>
            <a:lvl7pPr>
              <a:defRPr kumimoji="1">
                <a:latin typeface="Calibri" pitchFamily="34" charset="0"/>
                <a:ea typeface="굴림" pitchFamily="50" charset="-127"/>
              </a:defRPr>
            </a:lvl7pPr>
            <a:lvl8pPr>
              <a:defRPr kumimoji="1">
                <a:latin typeface="Calibri" pitchFamily="34" charset="0"/>
                <a:ea typeface="굴림" pitchFamily="50" charset="-127"/>
              </a:defRPr>
            </a:lvl8pPr>
            <a:lvl9pPr>
              <a:defRPr kumimoji="1">
                <a:latin typeface="Calibri" pitchFamily="34" charset="0"/>
                <a:ea typeface="굴림" pitchFamily="50" charset="-127"/>
              </a:defRPr>
            </a:lvl9pPr>
          </a:lstStyle>
          <a:p>
            <a:pPr latinLnBrk="0">
              <a:spcBef>
                <a:spcPts val="0"/>
              </a:spcBef>
            </a:pPr>
            <a:r>
              <a:rPr lang="en-US" altLang="ko-KR" sz="27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2018</a:t>
            </a:r>
            <a:r>
              <a:rPr lang="ko-KR" altLang="en-US" sz="27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</a:t>
            </a:r>
            <a:endParaRPr lang="en-US" altLang="ko-KR" sz="27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</a:pPr>
            <a:r>
              <a:rPr lang="en-US" altLang="ko-KR" sz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3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국제대학교 교육만족도 조사 </a:t>
            </a:r>
            <a:endParaRPr lang="en-US" altLang="ko-KR" sz="33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「졸업생」 결과 보고서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776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주요 결과 요약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종합만족도</a:t>
            </a:r>
            <a:r>
              <a:rPr lang="en-US" altLang="ko-KR" dirty="0" smtClean="0"/>
              <a:t>		11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주요만족도</a:t>
            </a:r>
            <a:r>
              <a:rPr lang="en-US" altLang="ko-KR" dirty="0" smtClean="0"/>
              <a:t>		15</a:t>
            </a:r>
          </a:p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차원별</a:t>
            </a:r>
            <a:r>
              <a:rPr lang="ko-KR" altLang="en-US" dirty="0" smtClean="0"/>
              <a:t> 만족도</a:t>
            </a:r>
            <a:r>
              <a:rPr lang="en-US" altLang="ko-KR" dirty="0" smtClean="0"/>
              <a:t>		17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대학 환경 및 교육 환경</a:t>
            </a:r>
            <a:r>
              <a:rPr lang="en-US" altLang="ko-KR" sz="1100" dirty="0" smtClean="0"/>
              <a:t>		17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대학교육의 </a:t>
            </a:r>
            <a:r>
              <a:rPr lang="ko-KR" altLang="en-US" sz="1100" dirty="0" err="1" smtClean="0"/>
              <a:t>활용성</a:t>
            </a:r>
            <a:r>
              <a:rPr lang="en-US" altLang="ko-KR" sz="1100" dirty="0" smtClean="0"/>
              <a:t>		19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대학의 명성</a:t>
            </a:r>
            <a:r>
              <a:rPr lang="en-US" altLang="ko-KR" sz="1100" dirty="0" smtClean="0"/>
              <a:t>		22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전반적 만족도</a:t>
            </a:r>
            <a:r>
              <a:rPr lang="en-US" altLang="ko-KR" sz="1100" dirty="0" smtClean="0"/>
              <a:t>		24</a:t>
            </a:r>
            <a:endParaRPr lang="ko-KR" altLang="en-US" sz="11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B</a:t>
            </a:r>
          </a:p>
        </p:txBody>
      </p:sp>
    </p:spTree>
    <p:extLst>
      <p:ext uri="{BB962C8B-B14F-4D97-AF65-F5344CB8AC3E}">
        <p14:creationId xmlns:p14="http://schemas.microsoft.com/office/powerpoint/2010/main" val="187177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차트 18"/>
          <p:cNvGraphicFramePr/>
          <p:nvPr>
            <p:extLst/>
          </p:nvPr>
        </p:nvGraphicFramePr>
        <p:xfrm>
          <a:off x="266700" y="2625725"/>
          <a:ext cx="93726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시계열 분석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altLang="ko-KR" dirty="0"/>
              <a:t>2018</a:t>
            </a:r>
            <a:r>
              <a:rPr lang="ko-KR" altLang="en-US" dirty="0"/>
              <a:t>년 국제대학교 졸업생 종합만족도는 </a:t>
            </a:r>
            <a:r>
              <a:rPr lang="en-US" altLang="ko-KR" dirty="0"/>
              <a:t>61.2</a:t>
            </a:r>
            <a:r>
              <a:rPr lang="ko-KR" altLang="en-US" dirty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/>
              <a:t>+1.8</a:t>
            </a:r>
            <a:r>
              <a:rPr lang="ko-KR" altLang="en-US" dirty="0"/>
              <a:t>점 상승함</a:t>
            </a:r>
            <a:r>
              <a:rPr lang="en-US" altLang="ko-KR" dirty="0"/>
              <a:t>.</a:t>
            </a:r>
          </a:p>
        </p:txBody>
      </p:sp>
      <p:cxnSp>
        <p:nvCxnSpPr>
          <p:cNvPr id="29" name="직선 화살표 연결선 28"/>
          <p:cNvCxnSpPr/>
          <p:nvPr/>
        </p:nvCxnSpPr>
        <p:spPr>
          <a:xfrm rot="-1500000">
            <a:off x="6031267" y="3507374"/>
            <a:ext cx="114082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318917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연도별 종합만족도</a:t>
              </a:r>
            </a:p>
          </p:txBody>
        </p:sp>
      </p:grpSp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411440" y="5568478"/>
          <a:ext cx="9083121" cy="177165"/>
        </p:xfrm>
        <a:graphic>
          <a:graphicData uri="http://schemas.openxmlformats.org/drawingml/2006/table">
            <a:tbl>
              <a:tblPr/>
              <a:tblGrid>
                <a:gridCol w="3027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2018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타원 25"/>
          <p:cNvSpPr/>
          <p:nvPr/>
        </p:nvSpPr>
        <p:spPr>
          <a:xfrm>
            <a:off x="6326362" y="3346616"/>
            <a:ext cx="407690" cy="407690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ko-KR" altLang="en-US" sz="1000" dirty="0">
                <a:solidFill>
                  <a:srgbClr val="0070C0"/>
                </a:solidFill>
                <a:latin typeface="Trebuchet MS" pitchFamily="34" charset="0"/>
              </a:rPr>
              <a:t>▲</a:t>
            </a:r>
            <a:r>
              <a:rPr kumimoji="1" lang="en-US" altLang="ko-KR" sz="1000" dirty="0">
                <a:solidFill>
                  <a:schemeClr val="tx1"/>
                </a:solidFill>
                <a:latin typeface="Trebuchet MS" pitchFamily="34" charset="0"/>
              </a:rPr>
              <a:t>1.8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rot="-1500000">
            <a:off x="2830217" y="3587683"/>
            <a:ext cx="114082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3125312" y="3426925"/>
            <a:ext cx="407690" cy="407690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ko-KR" altLang="en-US" sz="1000" dirty="0">
                <a:solidFill>
                  <a:srgbClr val="0070C0"/>
                </a:solidFill>
                <a:latin typeface="Trebuchet MS" pitchFamily="34" charset="0"/>
              </a:rPr>
              <a:t>▲</a:t>
            </a:r>
            <a:r>
              <a:rPr kumimoji="1" lang="en-US" altLang="ko-KR" sz="1000" dirty="0">
                <a:solidFill>
                  <a:schemeClr val="tx1"/>
                </a:solidFill>
                <a:latin typeface="Trebuchet MS" pitchFamily="34" charset="0"/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79467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졸업 계열별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계열별로 살펴보면</a:t>
            </a:r>
            <a:r>
              <a:rPr lang="en-US" altLang="ko-KR" dirty="0"/>
              <a:t>, </a:t>
            </a:r>
            <a:r>
              <a:rPr lang="ko-KR" altLang="en-US" dirty="0"/>
              <a:t>자연계열이 </a:t>
            </a:r>
            <a:r>
              <a:rPr lang="en-US" altLang="ko-KR" dirty="0"/>
              <a:t>68.8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ko-KR" altLang="en-US" dirty="0"/>
              <a:t>다음으로 예체능계열</a:t>
            </a:r>
            <a:r>
              <a:rPr lang="en-US" altLang="ko-KR" dirty="0"/>
              <a:t>(66.6</a:t>
            </a:r>
            <a:r>
              <a:rPr lang="ko-KR" altLang="en-US" dirty="0"/>
              <a:t>점</a:t>
            </a:r>
            <a:r>
              <a:rPr lang="en-US" altLang="ko-KR" dirty="0"/>
              <a:t>) &gt; </a:t>
            </a:r>
            <a:r>
              <a:rPr lang="ko-KR" altLang="en-US" dirty="0"/>
              <a:t>인문사회계열</a:t>
            </a:r>
            <a:r>
              <a:rPr lang="en-US" altLang="ko-KR" dirty="0"/>
              <a:t>(61.9</a:t>
            </a:r>
            <a:r>
              <a:rPr lang="ko-KR" altLang="en-US" dirty="0"/>
              <a:t>점</a:t>
            </a:r>
            <a:r>
              <a:rPr lang="en-US" altLang="ko-KR" dirty="0"/>
              <a:t>) &gt; </a:t>
            </a:r>
            <a:r>
              <a:rPr lang="ko-KR" altLang="en-US" dirty="0"/>
              <a:t>공학계열</a:t>
            </a:r>
            <a:r>
              <a:rPr lang="en-US" altLang="ko-KR" dirty="0"/>
              <a:t>(54.4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 순임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졸업 계열별 전년 대비 만족도는 예체능계열</a:t>
            </a:r>
            <a:r>
              <a:rPr lang="en-US" altLang="ko-KR" dirty="0"/>
              <a:t>(+8.7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의 상승폭이 가장 큼</a:t>
            </a:r>
            <a:r>
              <a:rPr lang="en-US" altLang="ko-KR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 bwMode="auto">
            <a:xfrm>
              <a:off x="362732" y="1103179"/>
              <a:ext cx="402825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졸업 계열별 종합만족도</a:t>
              </a:r>
            </a:p>
          </p:txBody>
        </p:sp>
      </p:grpSp>
      <p:graphicFrame>
        <p:nvGraphicFramePr>
          <p:cNvPr id="29" name="차트 2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oup 3"/>
          <p:cNvGraphicFramePr>
            <a:graphicFrameLocks noGrp="1"/>
          </p:cNvGraphicFramePr>
          <p:nvPr>
            <p:extLst/>
          </p:nvPr>
        </p:nvGraphicFramePr>
        <p:xfrm>
          <a:off x="1253488" y="5568478"/>
          <a:ext cx="8308024" cy="398711"/>
        </p:xfrm>
        <a:graphic>
          <a:graphicData uri="http://schemas.openxmlformats.org/drawingml/2006/table">
            <a:tbl>
              <a:tblPr/>
              <a:tblGrid>
                <a:gridCol w="1679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7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7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7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7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6786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 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(n=213)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1" name="직선 연결선 30"/>
          <p:cNvCxnSpPr/>
          <p:nvPr/>
        </p:nvCxnSpPr>
        <p:spPr>
          <a:xfrm>
            <a:off x="1243780" y="4367527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3584" y="6325870"/>
            <a:ext cx="4305666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유의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</a:p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kumimoji="1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2917726" y="3481422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3028950" y="6181422"/>
          <a:ext cx="65039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계열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Freeform 101"/>
          <p:cNvSpPr>
            <a:spLocks/>
          </p:cNvSpPr>
          <p:nvPr/>
        </p:nvSpPr>
        <p:spPr bwMode="auto">
          <a:xfrm>
            <a:off x="9057456" y="392414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7401272" y="367534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46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종합만족도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응답자 특성별 </a:t>
            </a:r>
            <a:r>
              <a:rPr lang="en-US" altLang="ko-KR"/>
              <a:t>(1/2)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성별로는 여성</a:t>
            </a:r>
            <a:r>
              <a:rPr lang="en-US" altLang="ko-KR" dirty="0"/>
              <a:t>(67.3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연령별로는 </a:t>
            </a:r>
            <a:r>
              <a:rPr lang="en-US" altLang="ko-KR" dirty="0"/>
              <a:t>21</a:t>
            </a:r>
            <a:r>
              <a:rPr lang="ko-KR" altLang="en-US" dirty="0"/>
              <a:t>세</a:t>
            </a:r>
            <a:r>
              <a:rPr lang="en-US" altLang="ko-KR" dirty="0"/>
              <a:t>(68.4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 err="1"/>
              <a:t>입학년도는</a:t>
            </a:r>
            <a:r>
              <a:rPr lang="ko-KR" altLang="en-US" dirty="0"/>
              <a:t> </a:t>
            </a:r>
            <a:r>
              <a:rPr lang="en-US" altLang="ko-KR" dirty="0"/>
              <a:t>2016</a:t>
            </a:r>
            <a:r>
              <a:rPr lang="ko-KR" altLang="en-US" dirty="0"/>
              <a:t>년도</a:t>
            </a:r>
            <a:r>
              <a:rPr lang="en-US" altLang="ko-KR" dirty="0"/>
              <a:t>(65.4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 만족도가 가장 높게 나타남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전년 대비 만족도는</a:t>
            </a:r>
            <a:r>
              <a:rPr lang="en-US" altLang="ko-KR" dirty="0"/>
              <a:t> </a:t>
            </a:r>
            <a:r>
              <a:rPr lang="ko-KR" altLang="en-US" dirty="0"/>
              <a:t>여성</a:t>
            </a:r>
            <a:r>
              <a:rPr lang="en-US" altLang="ko-KR" dirty="0"/>
              <a:t>(+8.6</a:t>
            </a:r>
            <a:r>
              <a:rPr lang="ko-KR" altLang="en-US" dirty="0"/>
              <a:t>점</a:t>
            </a:r>
            <a:r>
              <a:rPr lang="en-US" altLang="ko-KR" dirty="0"/>
              <a:t>), 22</a:t>
            </a:r>
            <a:r>
              <a:rPr lang="ko-KR" altLang="en-US" dirty="0"/>
              <a:t>세</a:t>
            </a:r>
            <a:r>
              <a:rPr lang="en-US" altLang="ko-KR" dirty="0"/>
              <a:t>(+14.2</a:t>
            </a:r>
            <a:r>
              <a:rPr lang="ko-KR" altLang="en-US" dirty="0"/>
              <a:t>점</a:t>
            </a:r>
            <a:r>
              <a:rPr lang="en-US" altLang="ko-KR" dirty="0"/>
              <a:t>), 2011</a:t>
            </a:r>
            <a:r>
              <a:rPr lang="ko-KR" altLang="en-US" dirty="0"/>
              <a:t>년 이전</a:t>
            </a:r>
            <a:r>
              <a:rPr lang="en-US" altLang="ko-KR" dirty="0"/>
              <a:t>(+13.8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의 상승폭이 가장 큼</a:t>
            </a:r>
            <a:r>
              <a:rPr lang="en-US" altLang="ko-KR" dirty="0"/>
              <a:t>.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425312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종합만족도</a:t>
              </a:r>
            </a:p>
          </p:txBody>
        </p:sp>
      </p:grpSp>
      <p:graphicFrame>
        <p:nvGraphicFramePr>
          <p:cNvPr id="19" name="차트 1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502725"/>
        </p:xfrm>
        <a:graphic>
          <a:graphicData uri="http://schemas.openxmlformats.org/drawingml/2006/table">
            <a:tbl>
              <a:tblPr/>
              <a:tblGrid>
                <a:gridCol w="52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22</a:t>
                      </a:r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23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2012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(n=213)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7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5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243780" y="4458179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1881329" y="6181422"/>
          <a:ext cx="877044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2888261" y="6181422"/>
          <a:ext cx="3000843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연령별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6018991" y="6181422"/>
          <a:ext cx="3535581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입학년도별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직선 연결선 33"/>
          <p:cNvCxnSpPr/>
          <p:nvPr/>
        </p:nvCxnSpPr>
        <p:spPr>
          <a:xfrm>
            <a:off x="2807102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1771060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5923629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/>
          <p:cNvSpPr>
            <a:spLocks/>
          </p:cNvSpPr>
          <p:nvPr/>
        </p:nvSpPr>
        <p:spPr bwMode="auto">
          <a:xfrm>
            <a:off x="2131248" y="4022947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/>
          <p:cNvSpPr>
            <a:spLocks/>
          </p:cNvSpPr>
          <p:nvPr/>
        </p:nvSpPr>
        <p:spPr bwMode="auto">
          <a:xfrm>
            <a:off x="2598734" y="3863122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39" name="Freeform 101"/>
          <p:cNvSpPr>
            <a:spLocks/>
          </p:cNvSpPr>
          <p:nvPr/>
        </p:nvSpPr>
        <p:spPr bwMode="auto">
          <a:xfrm>
            <a:off x="5775759" y="3954785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" name="Freeform 101"/>
          <p:cNvSpPr>
            <a:spLocks/>
          </p:cNvSpPr>
          <p:nvPr/>
        </p:nvSpPr>
        <p:spPr bwMode="auto">
          <a:xfrm>
            <a:off x="6758446" y="4045895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" name="Freeform 101"/>
          <p:cNvSpPr>
            <a:spLocks/>
          </p:cNvSpPr>
          <p:nvPr/>
        </p:nvSpPr>
        <p:spPr bwMode="auto">
          <a:xfrm>
            <a:off x="3680185" y="3785361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42" name="Freeform 101"/>
          <p:cNvSpPr>
            <a:spLocks/>
          </p:cNvSpPr>
          <p:nvPr/>
        </p:nvSpPr>
        <p:spPr bwMode="auto">
          <a:xfrm>
            <a:off x="8892175" y="3871722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27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종합만족도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응답자 특성별 </a:t>
            </a:r>
            <a:r>
              <a:rPr lang="en-US" altLang="ko-KR"/>
              <a:t>(2/2)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직업별로는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관리직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/>
              <a:t>70.4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ko-KR" altLang="en-US" dirty="0"/>
              <a:t>다음으로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학생</a:t>
            </a:r>
            <a:r>
              <a:rPr lang="en-US" altLang="ko-KR" dirty="0" smtClean="0"/>
              <a:t>’(</a:t>
            </a:r>
            <a:r>
              <a:rPr lang="en-US" altLang="ko-KR" dirty="0"/>
              <a:t>69.3</a:t>
            </a:r>
            <a:r>
              <a:rPr lang="ko-KR" altLang="en-US" dirty="0"/>
              <a:t>점</a:t>
            </a:r>
            <a:r>
              <a:rPr lang="en-US" altLang="ko-KR" dirty="0" smtClean="0"/>
              <a:t>) &gt;</a:t>
            </a:r>
            <a:r>
              <a:rPr lang="ko-KR" altLang="en-US" dirty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공무원</a:t>
            </a:r>
            <a:r>
              <a:rPr lang="en-US" altLang="ko-KR" dirty="0" smtClean="0"/>
              <a:t>/</a:t>
            </a:r>
            <a:r>
              <a:rPr lang="ko-KR" altLang="en-US" dirty="0" smtClean="0"/>
              <a:t>교원</a:t>
            </a:r>
            <a:r>
              <a:rPr lang="en-US" altLang="ko-KR" dirty="0" smtClean="0"/>
              <a:t>’(66.4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자영업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개인사업</a:t>
            </a:r>
            <a:r>
              <a:rPr lang="en-US" altLang="ko-KR" dirty="0"/>
              <a:t>)</a:t>
            </a:r>
            <a:r>
              <a:rPr lang="en-US" altLang="ko-KR" dirty="0" smtClean="0"/>
              <a:t>’(</a:t>
            </a:r>
            <a:r>
              <a:rPr lang="en-US" altLang="ko-KR" dirty="0"/>
              <a:t>65.9</a:t>
            </a:r>
            <a:r>
              <a:rPr lang="ko-KR" altLang="en-US" dirty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순으로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높은 </a:t>
            </a:r>
            <a:r>
              <a:rPr lang="ko-KR" altLang="en-US" dirty="0"/>
              <a:t>반면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생산직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/>
              <a:t>56.1</a:t>
            </a:r>
            <a:r>
              <a:rPr lang="ko-KR" altLang="en-US" dirty="0"/>
              <a:t>점으로 가장 낮음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전년 대비 만족도는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학생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ko-KR" altLang="en-US" dirty="0"/>
              <a:t>상승폭</a:t>
            </a:r>
            <a:r>
              <a:rPr lang="en-US" altLang="ko-KR" dirty="0"/>
              <a:t>(+13.4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나타났으며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관리직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ko-KR" altLang="en-US" dirty="0"/>
              <a:t>하락폭</a:t>
            </a:r>
            <a:r>
              <a:rPr lang="en-US" altLang="ko-KR" dirty="0"/>
              <a:t>(-29.6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큰 편임</a:t>
            </a:r>
            <a:r>
              <a:rPr lang="en-US" altLang="ko-KR" dirty="0"/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425312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종합만족도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1250275" y="5568478"/>
          <a:ext cx="8311237" cy="502725"/>
        </p:xfrm>
        <a:graphic>
          <a:graphicData uri="http://schemas.openxmlformats.org/drawingml/2006/table">
            <a:tbl>
              <a:tblPr/>
              <a:tblGrid>
                <a:gridCol w="755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5556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판매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자영업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개인사업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공무원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학생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기타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무직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(n=213)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1" name="Group 3"/>
          <p:cNvGraphicFramePr>
            <a:graphicFrameLocks noGrp="1"/>
          </p:cNvGraphicFramePr>
          <p:nvPr>
            <p:extLst/>
          </p:nvPr>
        </p:nvGraphicFramePr>
        <p:xfrm>
          <a:off x="1249680" y="2987952"/>
          <a:ext cx="8330993" cy="417600"/>
        </p:xfrm>
        <a:graphic>
          <a:graphicData uri="http://schemas.openxmlformats.org/drawingml/2006/table">
            <a:tbl>
              <a:tblPr/>
              <a:tblGrid>
                <a:gridCol w="75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29.6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/>
          </p:nvPr>
        </p:nvGraphicFramePr>
        <p:xfrm>
          <a:off x="2144699" y="6181422"/>
          <a:ext cx="7390761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직업별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7" name="직선 연결선 36"/>
          <p:cNvCxnSpPr/>
          <p:nvPr/>
        </p:nvCxnSpPr>
        <p:spPr>
          <a:xfrm>
            <a:off x="2009061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1243780" y="4456162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/>
          <p:cNvSpPr>
            <a:spLocks/>
          </p:cNvSpPr>
          <p:nvPr/>
        </p:nvSpPr>
        <p:spPr bwMode="auto">
          <a:xfrm>
            <a:off x="5539422" y="4051713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/>
          <p:cNvSpPr>
            <a:spLocks/>
          </p:cNvSpPr>
          <p:nvPr/>
        </p:nvSpPr>
        <p:spPr bwMode="auto">
          <a:xfrm>
            <a:off x="3315593" y="3809476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11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주요 만족도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err="1"/>
              <a:t>차원별로는</a:t>
            </a:r>
            <a:r>
              <a:rPr lang="ko-KR" altLang="en-US" dirty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대학환경 </a:t>
            </a:r>
            <a:r>
              <a:rPr lang="ko-KR" altLang="en-US" dirty="0"/>
              <a:t>및 </a:t>
            </a:r>
            <a:r>
              <a:rPr lang="ko-KR" altLang="en-US" dirty="0" smtClean="0"/>
              <a:t>교육환경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/>
              <a:t>64.8</a:t>
            </a:r>
            <a:r>
              <a:rPr lang="ko-KR" altLang="en-US" dirty="0"/>
              <a:t>점으로 가장 높고</a:t>
            </a:r>
            <a:r>
              <a:rPr lang="en-US" altLang="ko-KR" dirty="0"/>
              <a:t>,</a:t>
            </a:r>
            <a:r>
              <a:rPr lang="ko-KR" altLang="en-US" dirty="0"/>
              <a:t> 다음으로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대학교육의 </a:t>
            </a:r>
            <a:r>
              <a:rPr lang="ko-KR" altLang="en-US" dirty="0" err="1" smtClean="0"/>
              <a:t>활용성</a:t>
            </a:r>
            <a:r>
              <a:rPr lang="en-US" altLang="ko-KR" dirty="0" smtClean="0"/>
              <a:t>’</a:t>
            </a:r>
            <a:r>
              <a:rPr lang="en-US" altLang="ko-KR" dirty="0"/>
              <a:t>(</a:t>
            </a:r>
            <a:r>
              <a:rPr lang="en-US" altLang="ko-KR" dirty="0" smtClean="0"/>
              <a:t>63.5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대학 </a:t>
            </a:r>
            <a:r>
              <a:rPr lang="ko-KR" altLang="en-US" dirty="0"/>
              <a:t>전체 전반적 </a:t>
            </a:r>
            <a:r>
              <a:rPr lang="ko-KR" altLang="en-US" dirty="0" smtClean="0"/>
              <a:t>만족도</a:t>
            </a:r>
            <a:r>
              <a:rPr lang="en-US" altLang="ko-KR" dirty="0" smtClean="0"/>
              <a:t>’(60.3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대학의 명성</a:t>
            </a:r>
            <a:r>
              <a:rPr lang="en-US" altLang="ko-KR" dirty="0" smtClean="0"/>
              <a:t>’(56.1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대학교육의 활용성을 제외한 전체 만족도가 전년 대비 상승한 가운데</a:t>
            </a:r>
            <a:r>
              <a:rPr lang="en-US" altLang="ko-KR" dirty="0"/>
              <a:t>,</a:t>
            </a:r>
            <a:r>
              <a:rPr lang="ko-KR" altLang="en-US" dirty="0"/>
              <a:t> 특히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대학 </a:t>
            </a:r>
            <a:r>
              <a:rPr lang="ko-KR" altLang="en-US" dirty="0"/>
              <a:t>전체 전반적 </a:t>
            </a:r>
            <a:r>
              <a:rPr lang="ko-KR" altLang="en-US" dirty="0" smtClean="0"/>
              <a:t>만족도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ko-KR" altLang="en-US" dirty="0"/>
              <a:t>가장 큰 폭</a:t>
            </a:r>
            <a:r>
              <a:rPr lang="en-US" altLang="ko-KR" dirty="0"/>
              <a:t>(+5.1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으로 상승함</a:t>
            </a:r>
            <a:r>
              <a:rPr lang="en-US" altLang="ko-KR" dirty="0"/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 bwMode="auto">
            <a:xfrm>
              <a:off x="362732" y="1103179"/>
              <a:ext cx="222255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주요 만족도</a:t>
              </a:r>
            </a:p>
          </p:txBody>
        </p:sp>
      </p:grpSp>
      <p:graphicFrame>
        <p:nvGraphicFramePr>
          <p:cNvPr id="35" name="차트 34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34480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환경 및 </a:t>
                      </a:r>
                      <a:r>
                        <a:rPr kumimoji="1" lang="ko-KR" altLang="en-US" sz="11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교육환경 </a:t>
                      </a:r>
                      <a:endParaRPr kumimoji="1" lang="en-US" altLang="ko-KR" sz="1100" b="0" i="0" u="none" strike="noStrike" kern="1200" cap="none" spc="-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차원 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대학교육의 </a:t>
                      </a:r>
                      <a:r>
                        <a:rPr kumimoji="1" lang="ko-KR" altLang="en-US" sz="11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활용성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차원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대학의 명성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차원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전체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7" name="직선 연결선 36"/>
          <p:cNvCxnSpPr/>
          <p:nvPr/>
        </p:nvCxnSpPr>
        <p:spPr>
          <a:xfrm>
            <a:off x="1243780" y="4373493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39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0" name="직사각형 39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2913289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01"/>
          <p:cNvSpPr>
            <a:spLocks/>
          </p:cNvSpPr>
          <p:nvPr/>
        </p:nvSpPr>
        <p:spPr bwMode="auto">
          <a:xfrm>
            <a:off x="7401272" y="391485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01"/>
          <p:cNvSpPr>
            <a:spLocks/>
          </p:cNvSpPr>
          <p:nvPr/>
        </p:nvSpPr>
        <p:spPr bwMode="auto">
          <a:xfrm>
            <a:off x="4088904" y="375106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75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주요 만족도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/>
              <a:t>계열 및 응답자 특성별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20320" cy="518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종합만족도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 환경 및 교육 환경 차원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대학교육의 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활용성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차원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대학의 명성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차원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 전체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9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49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예체능계열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인문사회계열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자연계열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공학계열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949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남성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여성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949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이하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949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2011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 이전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2012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2013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2014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5949">
                <a:tc rowSpan="10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전문직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관리직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사무직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영업직</a:t>
                      </a:r>
                      <a:endParaRPr lang="ko-KR" altLang="en-US" sz="900" b="0" i="0" u="none" strike="noStrike" baseline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생산직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판매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서비스직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자영업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개인사업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공무원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교원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학생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5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기타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무직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100" y="6397804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대학 환경 및 교육 환경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대학 환경 및 교육환경 차원 만족도는</a:t>
            </a:r>
            <a:r>
              <a:rPr lang="en-US" altLang="ko-KR" dirty="0"/>
              <a:t> 64.8</a:t>
            </a:r>
            <a:r>
              <a:rPr lang="ko-KR" altLang="en-US" dirty="0"/>
              <a:t>점으로</a:t>
            </a:r>
            <a:r>
              <a:rPr lang="en-US" altLang="ko-KR" dirty="0"/>
              <a:t>,</a:t>
            </a:r>
            <a:r>
              <a:rPr lang="ko-KR" altLang="en-US" dirty="0"/>
              <a:t> 전년 대비 </a:t>
            </a:r>
            <a:r>
              <a:rPr lang="en-US" altLang="ko-KR" dirty="0"/>
              <a:t>+0.1</a:t>
            </a:r>
            <a:r>
              <a:rPr lang="ko-KR" altLang="en-US" dirty="0"/>
              <a:t>점 상승함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교수님 </a:t>
            </a:r>
            <a:r>
              <a:rPr lang="ko-KR" altLang="en-US" dirty="0"/>
              <a:t>강의 </a:t>
            </a:r>
            <a:r>
              <a:rPr lang="ko-KR" altLang="en-US" dirty="0" smtClean="0"/>
              <a:t>열의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/>
              <a:t>74.0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ko-KR" altLang="en-US" dirty="0"/>
              <a:t>다음으로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교수님 </a:t>
            </a:r>
            <a:r>
              <a:rPr lang="ko-KR" altLang="en-US" dirty="0"/>
              <a:t>취업 및 진로상담 </a:t>
            </a:r>
            <a:r>
              <a:rPr lang="ko-KR" altLang="en-US" dirty="0" smtClean="0"/>
              <a:t>잘해줌</a:t>
            </a:r>
            <a:r>
              <a:rPr lang="en-US" altLang="ko-KR" dirty="0" smtClean="0"/>
              <a:t>’(</a:t>
            </a:r>
            <a:r>
              <a:rPr lang="en-US" altLang="ko-KR" dirty="0"/>
              <a:t>72.9</a:t>
            </a:r>
            <a:r>
              <a:rPr lang="ko-KR" altLang="en-US" dirty="0"/>
              <a:t>점</a:t>
            </a:r>
            <a:r>
              <a:rPr lang="en-US" altLang="ko-KR" dirty="0"/>
              <a:t>) &gt; </a:t>
            </a:r>
            <a:br>
              <a:rPr lang="en-US" altLang="ko-KR" dirty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학과 </a:t>
            </a:r>
            <a:r>
              <a:rPr lang="ko-KR" altLang="en-US" dirty="0"/>
              <a:t>교육과정 구성 </a:t>
            </a:r>
            <a:r>
              <a:rPr lang="ko-KR" altLang="en-US" dirty="0" smtClean="0"/>
              <a:t>체계적</a:t>
            </a:r>
            <a:r>
              <a:rPr lang="en-US" altLang="ko-KR" dirty="0" smtClean="0"/>
              <a:t>’(</a:t>
            </a:r>
            <a:r>
              <a:rPr lang="en-US" altLang="ko-KR" dirty="0"/>
              <a:t>68.7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 순으로</a:t>
            </a:r>
            <a:r>
              <a:rPr lang="en-US" altLang="ko-KR" dirty="0"/>
              <a:t> </a:t>
            </a:r>
            <a:r>
              <a:rPr lang="ko-KR" altLang="en-US" dirty="0"/>
              <a:t>높게 나타난 반면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해외 </a:t>
            </a:r>
            <a:r>
              <a:rPr lang="ko-KR" altLang="en-US" dirty="0"/>
              <a:t>어학연수 프로그램 </a:t>
            </a:r>
            <a:r>
              <a:rPr lang="ko-KR" altLang="en-US" dirty="0" smtClean="0"/>
              <a:t>다양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/>
              <a:t>54.6</a:t>
            </a:r>
            <a:r>
              <a:rPr lang="ko-KR" altLang="en-US" dirty="0"/>
              <a:t>점으로 가장 낮음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전년 대비 만족도는 </a:t>
            </a:r>
            <a:r>
              <a:rPr lang="en-US" altLang="ko-KR" dirty="0"/>
              <a:t>‘</a:t>
            </a:r>
            <a:r>
              <a:rPr lang="ko-KR" altLang="en-US" dirty="0"/>
              <a:t>해외 어학연수 프로그램 다양</a:t>
            </a:r>
            <a:r>
              <a:rPr lang="en-US" altLang="ko-KR" dirty="0"/>
              <a:t>’</a:t>
            </a:r>
            <a:r>
              <a:rPr lang="ko-KR" altLang="en-US" dirty="0"/>
              <a:t>이 가장 큰 폭</a:t>
            </a:r>
            <a:r>
              <a:rPr lang="en-US" altLang="ko-KR" dirty="0"/>
              <a:t>(+19.6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으로 상승한 반면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 ‘</a:t>
            </a:r>
            <a:r>
              <a:rPr lang="ko-KR" altLang="en-US" dirty="0"/>
              <a:t>교수님 강의 열의</a:t>
            </a:r>
            <a:r>
              <a:rPr lang="en-US" altLang="ko-KR" dirty="0"/>
              <a:t>’</a:t>
            </a:r>
            <a:r>
              <a:rPr lang="ko-KR" altLang="en-US" dirty="0"/>
              <a:t>는 가장 큰 폭</a:t>
            </a:r>
            <a:r>
              <a:rPr lang="en-US" altLang="ko-KR" dirty="0"/>
              <a:t>(-3.5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으로 하락함</a:t>
            </a:r>
            <a:r>
              <a:rPr lang="en-US" altLang="ko-KR" dirty="0"/>
              <a:t>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4867328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대학 환경 및 교육 환경 만족도</a:t>
              </a:r>
            </a:p>
          </p:txBody>
        </p:sp>
      </p:grpSp>
      <p:graphicFrame>
        <p:nvGraphicFramePr>
          <p:cNvPr id="23" name="차트 22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832485"/>
        </p:xfrm>
        <a:graphic>
          <a:graphicData uri="http://schemas.openxmlformats.org/drawingml/2006/table">
            <a:tbl>
              <a:tblPr/>
              <a:tblGrid>
                <a:gridCol w="52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환경 및 교육환경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시설공간 만족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실험 장비</a:t>
                      </a:r>
                      <a:r>
                        <a:rPr kumimoji="1" lang="en-US" altLang="ko-KR" sz="9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기자재 </a:t>
                      </a:r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 교육과정 구성 체계적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사회수요 반영한 학과 개설과목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900" b="0" i="0" u="none" strike="noStrike" kern="1200" cap="none" spc="-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서비스 </a:t>
                      </a:r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교수님 강의 열의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교수님 취업 및 진로상담 잘해줌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취업 지원 다양한 프로그램 개설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취업 관련 프로그램 실제 취업에 도움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학과별 특성을 고려한 현장실습 및 산업체 인턴십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외국어 교육 실제 어학능력 향상에 도움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해외 어학연수 프로그램 다양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다양한 장학금 지원 프로그램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장학금 금액 적정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환경 및 교육환경 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5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직사각형 28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243780" y="4394679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76548" y="3936275"/>
            <a:ext cx="0" cy="21597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9048205" y="3936275"/>
            <a:ext cx="0" cy="21597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01"/>
          <p:cNvSpPr>
            <a:spLocks/>
          </p:cNvSpPr>
          <p:nvPr/>
        </p:nvSpPr>
        <p:spPr bwMode="auto">
          <a:xfrm>
            <a:off x="7833320" y="404825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101"/>
          <p:cNvSpPr>
            <a:spLocks/>
          </p:cNvSpPr>
          <p:nvPr/>
        </p:nvSpPr>
        <p:spPr bwMode="auto">
          <a:xfrm>
            <a:off x="4671474" y="368446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68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대학 환경 및 교육 환경</a:t>
            </a:r>
            <a:r>
              <a:rPr lang="en-US" altLang="ko-KR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/>
              <a:t>계열 및 응답자 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100" y="6453336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20324" cy="5222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72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732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환경 및 교육환경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시설공간 만족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실험 장비</a:t>
                      </a:r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기자재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만족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 교육과정 구성 체계적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사회수요 반영한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 개설과목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행정서비스 만족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교수님 강의 열의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교수님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 및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진로상담 잘해줌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 지원 다양한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프로그램 개설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 관련 프로그램 실제 취업에 도움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학과별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특성을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고려한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현장실습 및 산업체 </a:t>
                      </a:r>
                      <a:r>
                        <a:rPr lang="ko-KR" altLang="en-US" sz="8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인턴십</a:t>
                      </a:r>
                      <a:endParaRPr lang="ko-KR" altLang="en-US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실제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어학능력 향상에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어학연수 프로그램 다양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 적정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 및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교육환경 전반적 </a:t>
                      </a:r>
                      <a:endParaRPr lang="en-US" altLang="ko-KR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3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(213)</a:t>
                      </a:r>
                      <a:endParaRPr lang="en-US" altLang="ko-KR" sz="800" b="1" i="0" u="none" strike="noStrike" spc="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381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예체능계열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인문사회계열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자연계열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공학계열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381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남성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여성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381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이하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이상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9381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2011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 이전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2012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2013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2014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9381">
                <a:tc rowSpan="10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전문직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관리직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사무직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영업직</a:t>
                      </a:r>
                      <a:endParaRPr lang="ko-KR" altLang="en-US" sz="800" b="0" i="0" u="none" strike="noStrike" spc="-100" baseline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생산직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판매</a:t>
                      </a:r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서비스직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자영업</a:t>
                      </a:r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개인사업</a:t>
                      </a:r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공무원</a:t>
                      </a:r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교원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학생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93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기타</a:t>
                      </a:r>
                      <a:r>
                        <a:rPr lang="en-US" altLang="ko-KR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무직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46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대학교육의 </a:t>
            </a:r>
            <a:r>
              <a:rPr lang="ko-KR" altLang="en-US" dirty="0" err="1"/>
              <a:t>활용성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대학교육의 활용성 차원 만족도는 </a:t>
            </a:r>
            <a:r>
              <a:rPr lang="en-US" altLang="ko-KR" dirty="0"/>
              <a:t>63.5</a:t>
            </a:r>
            <a:r>
              <a:rPr lang="ko-KR" altLang="en-US" dirty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/>
              <a:t>-0.5</a:t>
            </a:r>
            <a:r>
              <a:rPr lang="ko-KR" altLang="en-US" dirty="0"/>
              <a:t>점 </a:t>
            </a:r>
            <a:r>
              <a:rPr lang="ko-KR" altLang="en-US" dirty="0" smtClean="0"/>
              <a:t>하락함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/>
              <a:t>‘</a:t>
            </a:r>
            <a:r>
              <a:rPr lang="ko-KR" altLang="en-US" dirty="0"/>
              <a:t>인성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70.1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ko-KR" altLang="en-US" dirty="0"/>
              <a:t>다음으로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직업윤리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‘</a:t>
            </a:r>
            <a:r>
              <a:rPr lang="ko-KR" altLang="en-US" dirty="0"/>
              <a:t>책임감</a:t>
            </a:r>
            <a:r>
              <a:rPr lang="en-US" altLang="ko-KR" dirty="0" smtClean="0"/>
              <a:t>’(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68.6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/>
              <a:t>대인관계 능력</a:t>
            </a:r>
            <a:r>
              <a:rPr lang="en-US" altLang="ko-KR" dirty="0" smtClean="0"/>
              <a:t>’</a:t>
            </a:r>
            <a:r>
              <a:rPr lang="en-US" altLang="ko-KR" dirty="0"/>
              <a:t>(</a:t>
            </a:r>
            <a:r>
              <a:rPr lang="en-US" altLang="ko-KR" dirty="0" smtClean="0"/>
              <a:t>68.1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순으로 높게 나타난 반면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/>
              <a:t>외국어능력</a:t>
            </a:r>
            <a:r>
              <a:rPr lang="en-US" altLang="ko-KR" dirty="0"/>
              <a:t>’</a:t>
            </a:r>
            <a:r>
              <a:rPr lang="ko-KR" altLang="en-US" dirty="0"/>
              <a:t>은 </a:t>
            </a:r>
            <a:r>
              <a:rPr lang="en-US" altLang="ko-KR" dirty="0"/>
              <a:t>55.7</a:t>
            </a:r>
            <a:r>
              <a:rPr lang="ko-KR" altLang="en-US" dirty="0"/>
              <a:t>점으로 가장 낮음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전공분야 전문 지식을 제외한 전년 대비 만족도는</a:t>
            </a:r>
            <a:r>
              <a:rPr lang="en-US" altLang="ko-KR" dirty="0"/>
              <a:t> </a:t>
            </a:r>
            <a:r>
              <a:rPr lang="ko-KR" altLang="en-US" dirty="0"/>
              <a:t>모두 상승하였으며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‘</a:t>
            </a:r>
            <a:r>
              <a:rPr lang="ko-KR" altLang="en-US" dirty="0"/>
              <a:t>수리능력</a:t>
            </a:r>
            <a:r>
              <a:rPr lang="en-US" altLang="ko-KR" dirty="0"/>
              <a:t>’</a:t>
            </a:r>
            <a:r>
              <a:rPr lang="ko-KR" altLang="en-US" dirty="0"/>
              <a:t>이 가장 큰 폭</a:t>
            </a:r>
            <a:r>
              <a:rPr lang="en-US" altLang="ko-KR" dirty="0"/>
              <a:t>(+8.6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으로 상승함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한편</a:t>
            </a:r>
            <a:r>
              <a:rPr lang="en-US" altLang="ko-KR" dirty="0"/>
              <a:t>, </a:t>
            </a:r>
            <a:r>
              <a:rPr lang="ko-KR" altLang="en-US" dirty="0"/>
              <a:t>필요도는 </a:t>
            </a:r>
            <a:r>
              <a:rPr lang="en-US" altLang="ko-KR" dirty="0"/>
              <a:t>‘</a:t>
            </a:r>
            <a:r>
              <a:rPr lang="ko-KR" altLang="en-US" dirty="0"/>
              <a:t>인성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76.2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ko-KR" altLang="en-US" dirty="0"/>
              <a:t>다음으로 </a:t>
            </a:r>
            <a:r>
              <a:rPr lang="en-US" altLang="ko-KR" dirty="0"/>
              <a:t>‘</a:t>
            </a:r>
            <a:r>
              <a:rPr lang="ko-KR" altLang="en-US" dirty="0"/>
              <a:t>책임감</a:t>
            </a:r>
            <a:r>
              <a:rPr lang="en-US" altLang="ko-KR" dirty="0"/>
              <a:t>’(73.6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직업윤리</a:t>
            </a:r>
            <a:r>
              <a:rPr lang="en-US" altLang="ko-KR" dirty="0"/>
              <a:t>’(72.8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대인관계능력</a:t>
            </a:r>
            <a:r>
              <a:rPr lang="en-US" altLang="ko-KR" dirty="0"/>
              <a:t>’(72.3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 순으로 높음</a:t>
            </a:r>
            <a:r>
              <a:rPr lang="en-US" altLang="ko-KR" dirty="0"/>
              <a:t>.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 bwMode="auto">
            <a:xfrm>
              <a:off x="362732" y="1103179"/>
              <a:ext cx="425312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대학교육의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활용성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만족도</a:t>
              </a:r>
            </a:p>
          </p:txBody>
        </p:sp>
      </p:grpSp>
      <p:graphicFrame>
        <p:nvGraphicFramePr>
          <p:cNvPr id="42" name="차트 41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8" cy="695325"/>
        </p:xfrm>
        <a:graphic>
          <a:graphicData uri="http://schemas.openxmlformats.org/drawingml/2006/table">
            <a:tbl>
              <a:tblPr/>
              <a:tblGrid>
                <a:gridCol w="490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002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교육의 </a:t>
                      </a:r>
                      <a:r>
                        <a:rPr kumimoji="1" lang="ko-KR" altLang="en-US" sz="900" b="0" i="0" u="none" strike="noStrike" kern="1200" cap="none" spc="-50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활용성</a:t>
                      </a:r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kumimoji="1" lang="ko-KR" altLang="en-US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외국어 능력 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의사소통능력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수리능력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문제해결능력</a:t>
                      </a:r>
                      <a:r>
                        <a:rPr kumimoji="1" lang="en-US" altLang="ko-KR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커뮤니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케이션</a:t>
                      </a:r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자기개발능력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자원관리능력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대인관계능력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정보능력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기술능력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조직이해능력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직업윤리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창의성 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교육의 </a:t>
                      </a:r>
                      <a:r>
                        <a:rPr kumimoji="1" lang="ko-KR" altLang="en-US" sz="9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활용성</a:t>
                      </a:r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4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598" cy="417600"/>
        </p:xfrm>
        <a:graphic>
          <a:graphicData uri="http://schemas.openxmlformats.org/drawingml/2006/table">
            <a:tbl>
              <a:tblPr/>
              <a:tblGrid>
                <a:gridCol w="490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009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" name="직사각형 44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1243780" y="4416269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9250" y="3213339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1744071" y="3936275"/>
            <a:ext cx="0" cy="21597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9083038" y="3936275"/>
            <a:ext cx="0" cy="21597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01"/>
          <p:cNvSpPr>
            <a:spLocks/>
          </p:cNvSpPr>
          <p:nvPr/>
        </p:nvSpPr>
        <p:spPr bwMode="auto">
          <a:xfrm>
            <a:off x="2499443" y="406220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Freeform 101"/>
          <p:cNvSpPr>
            <a:spLocks/>
          </p:cNvSpPr>
          <p:nvPr/>
        </p:nvSpPr>
        <p:spPr bwMode="auto">
          <a:xfrm>
            <a:off x="7858595" y="3798588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81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65000" y="1332761"/>
            <a:ext cx="3451594" cy="2641750"/>
            <a:chOff x="3613285" y="5421560"/>
            <a:chExt cx="3451043" cy="2744486"/>
          </a:xfrm>
          <a:noFill/>
        </p:grpSpPr>
        <p:sp>
          <p:nvSpPr>
            <p:cNvPr id="7" name="TextBox 6"/>
            <p:cNvSpPr txBox="1"/>
            <p:nvPr/>
          </p:nvSpPr>
          <p:spPr>
            <a:xfrm>
              <a:off x="3613285" y="5421561"/>
              <a:ext cx="1904063" cy="274448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조사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개요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주요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결과 요약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Action </a:t>
              </a: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Matrix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분석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직무만족도 및 취업경로</a:t>
              </a:r>
              <a:endPara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결론 요약 </a:t>
              </a: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및 제언</a:t>
              </a:r>
              <a:endParaRPr lang="ko-KR" altLang="en-US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2766" y="5421560"/>
              <a:ext cx="211562" cy="274448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03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10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</a:t>
              </a: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7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33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55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727713" y="1352595"/>
            <a:ext cx="751918" cy="323165"/>
            <a:chOff x="2514520" y="2690242"/>
            <a:chExt cx="960444" cy="323165"/>
          </a:xfrm>
        </p:grpSpPr>
        <p:grpSp>
          <p:nvGrpSpPr>
            <p:cNvPr id="12" name="그룹 1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4" name="양쪽 모서리가 둥근 사각형 1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5" name="직각 삼각형 1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2514520" y="2690242"/>
              <a:ext cx="87062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</a:rPr>
                <a:t>Part A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729000" y="1917000"/>
            <a:ext cx="750632" cy="323165"/>
            <a:chOff x="2516163" y="2690242"/>
            <a:chExt cx="958801" cy="323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9" name="양쪽 모서리가 둥근 사각형 1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0" name="직각 삼각형 1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2522712" y="2690242"/>
              <a:ext cx="85424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729000" y="2493000"/>
            <a:ext cx="750632" cy="323165"/>
            <a:chOff x="2516163" y="2690242"/>
            <a:chExt cx="958801" cy="323165"/>
          </a:xfrm>
        </p:grpSpPr>
        <p:grpSp>
          <p:nvGrpSpPr>
            <p:cNvPr id="22" name="그룹 2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4" name="양쪽 모서리가 둥근 사각형 2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5" name="직각 삼각형 2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2521687" y="2690242"/>
              <a:ext cx="8562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723707" y="3069000"/>
            <a:ext cx="755925" cy="323165"/>
            <a:chOff x="2509402" y="2690242"/>
            <a:chExt cx="965562" cy="323165"/>
          </a:xfrm>
        </p:grpSpPr>
        <p:grpSp>
          <p:nvGrpSpPr>
            <p:cNvPr id="27" name="그룹 2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9" name="양쪽 모서리가 둥근 사각형 2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0" name="직각 삼각형 2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2509402" y="2690242"/>
              <a:ext cx="8808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729000" y="3645000"/>
            <a:ext cx="750632" cy="323165"/>
            <a:chOff x="2516163" y="2690242"/>
            <a:chExt cx="958801" cy="323165"/>
          </a:xfrm>
        </p:grpSpPr>
        <p:grpSp>
          <p:nvGrpSpPr>
            <p:cNvPr id="32" name="그룹 3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34" name="양쪽 모서리가 둥근 사각형 3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5" name="직각 삼각형 3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2533973" y="2690242"/>
              <a:ext cx="83171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48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대학교육의 활용성</a:t>
            </a:r>
            <a:r>
              <a:rPr lang="en-US" altLang="ko-KR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/>
              <a:t>- </a:t>
            </a:r>
            <a:r>
              <a:rPr lang="ko-KR" altLang="en-US"/>
              <a:t>기여도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100" y="6381328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18582" cy="5184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79075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교육의 </a:t>
                      </a:r>
                      <a:r>
                        <a:rPr lang="ko-KR" altLang="en-US" sz="800" b="1" u="none" strike="noStrike" kern="120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활용성</a:t>
                      </a: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외국어 능력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의사소통능력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수리능력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문제해결능력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커뮤니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케이션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자기개발능력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자원관리능력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대인관계능력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정보능력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조직이해능력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직업윤리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창의성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교육의 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활용성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전반적 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4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454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454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645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6454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6454">
                <a:tc rowSpan="10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자영업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개인사업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기타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26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대학교육의 활용성</a:t>
            </a:r>
            <a:r>
              <a:rPr lang="en-US" altLang="ko-KR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필요도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100" y="6381328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18582" cy="5184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5766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79075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교육의 </a:t>
                      </a:r>
                      <a:r>
                        <a:rPr lang="ko-KR" altLang="en-US" sz="800" b="1" u="none" strike="noStrike" kern="120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활용성</a:t>
                      </a: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외국어 능력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의사소통능력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수리능력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문제해결능력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커뮤니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케이션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자기개발능력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자원관리능력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대인관계능력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정보능력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조직이해능력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직업윤리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창의성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교육의 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활용성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전반적 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4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454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454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645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6454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6454">
                <a:tc rowSpan="10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자영업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개인사업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학생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6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기타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차트 22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대학의 명성</a:t>
            </a:r>
            <a:r>
              <a:rPr lang="en-US" altLang="ko-KR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대학의 명성 차원 만족도는 </a:t>
            </a:r>
            <a:r>
              <a:rPr lang="en-US" altLang="ko-KR" dirty="0"/>
              <a:t>56.1</a:t>
            </a:r>
            <a:r>
              <a:rPr lang="ko-KR" altLang="en-US" dirty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/>
              <a:t>+2.3</a:t>
            </a:r>
            <a:r>
              <a:rPr lang="ko-KR" altLang="en-US" dirty="0"/>
              <a:t>점 상승함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/>
              <a:t>‘</a:t>
            </a:r>
            <a:r>
              <a:rPr lang="ko-KR" altLang="en-US" dirty="0"/>
              <a:t>회사의 상급자 및 고용주 국제대학교 출신 긍정적 인식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57.1</a:t>
            </a:r>
            <a:r>
              <a:rPr lang="ko-KR" altLang="en-US" dirty="0"/>
              <a:t>점으로 가장 높은 반면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명성 및 평판이 졸업 이후 목표달성에 도움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56.3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낮았음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pPr lvl="0"/>
            <a:r>
              <a:rPr lang="ko-KR" altLang="en-US" dirty="0" smtClean="0"/>
              <a:t>전년 대비 만족도가 모두 상승한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/>
              <a:t>‘</a:t>
            </a:r>
            <a:r>
              <a:rPr lang="ko-KR" altLang="en-US" dirty="0"/>
              <a:t>명성 및 평판이 졸업 이후 목표달성에 도움</a:t>
            </a:r>
            <a:r>
              <a:rPr lang="en-US" altLang="ko-KR" dirty="0"/>
              <a:t>’</a:t>
            </a:r>
            <a:r>
              <a:rPr lang="ko-KR" altLang="en-US" dirty="0"/>
              <a:t>의 상승폭</a:t>
            </a:r>
            <a:r>
              <a:rPr lang="en-US" altLang="ko-KR" dirty="0"/>
              <a:t>(+6.3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328650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대학의 명성 만족도</a:t>
              </a:r>
            </a:p>
          </p:txBody>
        </p:sp>
      </p:grpSp>
      <p:graphicFrame>
        <p:nvGraphicFramePr>
          <p:cNvPr id="24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51244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대학의 명성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학위는 취업 등 진로목표 달성 도움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명성 및 평판이 졸업 이후 목표달성에 도움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회사의 상급자 및 고용주 국제대학교 출신 긍정적 인식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대학의 명성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 만족도 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5" name="직선 연결선 24"/>
          <p:cNvCxnSpPr/>
          <p:nvPr/>
        </p:nvCxnSpPr>
        <p:spPr>
          <a:xfrm>
            <a:off x="1243780" y="4308336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9" name="Group 3"/>
          <p:cNvGraphicFramePr>
            <a:graphicFrameLocks noGrp="1"/>
          </p:cNvGraphicFramePr>
          <p:nvPr>
            <p:extLst/>
          </p:nvPr>
        </p:nvGraphicFramePr>
        <p:xfrm>
          <a:off x="1253489" y="3014079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직사각형 29"/>
          <p:cNvSpPr/>
          <p:nvPr/>
        </p:nvSpPr>
        <p:spPr>
          <a:xfrm>
            <a:off x="349250" y="3030459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9250" y="3222048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929218" y="3936275"/>
            <a:ext cx="0" cy="21597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7910521" y="3936275"/>
            <a:ext cx="0" cy="21597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01"/>
          <p:cNvSpPr>
            <a:spLocks/>
          </p:cNvSpPr>
          <p:nvPr/>
        </p:nvSpPr>
        <p:spPr bwMode="auto">
          <a:xfrm>
            <a:off x="5718648" y="374756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101"/>
          <p:cNvSpPr>
            <a:spLocks/>
          </p:cNvSpPr>
          <p:nvPr/>
        </p:nvSpPr>
        <p:spPr bwMode="auto">
          <a:xfrm>
            <a:off x="7367906" y="371707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956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대학의 명성</a:t>
            </a:r>
            <a:r>
              <a:rPr lang="en-US" altLang="ko-KR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/>
              <a:t>계열 및 응답자 특성별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20320" cy="518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52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대학의 명성 차원 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학위는 취업 등 진로목표 달성 도움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명성 및 평판이 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졸업이후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목표 달성에 도움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회사의 상급자 및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고용주 국제대학교 출신 긍정적 인식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9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93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예체능계열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인문사회계열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자연계열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공학계열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99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남성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여성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99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이하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900" u="none" strike="noStrike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993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2011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 이전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2012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2013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2014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5993">
                <a:tc rowSpan="10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전문직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관리직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사무직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영업직</a:t>
                      </a:r>
                      <a:endParaRPr lang="ko-KR" altLang="en-US" sz="900" b="0" i="0" u="none" strike="noStrike" baseline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생산직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판매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서비스직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자영업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개인사업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공무원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교원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학생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기타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무직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3584" y="6381750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유의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474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전반적 만족도</a:t>
            </a:r>
            <a:r>
              <a:rPr lang="en-US" altLang="ko-KR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전반적 만족도는 </a:t>
            </a:r>
            <a:r>
              <a:rPr lang="en-US" altLang="ko-KR" dirty="0"/>
              <a:t>60.3</a:t>
            </a:r>
            <a:r>
              <a:rPr lang="ko-KR" altLang="en-US" dirty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/>
              <a:t>+5.1</a:t>
            </a:r>
            <a:r>
              <a:rPr lang="ko-KR" altLang="en-US" dirty="0"/>
              <a:t>점 상승함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/>
              <a:t>‘</a:t>
            </a:r>
            <a:r>
              <a:rPr lang="ko-KR" altLang="en-US" dirty="0"/>
              <a:t>과거 전반적 만족도</a:t>
            </a:r>
            <a:r>
              <a:rPr lang="en-US" altLang="ko-KR" dirty="0"/>
              <a:t>’</a:t>
            </a:r>
            <a:r>
              <a:rPr lang="ko-KR" altLang="en-US" dirty="0"/>
              <a:t>가 </a:t>
            </a:r>
            <a:r>
              <a:rPr lang="en-US" altLang="ko-KR" dirty="0"/>
              <a:t>61.3</a:t>
            </a:r>
            <a:r>
              <a:rPr lang="ko-KR" altLang="en-US" dirty="0"/>
              <a:t>점으로 비교적 높게 나타난 반면</a:t>
            </a:r>
            <a:r>
              <a:rPr lang="en-US" altLang="ko-KR" dirty="0"/>
              <a:t>, ‘</a:t>
            </a:r>
            <a:r>
              <a:rPr lang="ko-KR" altLang="en-US" dirty="0"/>
              <a:t>추천의향</a:t>
            </a:r>
            <a:r>
              <a:rPr lang="en-US" altLang="ko-KR" dirty="0"/>
              <a:t>’</a:t>
            </a:r>
            <a:r>
              <a:rPr lang="ko-KR" altLang="en-US" dirty="0"/>
              <a:t>은 </a:t>
            </a:r>
            <a:r>
              <a:rPr lang="en-US" altLang="ko-KR" dirty="0"/>
              <a:t>59.3</a:t>
            </a:r>
            <a:r>
              <a:rPr lang="ko-KR" altLang="en-US" dirty="0"/>
              <a:t>점으로 상대적으로 낮게 나타남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전년 대비 만족도는 모두 상승하였으며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‘</a:t>
            </a:r>
            <a:r>
              <a:rPr lang="ko-KR" altLang="en-US" dirty="0"/>
              <a:t>추천의향</a:t>
            </a:r>
            <a:r>
              <a:rPr lang="en-US" altLang="ko-KR" dirty="0"/>
              <a:t>’</a:t>
            </a:r>
            <a:r>
              <a:rPr lang="ko-KR" altLang="en-US" dirty="0"/>
              <a:t>의 상승폭</a:t>
            </a:r>
            <a:r>
              <a:rPr lang="en-US" altLang="ko-KR" dirty="0"/>
              <a:t>(+9.1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n=213,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2544758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전반적 만족도</a:t>
              </a:r>
            </a:p>
          </p:txBody>
        </p:sp>
      </p:grpSp>
      <p:graphicFrame>
        <p:nvGraphicFramePr>
          <p:cNvPr id="23" name="차트 22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177165"/>
        </p:xfrm>
        <a:graphic>
          <a:graphicData uri="http://schemas.openxmlformats.org/drawingml/2006/table">
            <a:tbl>
              <a:tblPr/>
              <a:tblGrid>
                <a:gridCol w="208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과거 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현재 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추천의향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5" name="직선 연결선 24"/>
          <p:cNvCxnSpPr/>
          <p:nvPr/>
        </p:nvCxnSpPr>
        <p:spPr>
          <a:xfrm>
            <a:off x="1243780" y="4157318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9" name="Group 3"/>
          <p:cNvGraphicFramePr>
            <a:graphicFrameLocks noGrp="1"/>
          </p:cNvGraphicFramePr>
          <p:nvPr>
            <p:extLst/>
          </p:nvPr>
        </p:nvGraphicFramePr>
        <p:xfrm>
          <a:off x="1253489" y="3014079"/>
          <a:ext cx="8331596" cy="417600"/>
        </p:xfrm>
        <a:graphic>
          <a:graphicData uri="http://schemas.openxmlformats.org/drawingml/2006/table">
            <a:tbl>
              <a:tblPr/>
              <a:tblGrid>
                <a:gridCol w="2082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직사각형 29"/>
          <p:cNvSpPr/>
          <p:nvPr/>
        </p:nvSpPr>
        <p:spPr>
          <a:xfrm>
            <a:off x="349250" y="3030459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9250" y="3222048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Freeform 101"/>
          <p:cNvSpPr>
            <a:spLocks/>
          </p:cNvSpPr>
          <p:nvPr/>
        </p:nvSpPr>
        <p:spPr bwMode="auto">
          <a:xfrm>
            <a:off x="8985448" y="365423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Freeform 101"/>
          <p:cNvSpPr>
            <a:spLocks/>
          </p:cNvSpPr>
          <p:nvPr/>
        </p:nvSpPr>
        <p:spPr bwMode="auto">
          <a:xfrm>
            <a:off x="4808886" y="361204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41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전반적 만족도</a:t>
            </a:r>
            <a:r>
              <a:rPr lang="en-US" altLang="ko-KR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/>
              <a:t>계열 및 응답자 특성별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7728" cy="518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5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5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05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059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 전체 전반적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과거 전반적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현재 전반적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추천의향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9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93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예체능계열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인문사회계열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자연계열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공학계열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99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남성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여성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99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이하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900" u="none" strike="noStrike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</a:t>
                      </a:r>
                      <a:endParaRPr lang="ko-KR" altLang="en-US" sz="900" b="0" i="0" u="none" strike="noStrike" baseline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세 이상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993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2011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 이전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2012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2013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2014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5993">
                <a:tc rowSpan="10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전문직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관리직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사무직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영업직</a:t>
                      </a:r>
                      <a:endParaRPr lang="ko-KR" altLang="en-US" sz="900" b="0" i="0" u="none" strike="noStrike" baseline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생산직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판매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서비스직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자영업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개인사업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공무원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교원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학생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5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기타</a:t>
                      </a:r>
                      <a:r>
                        <a:rPr lang="en-US" altLang="ko-KR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무직</a:t>
                      </a:r>
                      <a:endParaRPr lang="ko-KR" alt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8558" y="6395353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961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차원 만족도 </a:t>
            </a:r>
            <a:r>
              <a:rPr lang="en-US" altLang="ko-KR"/>
              <a:t>[</a:t>
            </a:r>
            <a:r>
              <a:rPr lang="ko-KR" altLang="en-US"/>
              <a:t>전반적 만족도</a:t>
            </a:r>
            <a:r>
              <a:rPr lang="en-US" altLang="ko-KR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3) </a:t>
            </a:r>
            <a:r>
              <a:rPr lang="ko-KR" altLang="en-US"/>
              <a:t>사회생활 시</a:t>
            </a:r>
            <a:r>
              <a:rPr lang="en-US" altLang="ko-KR"/>
              <a:t>, </a:t>
            </a:r>
            <a:r>
              <a:rPr lang="ko-KR" altLang="en-US"/>
              <a:t>도움이 된 학교생활 내용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100" y="6446941"/>
            <a:ext cx="1596591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344100" y="1399610"/>
          <a:ext cx="4463999" cy="5026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5323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대인관계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전문지식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인성교육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의사소통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현장실습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전공교육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자격증 취득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실무 위주의 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교수님과의 상담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진로상담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교수님의 열정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조직활동을 통해 생긴 책임감 및 리더십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전반적인 학교생활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사회성 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실기 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자신감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자존감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장학금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외국어 교육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다양한 교양프로그램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임원 활동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친목 도모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문제 해결 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취업 프로그램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직무 능력 향상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청년 일자리 도움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교수님의 강의 및 조언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협동심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창의력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625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자기개발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5106600" y="1399610"/>
          <a:ext cx="4463999" cy="5026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374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다양한 현장실습 경험이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외국어 교육이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교양과목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취업 연계 프로그램이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전공관련 일을 하고 있지 않다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학교의 인지도가 낮다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자격증 관련 프로그램이 다양하지 않다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창의력 향상 교육이 미흡하다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직업윤리 교육이 미흡하다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외부강사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취업 및 진로 상담이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전문적인 교육이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이론 교육이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사회생활 관련 교육이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취업 관련 정보가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기초 교육이 부족하다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선후배와의 관계가 좋지 않다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교수님이 열의가 없었다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입학 시 면접 비율을 낮출 필요가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재학생들을 위해 지속적인 장학금 유지가 필요하다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71388" y="1240369"/>
            <a:ext cx="113973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%)</a:t>
            </a:r>
            <a:endParaRPr lang="en-US" altLang="ko-KR" sz="900" dirty="0"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354311" y="1183023"/>
            <a:ext cx="1261884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242888" indent="-242888">
              <a:buClr>
                <a:srgbClr val="00713B"/>
              </a:buClr>
              <a:buSzPct val="110000"/>
              <a:buFont typeface="Wingdings" panose="05000000000000000000" pitchFamily="2" charset="2"/>
              <a:buChar char="&amp;"/>
              <a:defRPr/>
            </a:pPr>
            <a:r>
              <a: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도움이 된 부분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414838" y="1240369"/>
            <a:ext cx="1139735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n=213, %)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5097761" y="1183023"/>
            <a:ext cx="1770036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242888" indent="-242888">
              <a:buClr>
                <a:srgbClr val="00713B"/>
              </a:buClr>
              <a:buSzPct val="110000"/>
              <a:buFont typeface="Wingdings" panose="05000000000000000000" pitchFamily="2" charset="2"/>
              <a:buChar char="&amp;"/>
              <a:defRPr/>
            </a:pPr>
            <a:r>
              <a: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도움이 되지 않은 부분</a:t>
            </a:r>
          </a:p>
        </p:txBody>
      </p:sp>
    </p:spTree>
    <p:extLst>
      <p:ext uri="{BB962C8B-B14F-4D97-AF65-F5344CB8AC3E}">
        <p14:creationId xmlns:p14="http://schemas.microsoft.com/office/powerpoint/2010/main" val="32395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0. Action Matrix </a:t>
            </a:r>
            <a:r>
              <a:rPr lang="ko-KR" altLang="en-US" dirty="0" smtClean="0"/>
              <a:t>분석 개요</a:t>
            </a:r>
            <a:r>
              <a:rPr lang="en-US" altLang="ko-KR" dirty="0" smtClean="0"/>
              <a:t>	28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Action Matrix		29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차원별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Action Matrix		30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C</a:t>
            </a:r>
          </a:p>
        </p:txBody>
      </p:sp>
    </p:spTree>
    <p:extLst>
      <p:ext uri="{BB962C8B-B14F-4D97-AF65-F5344CB8AC3E}">
        <p14:creationId xmlns:p14="http://schemas.microsoft.com/office/powerpoint/2010/main" val="1597517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0. Action Matrix </a:t>
            </a:r>
            <a:r>
              <a:rPr lang="ko-KR" altLang="en-US" dirty="0"/>
              <a:t>분석 개요</a:t>
            </a:r>
          </a:p>
        </p:txBody>
      </p:sp>
      <p:cxnSp>
        <p:nvCxnSpPr>
          <p:cNvPr id="290" name="직선 화살표 연결선 289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직사각형 271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273" name="직사각형 272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277" name="그룹 276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279" name="TextBox 278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83" name="TextBox 28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6" name="직선 화살표 연결선 5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8" name="Text Box 70"/>
          <p:cNvSpPr txBox="1">
            <a:spLocks noChangeArrowheads="1"/>
          </p:cNvSpPr>
          <p:nvPr/>
        </p:nvSpPr>
        <p:spPr bwMode="auto">
          <a:xfrm>
            <a:off x="285943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</a:endParaRPr>
          </a:p>
          <a:p>
            <a:pPr latinLnBrk="0">
              <a:lnSpc>
                <a:spcPct val="110000"/>
              </a:lnSpc>
            </a:pPr>
            <a:endParaRPr lang="ko-KR" altLang="en-US" sz="1000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55" name="Text Box 70"/>
          <p:cNvSpPr txBox="1">
            <a:spLocks noChangeArrowheads="1"/>
          </p:cNvSpPr>
          <p:nvPr/>
        </p:nvSpPr>
        <p:spPr bwMode="auto">
          <a:xfrm>
            <a:off x="285943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  <a:endParaRPr lang="ko-KR" altLang="en-US" sz="1100" b="1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819126" y="4323080"/>
            <a:ext cx="3889737" cy="1362325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344487" y="992168"/>
            <a:ext cx="9217025" cy="864000"/>
            <a:chOff x="344487" y="5633836"/>
            <a:chExt cx="9217025" cy="864000"/>
          </a:xfrm>
        </p:grpSpPr>
        <p:grpSp>
          <p:nvGrpSpPr>
            <p:cNvPr id="51" name="그룹 50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66" name="양쪽 대괄호 65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67" name="Picture 5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직각 삼각형 67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70" name="직각 삼각형 69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만족도와 중요도를 이용해 평가 영향요인 별 우선 개선점 제시</a:t>
              </a:r>
            </a:p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취약한 품질 차원의 진단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149738" y="2646046"/>
            <a:ext cx="2160000" cy="1800000"/>
            <a:chOff x="5097485" y="2646046"/>
            <a:chExt cx="2160000" cy="1800000"/>
          </a:xfrm>
        </p:grpSpPr>
        <p:grpSp>
          <p:nvGrpSpPr>
            <p:cNvPr id="331" name="그룹 330"/>
            <p:cNvGrpSpPr/>
            <p:nvPr/>
          </p:nvGrpSpPr>
          <p:grpSpPr>
            <a:xfrm>
              <a:off x="5097485" y="2646046"/>
              <a:ext cx="2160000" cy="1800000"/>
              <a:chOff x="5097486" y="2654755"/>
              <a:chExt cx="2147727" cy="1803102"/>
            </a:xfrm>
          </p:grpSpPr>
          <p:sp>
            <p:nvSpPr>
              <p:cNvPr id="332" name="모서리가 둥근 직사각형 331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33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지속 관리 영역</a:t>
                </a:r>
              </a:p>
            </p:txBody>
          </p:sp>
        </p:grpSp>
        <p:sp>
          <p:nvSpPr>
            <p:cNvPr id="59" name="직사각형 58"/>
            <p:cNvSpPr/>
            <p:nvPr/>
          </p:nvSpPr>
          <p:spPr>
            <a:xfrm>
              <a:off x="509748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낮으나  만족도는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유지하는 비용이 높을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자원의 배분을 우선개선 영역으로 돌리는 것이 바람직함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405258" y="2646046"/>
            <a:ext cx="2160000" cy="1800000"/>
            <a:chOff x="7353005" y="2646046"/>
            <a:chExt cx="2160000" cy="1800000"/>
          </a:xfrm>
        </p:grpSpPr>
        <p:grpSp>
          <p:nvGrpSpPr>
            <p:cNvPr id="347" name="그룹 346"/>
            <p:cNvGrpSpPr/>
            <p:nvPr/>
          </p:nvGrpSpPr>
          <p:grpSpPr>
            <a:xfrm>
              <a:off x="7353005" y="2646046"/>
              <a:ext cx="2160000" cy="1800000"/>
              <a:chOff x="5097486" y="2654755"/>
              <a:chExt cx="2147727" cy="1803102"/>
            </a:xfrm>
          </p:grpSpPr>
          <p:sp>
            <p:nvSpPr>
              <p:cNvPr id="348" name="모서리가 둥근 직사각형 347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49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유지</a:t>
                </a:r>
                <a:r>
                  <a:rPr lang="en-US" altLang="ko-KR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/</a:t>
                </a: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강화 영역</a:t>
                </a:r>
              </a:p>
            </p:txBody>
          </p:sp>
        </p:grpSp>
        <p:sp>
          <p:nvSpPr>
            <p:cNvPr id="359" name="직사각형 358"/>
            <p:cNvSpPr/>
            <p:nvPr/>
          </p:nvSpPr>
          <p:spPr>
            <a:xfrm>
              <a:off x="735300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높고  만족도도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유지하지 못 할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불만도가 크게 높아짐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개선 시 유인효과는 별로 없음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5149738" y="4581328"/>
            <a:ext cx="2160000" cy="1800000"/>
            <a:chOff x="5097485" y="4581328"/>
            <a:chExt cx="2160000" cy="1800000"/>
          </a:xfrm>
        </p:grpSpPr>
        <p:grpSp>
          <p:nvGrpSpPr>
            <p:cNvPr id="351" name="그룹 350"/>
            <p:cNvGrpSpPr/>
            <p:nvPr/>
          </p:nvGrpSpPr>
          <p:grpSpPr>
            <a:xfrm>
              <a:off x="5097485" y="4581328"/>
              <a:ext cx="2160000" cy="1800000"/>
              <a:chOff x="5097486" y="2654755"/>
              <a:chExt cx="2147727" cy="1803102"/>
            </a:xfrm>
          </p:grpSpPr>
          <p:sp>
            <p:nvSpPr>
              <p:cNvPr id="352" name="모서리가 둥근 직사각형 351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53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FEF1E6"/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점진 개선 영역</a:t>
                </a:r>
              </a:p>
            </p:txBody>
          </p:sp>
        </p:grpSp>
        <p:sp>
          <p:nvSpPr>
            <p:cNvPr id="360" name="직사각형 359"/>
            <p:cNvSpPr/>
            <p:nvPr/>
          </p:nvSpPr>
          <p:spPr>
            <a:xfrm>
              <a:off x="509748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낮고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만족도도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/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중요성 인식 모두를 높여야 하기 때문에 개선에 많은 비용이 듦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차별적 요인으로 활용이 가능하다면 개선 필요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7405258" y="4581328"/>
            <a:ext cx="2160000" cy="1800000"/>
            <a:chOff x="7353005" y="4581328"/>
            <a:chExt cx="2160000" cy="1800000"/>
          </a:xfrm>
        </p:grpSpPr>
        <p:grpSp>
          <p:nvGrpSpPr>
            <p:cNvPr id="355" name="그룹 354"/>
            <p:cNvGrpSpPr/>
            <p:nvPr/>
          </p:nvGrpSpPr>
          <p:grpSpPr>
            <a:xfrm>
              <a:off x="7353005" y="4581328"/>
              <a:ext cx="2160000" cy="1800000"/>
              <a:chOff x="5097486" y="2654755"/>
              <a:chExt cx="2147727" cy="1803102"/>
            </a:xfrm>
          </p:grpSpPr>
          <p:sp>
            <p:nvSpPr>
              <p:cNvPr id="356" name="모서리가 둥근 직사각형 355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rgbClr val="93CDDD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57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rgbClr val="93CDDD"/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EDF7F9"/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중점 개선 영역</a:t>
                </a:r>
              </a:p>
            </p:txBody>
          </p:sp>
        </p:grpSp>
        <p:sp>
          <p:nvSpPr>
            <p:cNvPr id="361" name="직사각형 360"/>
            <p:cNvSpPr/>
            <p:nvPr/>
          </p:nvSpPr>
          <p:spPr>
            <a:xfrm>
              <a:off x="735300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높으나 만족도는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중요하다고 생각하고 있지만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실제 만족도는 떨어지는 영역으로 개선 시 유인효과가 가장 높음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89772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89772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ko-KR" altLang="en-US" sz="1100" b="1" spc="-100" dirty="0">
                <a:latin typeface="Trebuchet MS" pitchFamily="34" charset="0"/>
              </a:rPr>
              <a:t>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271" name="직사각형 270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274" name="직사각형 273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</p:spTree>
    <p:extLst>
      <p:ext uri="{BB962C8B-B14F-4D97-AF65-F5344CB8AC3E}">
        <p14:creationId xmlns:p14="http://schemas.microsoft.com/office/powerpoint/2010/main" val="2139517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/>
              <a:t>. </a:t>
            </a:r>
            <a:r>
              <a:rPr lang="ko-KR" altLang="en-US"/>
              <a:t>전체 </a:t>
            </a:r>
            <a:r>
              <a:rPr lang="en-US" altLang="ko-KR"/>
              <a:t>Action Matrix </a:t>
            </a:r>
            <a:r>
              <a:rPr lang="ko-KR" altLang="en-US"/>
              <a:t>분석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1) Action Matrix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</a:t>
            </a:r>
            <a:r>
              <a:rPr lang="en-US" altLang="ko-KR" dirty="0"/>
              <a:t>Action Matrix </a:t>
            </a:r>
            <a:r>
              <a:rPr lang="ko-KR" altLang="en-US" dirty="0"/>
              <a:t>분석 결과</a:t>
            </a:r>
            <a:r>
              <a:rPr lang="en-US" altLang="ko-KR" dirty="0"/>
              <a:t>, </a:t>
            </a:r>
            <a:r>
              <a:rPr lang="ko-KR" altLang="en-US" dirty="0"/>
              <a:t>중요도 대비 만족도가 낮은 중점 개선 영역은 대학 전체 전반적 만족도와</a:t>
            </a:r>
            <a:r>
              <a:rPr lang="en-US" altLang="ko-KR" dirty="0"/>
              <a:t> </a:t>
            </a:r>
            <a:r>
              <a:rPr lang="ko-KR" altLang="en-US" dirty="0"/>
              <a:t>대학의 명성임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한편</a:t>
            </a:r>
            <a:r>
              <a:rPr lang="en-US" altLang="ko-KR" dirty="0"/>
              <a:t>, </a:t>
            </a:r>
            <a:r>
              <a:rPr lang="ko-KR" altLang="en-US" dirty="0"/>
              <a:t>중요도는 낮으나 만족도가 높아 지속적인 관리가 필요한 영역은 대학 환경</a:t>
            </a:r>
            <a:r>
              <a:rPr lang="en-US" altLang="ko-KR" dirty="0"/>
              <a:t> </a:t>
            </a:r>
            <a:r>
              <a:rPr lang="ko-KR" altLang="en-US" dirty="0"/>
              <a:t>및 교육환경</a:t>
            </a:r>
            <a:r>
              <a:rPr lang="en-US" altLang="ko-KR" dirty="0"/>
              <a:t>, </a:t>
            </a:r>
            <a:r>
              <a:rPr lang="ko-KR" altLang="en-US" dirty="0"/>
              <a:t>대학 교육의 </a:t>
            </a:r>
            <a:r>
              <a:rPr lang="ko-KR" altLang="en-US" dirty="0" err="1"/>
              <a:t>활용성으로</a:t>
            </a:r>
            <a:r>
              <a:rPr lang="ko-KR" altLang="en-US" dirty="0"/>
              <a:t> 나타남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95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6" name="직선 화살표 연결선 95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직사각형 96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99" name="직사각형 98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102" name="그룹 101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103" name="TextBox 102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6" name="그룹 105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107" name="직선 화살표 연결선 106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147" name="모서리가 둥근 직사각형 146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48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146" name="직사각형 145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대학 환경 및 교육환경</a:t>
            </a:r>
          </a:p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대학 교육의 </a:t>
            </a:r>
            <a:r>
              <a:rPr lang="ko-KR" altLang="en-US" sz="1000" spc="-100" dirty="0" err="1">
                <a:solidFill>
                  <a:prstClr val="black"/>
                </a:solidFill>
                <a:latin typeface="Trebuchet MS" pitchFamily="34" charset="0"/>
              </a:rPr>
              <a:t>활용성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140" name="그룹 139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142" name="모서리가 둥근 직사각형 141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141" name="직사각형 140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137" name="모서리가 둥근 직사각형 136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136" name="직사각형 135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130" name="그룹 129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132" name="모서리가 둥근 직사각형 131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33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131" name="직사각형 130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대학 전체 전반적 만족도</a:t>
            </a:r>
          </a:p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대학의 명성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46713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25.0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61.2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833373" y="4318820"/>
            <a:ext cx="3889737" cy="1362325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726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조사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조사 목적</a:t>
            </a:r>
            <a:r>
              <a:rPr lang="en-US" altLang="ko-KR" dirty="0" smtClean="0"/>
              <a:t>			04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조사 설계</a:t>
            </a:r>
            <a:r>
              <a:rPr lang="en-US" altLang="ko-KR" dirty="0" smtClean="0"/>
              <a:t>			05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조사 내용</a:t>
            </a:r>
            <a:r>
              <a:rPr lang="en-US" altLang="ko-KR" dirty="0" smtClean="0"/>
              <a:t>			06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</a:t>
            </a:r>
            <a:r>
              <a:rPr lang="ko-KR" altLang="en-US" dirty="0" smtClean="0"/>
              <a:t>응답자 특성</a:t>
            </a:r>
            <a:r>
              <a:rPr lang="en-US" altLang="ko-KR" dirty="0" smtClean="0"/>
              <a:t>		07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5. </a:t>
            </a:r>
            <a:r>
              <a:rPr lang="ko-KR" altLang="en-US" dirty="0" smtClean="0"/>
              <a:t>지수 산출 </a:t>
            </a:r>
            <a:r>
              <a:rPr lang="en-US" altLang="ko-KR" dirty="0" smtClean="0"/>
              <a:t>Process		08</a:t>
            </a:r>
            <a:endParaRPr lang="en-US" altLang="ko-KR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A</a:t>
            </a:r>
          </a:p>
        </p:txBody>
      </p:sp>
    </p:spTree>
    <p:extLst>
      <p:ext uri="{BB962C8B-B14F-4D97-AF65-F5344CB8AC3E}">
        <p14:creationId xmlns:p14="http://schemas.microsoft.com/office/powerpoint/2010/main" val="117442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/>
              <a:t>. </a:t>
            </a:r>
            <a:r>
              <a:rPr lang="ko-KR" altLang="en-US"/>
              <a:t>차원별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27" name="텍스트 개체 틀 2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대학 환경 및 교육 환경</a:t>
            </a:r>
          </a:p>
        </p:txBody>
      </p:sp>
      <p:sp>
        <p:nvSpPr>
          <p:cNvPr id="26" name="내용 개체 틀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sz="1150" dirty="0" smtClean="0"/>
              <a:t>중점 개선 </a:t>
            </a:r>
            <a:r>
              <a:rPr lang="en-US" altLang="ko-KR" sz="1150" dirty="0" smtClean="0"/>
              <a:t>: </a:t>
            </a:r>
            <a:r>
              <a:rPr lang="ko-KR" altLang="en-US" sz="1150" dirty="0" smtClean="0"/>
              <a:t>취업 관련 프로그램 실제 취업에 도움</a:t>
            </a:r>
            <a:endParaRPr lang="en-US" altLang="ko-KR" sz="1150" dirty="0" smtClean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sz="1150" dirty="0" smtClean="0"/>
              <a:t>점진 개선 </a:t>
            </a:r>
            <a:r>
              <a:rPr lang="en-US" altLang="ko-KR" sz="1150" dirty="0" smtClean="0"/>
              <a:t>: </a:t>
            </a:r>
            <a:r>
              <a:rPr lang="ko-KR" altLang="en-US" sz="1150" dirty="0" smtClean="0"/>
              <a:t>학과별 특성을 고려한 현장실습 및 산업체 </a:t>
            </a:r>
            <a:r>
              <a:rPr lang="ko-KR" altLang="en-US" sz="1150" dirty="0" err="1" smtClean="0"/>
              <a:t>인턴십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해외 어학연수 프로그램 다양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외국어 교육 실제 어학능력 향상에 도움</a:t>
            </a:r>
            <a:endParaRPr lang="ko-KR" altLang="en-US" sz="1150" dirty="0"/>
          </a:p>
        </p:txBody>
      </p:sp>
      <p:graphicFrame>
        <p:nvGraphicFramePr>
          <p:cNvPr id="43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4" name="직선 화살표 연결선 43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0" name="TextBox 49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4" name="직선 화살표 연결선 53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9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90" name="직사각형 89"/>
          <p:cNvSpPr/>
          <p:nvPr/>
        </p:nvSpPr>
        <p:spPr>
          <a:xfrm>
            <a:off x="514973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교수님 강의 열의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교수님 취업 및 진로상담 잘해줌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장학금 금액 적정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다양한 장학금 프로그램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86" name="모서리가 둥근 직사각형 8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0525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05000"/>
              </a:lnSpc>
              <a:spcAft>
                <a:spcPts val="1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취업 지원 다양한 프로그램 개설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05000"/>
              </a:lnSpc>
              <a:spcAft>
                <a:spcPts val="1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시설공간 만족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05000"/>
              </a:lnSpc>
              <a:spcAft>
                <a:spcPts val="1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학과 교육과정 구성 체계적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05000"/>
              </a:lnSpc>
              <a:spcAft>
                <a:spcPts val="1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행정서비스 만족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05000"/>
              </a:lnSpc>
              <a:spcAft>
                <a:spcPts val="1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사회수요 반영한 학과 개설과목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05000"/>
              </a:lnSpc>
              <a:spcAft>
                <a:spcPts val="1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실험 장비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/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기자재 만족</a:t>
            </a:r>
            <a:endParaRPr lang="en-US" altLang="ko-KR" sz="9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80" name="직사각형 79"/>
          <p:cNvSpPr/>
          <p:nvPr/>
        </p:nvSpPr>
        <p:spPr>
          <a:xfrm>
            <a:off x="5149738" y="501410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학과별 </a:t>
            </a: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특성을 고려한 현장실습 및 산업체 </a:t>
            </a:r>
            <a:r>
              <a:rPr lang="ko-KR" altLang="en-US" sz="1000" spc="-100" dirty="0" err="1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인턴십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외국어 교육 실제 어학능력 향상에 도움</a:t>
            </a: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해외 어학연수 프로그램 다양</a:t>
            </a:r>
          </a:p>
        </p:txBody>
      </p:sp>
      <p:grpSp>
        <p:nvGrpSpPr>
          <p:cNvPr id="69" name="그룹 68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7405258" y="501410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81980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56929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65.5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3584" y="6381750"/>
            <a:ext cx="4052391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항목별 중요도는 항목별 만족도와 차원 만족도간의 상관분석을 이용해 산출함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7416867" y="501410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취업 관련 프로그램 실제 취업에 도움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0987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/>
              <a:t>. </a:t>
            </a:r>
            <a:r>
              <a:rPr lang="ko-KR" altLang="en-US"/>
              <a:t>차원별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27" name="텍스트 개체 틀 2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대학교육의 </a:t>
            </a:r>
            <a:r>
              <a:rPr lang="ko-KR" altLang="en-US" dirty="0" err="1"/>
              <a:t>활용성</a:t>
            </a:r>
            <a:r>
              <a:rPr lang="en-US" altLang="ko-KR" dirty="0"/>
              <a:t> - </a:t>
            </a:r>
            <a:r>
              <a:rPr lang="ko-KR" altLang="en-US" dirty="0"/>
              <a:t>기여도</a:t>
            </a:r>
          </a:p>
        </p:txBody>
      </p:sp>
      <p:sp>
        <p:nvSpPr>
          <p:cNvPr id="26" name="내용 개체 틀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50" dirty="0" smtClean="0"/>
              <a:t>중점 개선 </a:t>
            </a:r>
            <a:r>
              <a:rPr lang="en-US" altLang="ko-KR" sz="1150" dirty="0" smtClean="0"/>
              <a:t>: </a:t>
            </a:r>
            <a:r>
              <a:rPr lang="ko-KR" altLang="en-US" sz="1150" dirty="0" smtClean="0"/>
              <a:t>자원관리능력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의사소통능력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수리능력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문제해결능력</a:t>
            </a:r>
            <a:r>
              <a:rPr lang="en-US" altLang="ko-KR" sz="1150" dirty="0" smtClean="0"/>
              <a:t>/</a:t>
            </a:r>
            <a:r>
              <a:rPr lang="ko-KR" altLang="en-US" sz="1150" dirty="0" smtClean="0"/>
              <a:t>커뮤니케이션 능력</a:t>
            </a:r>
            <a:endParaRPr lang="en-US" altLang="ko-KR" sz="1150" dirty="0" smtClean="0"/>
          </a:p>
          <a:p>
            <a:pPr>
              <a:lnSpc>
                <a:spcPct val="100000"/>
              </a:lnSpc>
            </a:pPr>
            <a:r>
              <a:rPr lang="ko-KR" altLang="en-US" sz="1150" dirty="0" smtClean="0"/>
              <a:t>점진 개선 </a:t>
            </a:r>
            <a:r>
              <a:rPr lang="en-US" altLang="ko-KR" sz="1150" dirty="0" smtClean="0"/>
              <a:t>: </a:t>
            </a:r>
            <a:r>
              <a:rPr lang="ko-KR" altLang="en-US" sz="1150" dirty="0" smtClean="0"/>
              <a:t>기술능력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전공분야 전문 지식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외국어 능력</a:t>
            </a:r>
            <a:endParaRPr lang="en-US" altLang="ko-KR" sz="1150" dirty="0"/>
          </a:p>
        </p:txBody>
      </p:sp>
      <p:cxnSp>
        <p:nvCxnSpPr>
          <p:cNvPr id="44" name="직선 화살표 연결선 43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0" name="TextBox 49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4" name="직선 화살표 연결선 53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70" name="모서리가 둥근 직사각형 69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1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740525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ts val="11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책임감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ts val="11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인성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ts val="11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직업윤리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ts val="11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창의성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ts val="11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조직이해능력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ts val="11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자기개발능력</a:t>
            </a:r>
            <a:endParaRPr lang="en-US" altLang="ko-KR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80" name="모서리가 둥근 직사각형 79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83" name="직사각형 82"/>
          <p:cNvSpPr/>
          <p:nvPr/>
        </p:nvSpPr>
        <p:spPr>
          <a:xfrm>
            <a:off x="5149738" y="501410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기술능력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전공분야 전문 지식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외국어 능력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81981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56929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60.9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3584" y="6381750"/>
            <a:ext cx="4052391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항목별 중요도는 항목별 만족도와 차원 만족도간의 상관분석을 이용해 산출함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106" name="그룹 105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110" name="직사각형 109"/>
          <p:cNvSpPr/>
          <p:nvPr/>
        </p:nvSpPr>
        <p:spPr>
          <a:xfrm>
            <a:off x="514973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대인관계능력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정보능력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7405258" y="501410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자원관리능력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수리능력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의사소통능력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문제해결능력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/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커뮤니케이션 능력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63" name="자유형 62"/>
          <p:cNvSpPr/>
          <p:nvPr/>
        </p:nvSpPr>
        <p:spPr>
          <a:xfrm>
            <a:off x="2888460" y="3140968"/>
            <a:ext cx="140503" cy="514704"/>
          </a:xfrm>
          <a:custGeom>
            <a:avLst/>
            <a:gdLst>
              <a:gd name="connsiteX0" fmla="*/ 0 w 228600"/>
              <a:gd name="connsiteY0" fmla="*/ 958850 h 958850"/>
              <a:gd name="connsiteX1" fmla="*/ 0 w 228600"/>
              <a:gd name="connsiteY1" fmla="*/ 0 h 958850"/>
              <a:gd name="connsiteX2" fmla="*/ 228600 w 228600"/>
              <a:gd name="connsiteY2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958850">
                <a:moveTo>
                  <a:pt x="0" y="95885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4" name="자유형 63"/>
          <p:cNvSpPr/>
          <p:nvPr/>
        </p:nvSpPr>
        <p:spPr>
          <a:xfrm>
            <a:off x="3020197" y="4077071"/>
            <a:ext cx="140503" cy="151527"/>
          </a:xfrm>
          <a:custGeom>
            <a:avLst/>
            <a:gdLst>
              <a:gd name="connsiteX0" fmla="*/ 0 w 228600"/>
              <a:gd name="connsiteY0" fmla="*/ 958850 h 958850"/>
              <a:gd name="connsiteX1" fmla="*/ 0 w 228600"/>
              <a:gd name="connsiteY1" fmla="*/ 0 h 958850"/>
              <a:gd name="connsiteX2" fmla="*/ 228600 w 228600"/>
              <a:gd name="connsiteY2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958850">
                <a:moveTo>
                  <a:pt x="0" y="95885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5" name="자유형 64"/>
          <p:cNvSpPr/>
          <p:nvPr/>
        </p:nvSpPr>
        <p:spPr>
          <a:xfrm flipV="1">
            <a:off x="2818208" y="4652811"/>
            <a:ext cx="140503" cy="479400"/>
          </a:xfrm>
          <a:custGeom>
            <a:avLst/>
            <a:gdLst>
              <a:gd name="connsiteX0" fmla="*/ 0 w 228600"/>
              <a:gd name="connsiteY0" fmla="*/ 958850 h 958850"/>
              <a:gd name="connsiteX1" fmla="*/ 0 w 228600"/>
              <a:gd name="connsiteY1" fmla="*/ 0 h 958850"/>
              <a:gd name="connsiteX2" fmla="*/ 228600 w 228600"/>
              <a:gd name="connsiteY2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958850">
                <a:moveTo>
                  <a:pt x="0" y="95885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6" name="자유형 65"/>
          <p:cNvSpPr/>
          <p:nvPr/>
        </p:nvSpPr>
        <p:spPr>
          <a:xfrm>
            <a:off x="906879" y="5372421"/>
            <a:ext cx="140503" cy="259903"/>
          </a:xfrm>
          <a:custGeom>
            <a:avLst/>
            <a:gdLst>
              <a:gd name="connsiteX0" fmla="*/ 0 w 228600"/>
              <a:gd name="connsiteY0" fmla="*/ 958850 h 958850"/>
              <a:gd name="connsiteX1" fmla="*/ 0 w 228600"/>
              <a:gd name="connsiteY1" fmla="*/ 0 h 958850"/>
              <a:gd name="connsiteX2" fmla="*/ 228600 w 228600"/>
              <a:gd name="connsiteY2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958850">
                <a:moveTo>
                  <a:pt x="0" y="95885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0723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/>
              <a:t>. </a:t>
            </a:r>
            <a:r>
              <a:rPr lang="ko-KR" altLang="en-US"/>
              <a:t>차원별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27" name="텍스트 개체 틀 2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대학의 명성</a:t>
            </a:r>
            <a:endParaRPr lang="ko-KR" altLang="en-US" dirty="0"/>
          </a:p>
        </p:txBody>
      </p:sp>
      <p:sp>
        <p:nvSpPr>
          <p:cNvPr id="26" name="내용 개체 틀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50" dirty="0"/>
              <a:t>중점 개선 </a:t>
            </a:r>
            <a:r>
              <a:rPr lang="en-US" altLang="ko-KR" sz="1150" dirty="0"/>
              <a:t>: </a:t>
            </a:r>
            <a:r>
              <a:rPr lang="ko-KR" altLang="en-US" sz="1150" dirty="0" smtClean="0"/>
              <a:t>명성 및 평판이 졸업 이후 목표달성에 도움</a:t>
            </a:r>
            <a:endParaRPr lang="en-US" altLang="ko-KR" sz="1150" dirty="0" smtClean="0"/>
          </a:p>
        </p:txBody>
      </p:sp>
      <p:graphicFrame>
        <p:nvGraphicFramePr>
          <p:cNvPr id="43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4" name="직선 화살표 연결선 43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0" name="TextBox 49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4" name="직선 화살표 연결선 53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84" name="모서리가 둥근 직사각형 83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87" name="직사각형 86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89" name="모서리가 둥근 직사각형 88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90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92" name="직사각형 91"/>
          <p:cNvSpPr/>
          <p:nvPr/>
        </p:nvSpPr>
        <p:spPr>
          <a:xfrm>
            <a:off x="7401513" y="304181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학위는 취업 등 진로목표 달성 도움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46714" y="6005904"/>
            <a:ext cx="24045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33.3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56.8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43584" y="6381750"/>
            <a:ext cx="4052391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항목별 중요도는 항목별 만족도와 차원 만족도간의 상관분석을 이용해 산출함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106" name="그룹 105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110" name="직사각형 109"/>
          <p:cNvSpPr/>
          <p:nvPr/>
        </p:nvSpPr>
        <p:spPr>
          <a:xfrm>
            <a:off x="514973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회사의 상급자 및 고용주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</a:rPr>
              <a:t/>
            </a:r>
            <a:b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</a:rPr>
            </a:b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국제대학교 출신 긍정적 인식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7405258" y="501410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명성 및 평판이 졸업 이후 목표달성에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</a:rPr>
              <a:t/>
            </a:r>
            <a:b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</a:rPr>
            </a:b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도움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33373" y="4320723"/>
            <a:ext cx="3889737" cy="1362325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00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직무만족도 및 취업경로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현재 직무 만족도</a:t>
            </a:r>
            <a:r>
              <a:rPr lang="en-US" altLang="ko-KR" dirty="0" smtClean="0"/>
              <a:t>			34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현재 직무 기대 대비 만족도</a:t>
            </a:r>
            <a:r>
              <a:rPr lang="en-US" altLang="ko-KR" dirty="0" smtClean="0"/>
              <a:t>		37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직무 추천 의향</a:t>
            </a:r>
            <a:r>
              <a:rPr lang="en-US" altLang="ko-KR" dirty="0" smtClean="0"/>
              <a:t>			40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직무와 학교 전공 간 관계</a:t>
            </a:r>
            <a:r>
              <a:rPr lang="en-US" altLang="ko-KR" dirty="0" smtClean="0"/>
              <a:t>		43</a:t>
            </a:r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취업 관련 정보 수집 채널</a:t>
            </a:r>
            <a:r>
              <a:rPr lang="en-US" altLang="ko-KR" dirty="0" smtClean="0"/>
              <a:t>		44</a:t>
            </a:r>
          </a:p>
          <a:p>
            <a:r>
              <a:rPr lang="en-US" altLang="ko-KR" dirty="0" smtClean="0"/>
              <a:t>6. </a:t>
            </a:r>
            <a:r>
              <a:rPr lang="ko-KR" altLang="en-US" dirty="0" smtClean="0"/>
              <a:t>취업 성공 경로</a:t>
            </a:r>
            <a:r>
              <a:rPr lang="en-US" altLang="ko-KR" dirty="0" smtClean="0"/>
              <a:t>			46</a:t>
            </a:r>
          </a:p>
          <a:p>
            <a:r>
              <a:rPr lang="en-US" altLang="ko-KR" dirty="0" smtClean="0"/>
              <a:t>7. </a:t>
            </a:r>
            <a:r>
              <a:rPr lang="ko-KR" altLang="en-US" dirty="0" smtClean="0"/>
              <a:t>구직 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어려웠던 점</a:t>
            </a:r>
            <a:r>
              <a:rPr lang="en-US" altLang="ko-KR" dirty="0" smtClean="0"/>
              <a:t>			48</a:t>
            </a:r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전문대학 졸업에 따른 직장생활</a:t>
            </a:r>
            <a:r>
              <a:rPr lang="en-US" altLang="ko-KR" dirty="0" smtClean="0"/>
              <a:t>/</a:t>
            </a:r>
            <a:r>
              <a:rPr lang="ko-KR" altLang="en-US" dirty="0" smtClean="0"/>
              <a:t>구직 한계점</a:t>
            </a:r>
            <a:r>
              <a:rPr lang="en-US" altLang="ko-KR" dirty="0" smtClean="0"/>
              <a:t>	50</a:t>
            </a:r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전공 지식의 업무수행 도움</a:t>
            </a:r>
            <a:r>
              <a:rPr lang="en-US" altLang="ko-KR" dirty="0" smtClean="0"/>
              <a:t>		52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직장 선택 시 고려요인</a:t>
            </a:r>
            <a:r>
              <a:rPr lang="en-US" altLang="ko-KR" dirty="0" smtClean="0"/>
              <a:t>		53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D</a:t>
            </a:r>
          </a:p>
        </p:txBody>
      </p:sp>
    </p:spTree>
    <p:extLst>
      <p:ext uri="{BB962C8B-B14F-4D97-AF65-F5344CB8AC3E}">
        <p14:creationId xmlns:p14="http://schemas.microsoft.com/office/powerpoint/2010/main" val="2629565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현재 직무 만족도 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  <a:r>
              <a:rPr lang="en-US" altLang="ko-KR" dirty="0"/>
              <a:t>, </a:t>
            </a:r>
            <a:r>
              <a:rPr lang="ko-KR" altLang="en-US" dirty="0"/>
              <a:t>계열별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현재 직무만족도는 </a:t>
            </a:r>
            <a:r>
              <a:rPr lang="en-US" altLang="ko-KR" dirty="0"/>
              <a:t>73.2</a:t>
            </a:r>
            <a:r>
              <a:rPr lang="ko-KR" altLang="en-US" dirty="0"/>
              <a:t>점으로</a:t>
            </a:r>
            <a:r>
              <a:rPr lang="en-US" altLang="ko-KR" dirty="0"/>
              <a:t>,</a:t>
            </a:r>
            <a:r>
              <a:rPr lang="ko-KR" altLang="en-US" dirty="0"/>
              <a:t> 전년 대비 </a:t>
            </a:r>
            <a:r>
              <a:rPr lang="en-US" altLang="ko-KR" dirty="0"/>
              <a:t>-0.1</a:t>
            </a:r>
            <a:r>
              <a:rPr lang="ko-KR" altLang="en-US" dirty="0"/>
              <a:t>점 하락함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계열별로 살펴보면</a:t>
            </a:r>
            <a:r>
              <a:rPr lang="en-US" altLang="ko-KR" dirty="0"/>
              <a:t>, ‘</a:t>
            </a:r>
            <a:r>
              <a:rPr lang="ko-KR" altLang="en-US" dirty="0"/>
              <a:t>자연계열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78.4</a:t>
            </a:r>
            <a:r>
              <a:rPr lang="ko-KR" altLang="en-US" dirty="0"/>
              <a:t>점으로 가장 높았으며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예체능계열</a:t>
            </a:r>
            <a:r>
              <a:rPr lang="en-US" altLang="ko-KR" dirty="0"/>
              <a:t>’(76.2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인문사회계열</a:t>
            </a:r>
            <a:r>
              <a:rPr lang="en-US" altLang="ko-KR" dirty="0"/>
              <a:t>’(71.6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공학계열</a:t>
            </a:r>
            <a:r>
              <a:rPr lang="en-US" altLang="ko-KR" dirty="0"/>
              <a:t>’(70.2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 smtClean="0"/>
              <a:t>공학계열을 제외한 전 계열의 만족도는 전년 대비 모두 상승했으며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/>
              <a:t>‘</a:t>
            </a:r>
            <a:r>
              <a:rPr lang="ko-KR" altLang="en-US" dirty="0"/>
              <a:t>자연계열</a:t>
            </a:r>
            <a:r>
              <a:rPr lang="en-US" altLang="ko-KR" dirty="0"/>
              <a:t>’</a:t>
            </a:r>
            <a:r>
              <a:rPr lang="ko-KR" altLang="en-US" dirty="0"/>
              <a:t>의 상승폭</a:t>
            </a:r>
            <a:r>
              <a:rPr lang="en-US" altLang="ko-KR" dirty="0"/>
              <a:t>(+9.4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</a:t>
            </a:r>
            <a:r>
              <a:rPr lang="ko-KR" altLang="en-US" dirty="0" smtClean="0"/>
              <a:t>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 bwMode="auto">
            <a:xfrm>
              <a:off x="362732" y="1103179"/>
              <a:ext cx="476999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졸업 계열별 현재 직무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만족도</a:t>
              </a:r>
            </a:p>
          </p:txBody>
        </p:sp>
      </p:grpSp>
      <p:graphicFrame>
        <p:nvGraphicFramePr>
          <p:cNvPr id="17" name="차트 16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01085" cy="365565"/>
        </p:xfrm>
        <a:graphic>
          <a:graphicData uri="http://schemas.openxmlformats.org/drawingml/2006/table">
            <a:tbl>
              <a:tblPr/>
              <a:tblGrid>
                <a:gridCol w="1660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(24)*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(47)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(7)*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(33)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1" name="직선 연결선 20"/>
          <p:cNvCxnSpPr/>
          <p:nvPr/>
        </p:nvCxnSpPr>
        <p:spPr>
          <a:xfrm>
            <a:off x="1243780" y="4260144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3584" y="6381750"/>
            <a:ext cx="4305666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7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01085" cy="417600"/>
        </p:xfrm>
        <a:graphic>
          <a:graphicData uri="http://schemas.openxmlformats.org/drawingml/2006/table">
            <a:tbl>
              <a:tblPr/>
              <a:tblGrid>
                <a:gridCol w="1660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02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2913916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3028950" y="6181422"/>
          <a:ext cx="65039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계열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Freeform 101"/>
          <p:cNvSpPr>
            <a:spLocks/>
          </p:cNvSpPr>
          <p:nvPr/>
        </p:nvSpPr>
        <p:spPr bwMode="auto">
          <a:xfrm>
            <a:off x="9057456" y="375666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Freeform 101"/>
          <p:cNvSpPr>
            <a:spLocks/>
          </p:cNvSpPr>
          <p:nvPr/>
        </p:nvSpPr>
        <p:spPr bwMode="auto">
          <a:xfrm>
            <a:off x="7401272" y="364594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706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현재 직무 만족도 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응답자 특성별 </a:t>
            </a:r>
            <a:r>
              <a:rPr lang="en-US" altLang="ko-KR"/>
              <a:t>(1/2)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성별로는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남성</a:t>
            </a:r>
            <a:r>
              <a:rPr lang="en-US" altLang="ko-KR" dirty="0" smtClean="0"/>
              <a:t>’(</a:t>
            </a:r>
            <a:r>
              <a:rPr lang="en-US" altLang="ko-KR" dirty="0"/>
              <a:t>73.3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연령별로는 </a:t>
            </a:r>
            <a:r>
              <a:rPr lang="en-US" altLang="ko-KR" dirty="0" smtClean="0"/>
              <a:t>‘21</a:t>
            </a:r>
            <a:r>
              <a:rPr lang="ko-KR" altLang="en-US" dirty="0" smtClean="0"/>
              <a:t>세</a:t>
            </a:r>
            <a:r>
              <a:rPr lang="en-US" altLang="ko-KR" dirty="0" smtClean="0"/>
              <a:t>’(</a:t>
            </a:r>
            <a:r>
              <a:rPr lang="en-US" altLang="ko-KR" dirty="0"/>
              <a:t>76.8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 err="1"/>
              <a:t>입학년도는</a:t>
            </a:r>
            <a:r>
              <a:rPr lang="ko-KR" altLang="en-US" dirty="0"/>
              <a:t> </a:t>
            </a:r>
            <a:r>
              <a:rPr lang="en-US" altLang="ko-KR" dirty="0" smtClean="0"/>
              <a:t>‘2015</a:t>
            </a:r>
            <a:r>
              <a:rPr lang="ko-KR" altLang="en-US" dirty="0" smtClean="0"/>
              <a:t>년도</a:t>
            </a:r>
            <a:r>
              <a:rPr lang="en-US" altLang="ko-KR" dirty="0" smtClean="0"/>
              <a:t>’(</a:t>
            </a:r>
            <a:r>
              <a:rPr lang="en-US" altLang="ko-KR" dirty="0"/>
              <a:t>79.2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만족도가 가장 높게 나타남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연령별 </a:t>
            </a:r>
            <a:r>
              <a:rPr lang="ko-KR" altLang="en-US" dirty="0"/>
              <a:t>전년 대비 </a:t>
            </a:r>
            <a:r>
              <a:rPr lang="ko-KR" altLang="en-US" dirty="0" smtClean="0"/>
              <a:t>만족도는 </a:t>
            </a:r>
            <a:r>
              <a:rPr lang="en-US" altLang="ko-KR" dirty="0" smtClean="0"/>
              <a:t>‘20</a:t>
            </a:r>
            <a:r>
              <a:rPr lang="ko-KR" altLang="en-US" dirty="0"/>
              <a:t>세 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ko-KR" altLang="en-US" dirty="0"/>
              <a:t>상승폭</a:t>
            </a:r>
            <a:r>
              <a:rPr lang="en-US" altLang="ko-KR" dirty="0"/>
              <a:t>(+15.2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나타났으며</a:t>
            </a:r>
            <a:r>
              <a:rPr lang="en-US" altLang="ko-KR" dirty="0"/>
              <a:t>, </a:t>
            </a:r>
            <a:r>
              <a:rPr lang="en-US" altLang="ko-KR" dirty="0" smtClean="0"/>
              <a:t>‘25</a:t>
            </a:r>
            <a:r>
              <a:rPr lang="ko-KR" altLang="en-US" dirty="0"/>
              <a:t>세 </a:t>
            </a:r>
            <a:r>
              <a:rPr lang="ko-KR" altLang="en-US" dirty="0" smtClean="0"/>
              <a:t>이상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ko-KR" altLang="en-US" dirty="0"/>
              <a:t>하락폭</a:t>
            </a:r>
            <a:r>
              <a:rPr lang="en-US" altLang="ko-KR" dirty="0"/>
              <a:t>(-19.7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큼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입학년도별</a:t>
            </a:r>
            <a:r>
              <a:rPr lang="ko-KR" altLang="en-US" dirty="0"/>
              <a:t> 전년 대비 만족도는 모두 하락한 가운데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‘2014</a:t>
            </a:r>
            <a:r>
              <a:rPr lang="ko-KR" altLang="en-US" dirty="0"/>
              <a:t>년도</a:t>
            </a:r>
            <a:r>
              <a:rPr lang="en-US" altLang="ko-KR" dirty="0"/>
              <a:t>’</a:t>
            </a:r>
            <a:r>
              <a:rPr lang="ko-KR" altLang="en-US" dirty="0"/>
              <a:t>의 하락폭</a:t>
            </a:r>
            <a:r>
              <a:rPr lang="en-US" altLang="ko-KR" dirty="0"/>
              <a:t>(-14.6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509220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현재 직무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만족도</a:t>
              </a:r>
            </a:p>
          </p:txBody>
        </p:sp>
      </p:grpSp>
      <p:graphicFrame>
        <p:nvGraphicFramePr>
          <p:cNvPr id="19" name="차트 1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476250"/>
        </p:xfrm>
        <a:graphic>
          <a:graphicData uri="http://schemas.openxmlformats.org/drawingml/2006/table">
            <a:tbl>
              <a:tblPr/>
              <a:tblGrid>
                <a:gridCol w="52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22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23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2012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n=143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2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5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1243780" y="4248646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표 29"/>
          <p:cNvGraphicFramePr>
            <a:graphicFrameLocks noGrp="1"/>
          </p:cNvGraphicFramePr>
          <p:nvPr>
            <p:extLst/>
          </p:nvPr>
        </p:nvGraphicFramePr>
        <p:xfrm>
          <a:off x="1848377" y="6181422"/>
          <a:ext cx="911879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2859113" y="6181422"/>
          <a:ext cx="3029991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연령별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5987961" y="6181422"/>
          <a:ext cx="353264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입학년도별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3" name="직선 연결선 32"/>
          <p:cNvCxnSpPr/>
          <p:nvPr/>
        </p:nvCxnSpPr>
        <p:spPr>
          <a:xfrm>
            <a:off x="2809684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1768172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5922056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/>
          <p:cNvSpPr>
            <a:spLocks/>
          </p:cNvSpPr>
          <p:nvPr/>
        </p:nvSpPr>
        <p:spPr bwMode="auto">
          <a:xfrm>
            <a:off x="2609732" y="375397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/>
          <p:cNvSpPr>
            <a:spLocks/>
          </p:cNvSpPr>
          <p:nvPr/>
        </p:nvSpPr>
        <p:spPr bwMode="auto">
          <a:xfrm>
            <a:off x="2117767" y="374226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5" name="Freeform 101"/>
          <p:cNvSpPr>
            <a:spLocks/>
          </p:cNvSpPr>
          <p:nvPr/>
        </p:nvSpPr>
        <p:spPr bwMode="auto">
          <a:xfrm>
            <a:off x="3664081" y="361897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101"/>
          <p:cNvSpPr>
            <a:spLocks/>
          </p:cNvSpPr>
          <p:nvPr/>
        </p:nvSpPr>
        <p:spPr bwMode="auto">
          <a:xfrm>
            <a:off x="5219624" y="368554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6" name="Freeform 101"/>
          <p:cNvSpPr>
            <a:spLocks/>
          </p:cNvSpPr>
          <p:nvPr/>
        </p:nvSpPr>
        <p:spPr bwMode="auto">
          <a:xfrm>
            <a:off x="8332009" y="360679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37" name="Freeform 101"/>
          <p:cNvSpPr>
            <a:spLocks/>
          </p:cNvSpPr>
          <p:nvPr/>
        </p:nvSpPr>
        <p:spPr bwMode="auto">
          <a:xfrm>
            <a:off x="9359926" y="414908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290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현재 직무 만족도 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응답자 특성별 </a:t>
            </a:r>
            <a:r>
              <a:rPr lang="en-US" altLang="ko-KR"/>
              <a:t>(2/2)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직업별로는 </a:t>
            </a:r>
            <a:r>
              <a:rPr lang="en-US" altLang="ko-KR" dirty="0"/>
              <a:t>‘</a:t>
            </a:r>
            <a:r>
              <a:rPr lang="ko-KR" altLang="en-US" dirty="0"/>
              <a:t>판매</a:t>
            </a:r>
            <a:r>
              <a:rPr lang="en-US" altLang="ko-KR" dirty="0"/>
              <a:t>/</a:t>
            </a:r>
            <a:r>
              <a:rPr lang="ko-KR" altLang="en-US" dirty="0"/>
              <a:t>서비스직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77.1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ko-KR" altLang="en-US" dirty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관리직</a:t>
            </a:r>
            <a:r>
              <a:rPr lang="en-US" altLang="ko-KR" dirty="0" smtClean="0"/>
              <a:t>’(</a:t>
            </a:r>
            <a:r>
              <a:rPr lang="en-US" altLang="ko-KR" dirty="0"/>
              <a:t>73.3</a:t>
            </a:r>
            <a:r>
              <a:rPr lang="ko-KR" altLang="en-US" dirty="0"/>
              <a:t>점</a:t>
            </a:r>
            <a:r>
              <a:rPr lang="en-US" altLang="ko-KR" dirty="0"/>
              <a:t>) &gt;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전문직</a:t>
            </a:r>
            <a:r>
              <a:rPr lang="en-US" altLang="ko-KR" dirty="0" smtClean="0"/>
              <a:t>’(</a:t>
            </a:r>
            <a:r>
              <a:rPr lang="en-US" altLang="ko-KR" dirty="0"/>
              <a:t>73.1</a:t>
            </a:r>
            <a:r>
              <a:rPr lang="ko-KR" altLang="en-US" dirty="0"/>
              <a:t>점</a:t>
            </a:r>
            <a:r>
              <a:rPr lang="en-US" altLang="ko-KR" dirty="0"/>
              <a:t>) &gt;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사무직</a:t>
            </a:r>
            <a:r>
              <a:rPr lang="en-US" altLang="ko-KR" dirty="0" smtClean="0"/>
              <a:t>’(</a:t>
            </a:r>
            <a:r>
              <a:rPr lang="en-US" altLang="ko-KR" dirty="0"/>
              <a:t>71.6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순임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생산직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만족도는 </a:t>
            </a:r>
            <a:r>
              <a:rPr lang="en-US" altLang="ko-KR" dirty="0" smtClean="0"/>
              <a:t>68.5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전년 대비 만족도는 </a:t>
            </a:r>
            <a:r>
              <a:rPr lang="en-US" altLang="ko-KR" dirty="0"/>
              <a:t>‘</a:t>
            </a:r>
            <a:r>
              <a:rPr lang="ko-KR" altLang="en-US" dirty="0"/>
              <a:t>공무원</a:t>
            </a:r>
            <a:r>
              <a:rPr lang="en-US" altLang="ko-KR" dirty="0"/>
              <a:t>/</a:t>
            </a:r>
            <a:r>
              <a:rPr lang="ko-KR" altLang="en-US" dirty="0"/>
              <a:t>교원</a:t>
            </a:r>
            <a:r>
              <a:rPr lang="en-US" altLang="ko-KR" dirty="0"/>
              <a:t>’</a:t>
            </a:r>
            <a:r>
              <a:rPr lang="ko-KR" altLang="en-US" dirty="0"/>
              <a:t>의 상승폭</a:t>
            </a:r>
            <a:r>
              <a:rPr lang="en-US" altLang="ko-KR" dirty="0"/>
              <a:t>(+8.6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나타났으며</a:t>
            </a:r>
            <a:r>
              <a:rPr lang="en-US" altLang="ko-KR" dirty="0"/>
              <a:t>, ‘</a:t>
            </a:r>
            <a:r>
              <a:rPr lang="ko-KR" altLang="en-US" dirty="0"/>
              <a:t>관리직</a:t>
            </a:r>
            <a:r>
              <a:rPr lang="en-US" altLang="ko-KR" dirty="0"/>
              <a:t>’</a:t>
            </a:r>
            <a:r>
              <a:rPr lang="ko-KR" altLang="en-US" dirty="0"/>
              <a:t>은 하락폭</a:t>
            </a:r>
            <a:r>
              <a:rPr lang="en-US" altLang="ko-KR" dirty="0"/>
              <a:t>(-26.7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509220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현재 직무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만족도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1250272" y="5568478"/>
          <a:ext cx="8311240" cy="350325"/>
        </p:xfrm>
        <a:graphic>
          <a:graphicData uri="http://schemas.openxmlformats.org/drawingml/2006/table">
            <a:tbl>
              <a:tblPr/>
              <a:tblGrid>
                <a:gridCol w="1038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89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89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89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89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89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판매</a:t>
                      </a:r>
                      <a:r>
                        <a:rPr kumimoji="1" lang="en-US" altLang="ko-KR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공무원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1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04891" cy="417600"/>
        </p:xfrm>
        <a:graphic>
          <a:graphicData uri="http://schemas.openxmlformats.org/drawingml/2006/table">
            <a:tbl>
              <a:tblPr/>
              <a:tblGrid>
                <a:gridCol w="1166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9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97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97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97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243780" y="4248646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2383291" y="6156708"/>
          <a:ext cx="71979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7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직업별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직선 연결선 33"/>
          <p:cNvCxnSpPr/>
          <p:nvPr/>
        </p:nvCxnSpPr>
        <p:spPr>
          <a:xfrm>
            <a:off x="2288704" y="3499455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>
            <a:extLst>
              <a:ext uri="{FF2B5EF4-FFF2-40B4-BE49-F238E27FC236}">
                <a16:creationId xmlns:a16="http://schemas.microsoft.com/office/drawing/2014/main" xmlns="" id="{9F4C88B1-CD04-46A0-A002-C86736B7EF03}"/>
              </a:ext>
            </a:extLst>
          </p:cNvPr>
          <p:cNvSpPr>
            <a:spLocks/>
          </p:cNvSpPr>
          <p:nvPr/>
        </p:nvSpPr>
        <p:spPr bwMode="auto">
          <a:xfrm>
            <a:off x="7185248" y="382001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xmlns="" id="{3E934F47-6311-4E00-B67E-C077386AA787}"/>
              </a:ext>
            </a:extLst>
          </p:cNvPr>
          <p:cNvSpPr>
            <a:spLocks/>
          </p:cNvSpPr>
          <p:nvPr/>
        </p:nvSpPr>
        <p:spPr bwMode="auto">
          <a:xfrm>
            <a:off x="8193360" y="366717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604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현재 직무 기대 대비 만족도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  <a:r>
              <a:rPr lang="en-US" altLang="ko-KR" dirty="0"/>
              <a:t>, </a:t>
            </a:r>
            <a:r>
              <a:rPr lang="ko-KR" altLang="en-US" dirty="0"/>
              <a:t>계열별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현재 직무 기대 대비 만족도는 </a:t>
            </a:r>
            <a:r>
              <a:rPr lang="en-US" altLang="ko-KR" dirty="0"/>
              <a:t>70.2</a:t>
            </a:r>
            <a:r>
              <a:rPr lang="ko-KR" altLang="en-US" dirty="0"/>
              <a:t>점으로</a:t>
            </a:r>
            <a:r>
              <a:rPr lang="en-US" altLang="ko-KR" dirty="0"/>
              <a:t>,</a:t>
            </a:r>
            <a:r>
              <a:rPr lang="ko-KR" altLang="en-US" dirty="0"/>
              <a:t> 전년 대비 </a:t>
            </a:r>
            <a:r>
              <a:rPr lang="en-US" altLang="ko-KR" dirty="0"/>
              <a:t>-1.3</a:t>
            </a:r>
            <a:r>
              <a:rPr lang="ko-KR" altLang="en-US" dirty="0"/>
              <a:t>점 하락함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계열별로 살펴보면</a:t>
            </a:r>
            <a:r>
              <a:rPr lang="en-US" altLang="ko-KR" dirty="0"/>
              <a:t>, ‘</a:t>
            </a:r>
            <a:r>
              <a:rPr lang="ko-KR" altLang="en-US" dirty="0"/>
              <a:t>예체능계열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75.0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ko-KR" altLang="en-US" dirty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자연계열</a:t>
            </a:r>
            <a:r>
              <a:rPr lang="en-US" altLang="ko-KR" dirty="0"/>
              <a:t>’(</a:t>
            </a:r>
            <a:r>
              <a:rPr lang="en-US" altLang="ko-KR" dirty="0" smtClean="0"/>
              <a:t>73.5</a:t>
            </a:r>
            <a:r>
              <a:rPr lang="ko-KR" altLang="en-US" dirty="0" smtClean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인문사회계열</a:t>
            </a:r>
            <a:r>
              <a:rPr lang="en-US" altLang="ko-KR" dirty="0"/>
              <a:t>’(</a:t>
            </a:r>
            <a:r>
              <a:rPr lang="en-US" altLang="ko-KR" dirty="0" smtClean="0"/>
              <a:t>68.0</a:t>
            </a:r>
            <a:r>
              <a:rPr lang="ko-KR" altLang="en-US" dirty="0" smtClean="0"/>
              <a:t>점</a:t>
            </a:r>
            <a:r>
              <a:rPr lang="en-US" altLang="ko-KR" dirty="0"/>
              <a:t>) &gt;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공학계열</a:t>
            </a:r>
            <a:r>
              <a:rPr lang="en-US" altLang="ko-KR" dirty="0" smtClean="0"/>
              <a:t>’(67.7</a:t>
            </a:r>
            <a:r>
              <a:rPr lang="ko-KR" altLang="en-US" dirty="0" smtClean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 순임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전년 대비 만족도는 </a:t>
            </a:r>
            <a:r>
              <a:rPr lang="en-US" altLang="ko-KR" dirty="0"/>
              <a:t>‘</a:t>
            </a:r>
            <a:r>
              <a:rPr lang="ko-KR" altLang="en-US" dirty="0"/>
              <a:t>예체능계열</a:t>
            </a:r>
            <a:r>
              <a:rPr lang="en-US" altLang="ko-KR" dirty="0"/>
              <a:t>’</a:t>
            </a:r>
            <a:r>
              <a:rPr lang="ko-KR" altLang="en-US" dirty="0"/>
              <a:t>의 상승폭</a:t>
            </a:r>
            <a:r>
              <a:rPr lang="en-US" altLang="ko-KR" dirty="0"/>
              <a:t>(+9.7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나타난 반면</a:t>
            </a:r>
            <a:r>
              <a:rPr lang="en-US" altLang="ko-KR" dirty="0"/>
              <a:t>, ‘</a:t>
            </a:r>
            <a:r>
              <a:rPr lang="ko-KR" altLang="en-US" dirty="0"/>
              <a:t>공학계열</a:t>
            </a:r>
            <a:r>
              <a:rPr lang="en-US" altLang="ko-KR" dirty="0"/>
              <a:t>’</a:t>
            </a:r>
            <a:r>
              <a:rPr lang="ko-KR" altLang="en-US" dirty="0"/>
              <a:t>은 하락폭</a:t>
            </a:r>
            <a:r>
              <a:rPr lang="en-US" altLang="ko-KR" dirty="0"/>
              <a:t>(-13.1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 bwMode="auto">
            <a:xfrm>
              <a:off x="362732" y="1103179"/>
              <a:ext cx="625348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졸업 계열별 현재 직무 기대 대비 만족도</a:t>
              </a:r>
            </a:p>
          </p:txBody>
        </p:sp>
      </p:grpSp>
      <p:graphicFrame>
        <p:nvGraphicFramePr>
          <p:cNvPr id="17" name="차트 16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직선 연결선 20"/>
          <p:cNvCxnSpPr/>
          <p:nvPr/>
        </p:nvCxnSpPr>
        <p:spPr>
          <a:xfrm>
            <a:off x="1243780" y="4197359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3584" y="6381750"/>
            <a:ext cx="4305666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7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graphicFrame>
        <p:nvGraphicFramePr>
          <p:cNvPr id="31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36556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2" name="직선 연결선 31"/>
          <p:cNvCxnSpPr/>
          <p:nvPr/>
        </p:nvCxnSpPr>
        <p:spPr>
          <a:xfrm>
            <a:off x="2913289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3028950" y="6181422"/>
          <a:ext cx="65039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계열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Freeform 101"/>
          <p:cNvSpPr>
            <a:spLocks/>
          </p:cNvSpPr>
          <p:nvPr/>
        </p:nvSpPr>
        <p:spPr bwMode="auto">
          <a:xfrm>
            <a:off x="9057456" y="371211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4066773" y="355605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789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현재 직무 기대 대비 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응답자 특성별 </a:t>
            </a:r>
            <a:r>
              <a:rPr lang="en-US" altLang="ko-KR"/>
              <a:t>(1/2)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성별로는 남성</a:t>
            </a:r>
            <a:r>
              <a:rPr lang="en-US" altLang="ko-KR" dirty="0"/>
              <a:t>(</a:t>
            </a:r>
            <a:r>
              <a:rPr lang="en-US" altLang="ko-KR" dirty="0" smtClean="0"/>
              <a:t>70.7</a:t>
            </a:r>
            <a:r>
              <a:rPr lang="ko-KR" altLang="en-US" dirty="0" smtClean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연령별로는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세</a:t>
            </a:r>
            <a:r>
              <a:rPr lang="en-US" altLang="ko-KR" dirty="0" smtClean="0"/>
              <a:t>(76.8</a:t>
            </a:r>
            <a:r>
              <a:rPr lang="ko-KR" altLang="en-US" dirty="0" smtClean="0"/>
              <a:t>점</a:t>
            </a:r>
            <a:r>
              <a:rPr lang="en-US" altLang="ko-KR" dirty="0"/>
              <a:t>), </a:t>
            </a:r>
            <a:r>
              <a:rPr lang="ko-KR" altLang="en-US" dirty="0" err="1"/>
              <a:t>입학년도는</a:t>
            </a:r>
            <a:r>
              <a:rPr lang="ko-KR" altLang="en-US" dirty="0"/>
              <a:t>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년도</a:t>
            </a:r>
            <a:r>
              <a:rPr lang="en-US" altLang="ko-KR" dirty="0" smtClean="0"/>
              <a:t>(75.0</a:t>
            </a:r>
            <a:r>
              <a:rPr lang="ko-KR" altLang="en-US" dirty="0" smtClean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만족도가 가장 높게 나타남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연령별 전년 대비 만족도는 </a:t>
            </a:r>
            <a:r>
              <a:rPr lang="en-US" altLang="ko-KR" dirty="0" smtClean="0"/>
              <a:t>‘21</a:t>
            </a:r>
            <a:r>
              <a:rPr lang="ko-KR" altLang="en-US" dirty="0" smtClean="0"/>
              <a:t>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ko-KR" altLang="en-US" dirty="0"/>
              <a:t>상승폭</a:t>
            </a:r>
            <a:r>
              <a:rPr lang="en-US" altLang="ko-KR" dirty="0" smtClean="0"/>
              <a:t>(+9.1</a:t>
            </a:r>
            <a:r>
              <a:rPr lang="ko-KR" altLang="en-US" dirty="0" smtClean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나타났으며</a:t>
            </a:r>
            <a:r>
              <a:rPr lang="en-US" altLang="ko-KR" dirty="0"/>
              <a:t>, </a:t>
            </a:r>
            <a:r>
              <a:rPr lang="en-US" altLang="ko-KR" dirty="0" smtClean="0"/>
              <a:t>‘25</a:t>
            </a:r>
            <a:r>
              <a:rPr lang="ko-KR" altLang="en-US" dirty="0" smtClean="0"/>
              <a:t>세 이상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ko-KR" altLang="en-US" dirty="0"/>
              <a:t>하락폭</a:t>
            </a:r>
            <a:r>
              <a:rPr lang="en-US" altLang="ko-KR" dirty="0"/>
              <a:t>(-</a:t>
            </a:r>
            <a:r>
              <a:rPr lang="en-US" altLang="ko-KR" dirty="0" smtClean="0"/>
              <a:t>19.4</a:t>
            </a:r>
            <a:r>
              <a:rPr lang="ko-KR" altLang="en-US" dirty="0" smtClean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큼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입학년도별</a:t>
            </a:r>
            <a:r>
              <a:rPr lang="ko-KR" altLang="en-US" dirty="0" smtClean="0"/>
              <a:t> 전년 대비 만족도는 </a:t>
            </a:r>
            <a:r>
              <a:rPr lang="en-US" altLang="ko-KR" dirty="0" smtClean="0"/>
              <a:t>‘2015</a:t>
            </a:r>
            <a:r>
              <a:rPr lang="ko-KR" altLang="en-US" dirty="0" smtClean="0"/>
              <a:t>년도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상승폭</a:t>
            </a:r>
            <a:r>
              <a:rPr lang="en-US" altLang="ko-KR" dirty="0" smtClean="0"/>
              <a:t>(+8.8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나타났으며</a:t>
            </a:r>
            <a:r>
              <a:rPr lang="en-US" altLang="ko-KR" dirty="0" smtClean="0"/>
              <a:t>, ‘2012</a:t>
            </a:r>
            <a:r>
              <a:rPr lang="ko-KR" altLang="en-US" dirty="0" smtClean="0"/>
              <a:t>년도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하락폭</a:t>
            </a:r>
            <a:r>
              <a:rPr lang="en-US" altLang="ko-KR" dirty="0" smtClean="0"/>
              <a:t>(-19.9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657569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현재 직무 기대 대비 만족도</a:t>
              </a:r>
            </a:p>
          </p:txBody>
        </p:sp>
      </p:grpSp>
      <p:graphicFrame>
        <p:nvGraphicFramePr>
          <p:cNvPr id="19" name="차트 1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476250"/>
        </p:xfrm>
        <a:graphic>
          <a:graphicData uri="http://schemas.openxmlformats.org/drawingml/2006/table">
            <a:tbl>
              <a:tblPr/>
              <a:tblGrid>
                <a:gridCol w="52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22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23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2012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2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5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-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1243780" y="4298760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표 29"/>
          <p:cNvGraphicFramePr>
            <a:graphicFrameLocks noGrp="1"/>
          </p:cNvGraphicFramePr>
          <p:nvPr>
            <p:extLst/>
          </p:nvPr>
        </p:nvGraphicFramePr>
        <p:xfrm>
          <a:off x="1881329" y="6181422"/>
          <a:ext cx="9205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2837571" y="6181422"/>
          <a:ext cx="3024000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연령별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5965017" y="6181422"/>
          <a:ext cx="3555591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입학년도별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3" name="직선 연결선 32"/>
          <p:cNvCxnSpPr/>
          <p:nvPr/>
        </p:nvCxnSpPr>
        <p:spPr>
          <a:xfrm>
            <a:off x="2822054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1845673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5929362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/>
          <p:cNvSpPr>
            <a:spLocks/>
          </p:cNvSpPr>
          <p:nvPr/>
        </p:nvSpPr>
        <p:spPr bwMode="auto">
          <a:xfrm>
            <a:off x="2610391" y="387923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/>
          <p:cNvSpPr>
            <a:spLocks/>
          </p:cNvSpPr>
          <p:nvPr/>
        </p:nvSpPr>
        <p:spPr bwMode="auto">
          <a:xfrm>
            <a:off x="2103708" y="375980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5" name="Freeform 101"/>
          <p:cNvSpPr>
            <a:spLocks/>
          </p:cNvSpPr>
          <p:nvPr/>
        </p:nvSpPr>
        <p:spPr bwMode="auto">
          <a:xfrm>
            <a:off x="3675188" y="368875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101"/>
          <p:cNvSpPr>
            <a:spLocks/>
          </p:cNvSpPr>
          <p:nvPr/>
        </p:nvSpPr>
        <p:spPr bwMode="auto">
          <a:xfrm>
            <a:off x="3141781" y="402623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6" name="Freeform 101"/>
          <p:cNvSpPr>
            <a:spLocks/>
          </p:cNvSpPr>
          <p:nvPr/>
        </p:nvSpPr>
        <p:spPr bwMode="auto">
          <a:xfrm>
            <a:off x="8303884" y="369414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37" name="Freeform 101"/>
          <p:cNvSpPr>
            <a:spLocks/>
          </p:cNvSpPr>
          <p:nvPr/>
        </p:nvSpPr>
        <p:spPr bwMode="auto">
          <a:xfrm>
            <a:off x="9359541" y="441074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03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현재 직무 기대 대비 만족도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응답자 특성별 </a:t>
            </a:r>
            <a:r>
              <a:rPr lang="en-US" altLang="ko-KR"/>
              <a:t>(2/2)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직업별로는 </a:t>
            </a:r>
            <a:r>
              <a:rPr lang="en-US" altLang="ko-KR" dirty="0"/>
              <a:t>‘</a:t>
            </a:r>
            <a:r>
              <a:rPr lang="ko-KR" altLang="en-US" dirty="0"/>
              <a:t>판매</a:t>
            </a:r>
            <a:r>
              <a:rPr lang="en-US" altLang="ko-KR" dirty="0"/>
              <a:t>/</a:t>
            </a:r>
            <a:r>
              <a:rPr lang="ko-KR" altLang="en-US" dirty="0"/>
              <a:t>서비스직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75.8</a:t>
            </a:r>
            <a:r>
              <a:rPr lang="ko-KR" altLang="en-US" dirty="0"/>
              <a:t>점으로 가장 </a:t>
            </a:r>
            <a:r>
              <a:rPr lang="ko-KR" altLang="en-US" dirty="0" smtClean="0"/>
              <a:t>높았으며</a:t>
            </a:r>
            <a:r>
              <a:rPr lang="en-US" altLang="ko-KR" dirty="0" smtClean="0"/>
              <a:t>,</a:t>
            </a:r>
            <a:r>
              <a:rPr lang="en-US" altLang="ko-KR" dirty="0"/>
              <a:t> </a:t>
            </a:r>
            <a:r>
              <a:rPr lang="ko-KR" altLang="en-US" dirty="0" smtClean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사무직</a:t>
            </a:r>
            <a:r>
              <a:rPr lang="en-US" altLang="ko-KR" dirty="0"/>
              <a:t>’(70.1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공무원</a:t>
            </a:r>
            <a:r>
              <a:rPr lang="en-US" altLang="ko-KR" dirty="0"/>
              <a:t>/</a:t>
            </a:r>
            <a:r>
              <a:rPr lang="ko-KR" altLang="en-US" dirty="0"/>
              <a:t>교원</a:t>
            </a:r>
            <a:r>
              <a:rPr lang="en-US" altLang="ko-KR" dirty="0"/>
              <a:t>’(69.7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영업직</a:t>
            </a:r>
            <a:r>
              <a:rPr lang="en-US" altLang="ko-KR" dirty="0"/>
              <a:t>’(68.8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순임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전문직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65.3</a:t>
            </a:r>
            <a:r>
              <a:rPr lang="ko-KR" altLang="en-US" dirty="0" smtClean="0"/>
              <a:t>점으로 가장 만족도가 낮음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전년 대비 만족도는 </a:t>
            </a:r>
            <a:r>
              <a:rPr lang="en-US" altLang="ko-KR" dirty="0"/>
              <a:t>‘</a:t>
            </a:r>
            <a:r>
              <a:rPr lang="ko-KR" altLang="en-US" dirty="0"/>
              <a:t>공무원</a:t>
            </a:r>
            <a:r>
              <a:rPr lang="en-US" altLang="ko-KR" dirty="0"/>
              <a:t>/</a:t>
            </a:r>
            <a:r>
              <a:rPr lang="ko-KR" altLang="en-US" dirty="0"/>
              <a:t>교원</a:t>
            </a:r>
            <a:r>
              <a:rPr lang="en-US" altLang="ko-KR" dirty="0"/>
              <a:t>’</a:t>
            </a:r>
            <a:r>
              <a:rPr lang="ko-KR" altLang="en-US" dirty="0"/>
              <a:t>의 상승폭</a:t>
            </a:r>
            <a:r>
              <a:rPr lang="en-US" altLang="ko-KR" dirty="0"/>
              <a:t>(+14.1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나타났으며</a:t>
            </a:r>
            <a:r>
              <a:rPr lang="en-US" altLang="ko-KR" dirty="0"/>
              <a:t>, ‘</a:t>
            </a:r>
            <a:r>
              <a:rPr lang="ko-KR" altLang="en-US" dirty="0"/>
              <a:t>관리직</a:t>
            </a:r>
            <a:r>
              <a:rPr lang="en-US" altLang="ko-KR" dirty="0"/>
              <a:t>’</a:t>
            </a:r>
            <a:r>
              <a:rPr lang="ko-KR" altLang="en-US" dirty="0"/>
              <a:t>은 하락폭</a:t>
            </a:r>
            <a:r>
              <a:rPr lang="en-US" altLang="ko-KR" dirty="0"/>
              <a:t>(-33.3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큼</a:t>
            </a:r>
            <a:r>
              <a:rPr lang="en-US" altLang="ko-KR" dirty="0"/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657569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현재 직무 기대 대비 만족도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1250276" y="5568478"/>
          <a:ext cx="8304296" cy="350325"/>
        </p:xfrm>
        <a:graphic>
          <a:graphicData uri="http://schemas.openxmlformats.org/drawingml/2006/table">
            <a:tbl>
              <a:tblPr/>
              <a:tblGrid>
                <a:gridCol w="1038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8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80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8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80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80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판매</a:t>
                      </a:r>
                      <a:r>
                        <a:rPr kumimoji="1" lang="en-US" altLang="ko-KR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공무원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1" name="Group 3"/>
          <p:cNvGraphicFramePr>
            <a:graphicFrameLocks noGrp="1"/>
          </p:cNvGraphicFramePr>
          <p:nvPr>
            <p:extLst/>
          </p:nvPr>
        </p:nvGraphicFramePr>
        <p:xfrm>
          <a:off x="1249675" y="2987952"/>
          <a:ext cx="8285784" cy="417600"/>
        </p:xfrm>
        <a:graphic>
          <a:graphicData uri="http://schemas.openxmlformats.org/drawingml/2006/table">
            <a:tbl>
              <a:tblPr/>
              <a:tblGrid>
                <a:gridCol w="1035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243780" y="4312078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2360712" y="6181422"/>
          <a:ext cx="7174748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직업별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3" name="직선 연결선 32"/>
          <p:cNvCxnSpPr/>
          <p:nvPr/>
        </p:nvCxnSpPr>
        <p:spPr>
          <a:xfrm>
            <a:off x="2288704" y="346342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>
            <a:extLst>
              <a:ext uri="{FF2B5EF4-FFF2-40B4-BE49-F238E27FC236}">
                <a16:creationId xmlns:a16="http://schemas.microsoft.com/office/drawing/2014/main" xmlns="" id="{E1FFA399-07A1-4376-863B-7AAB3BDA9795}"/>
              </a:ext>
            </a:extLst>
          </p:cNvPr>
          <p:cNvSpPr>
            <a:spLocks/>
          </p:cNvSpPr>
          <p:nvPr/>
        </p:nvSpPr>
        <p:spPr bwMode="auto">
          <a:xfrm>
            <a:off x="3015540" y="387994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xmlns="" id="{0E1C0F41-E6B0-4D91-AD08-E5D048D3E238}"/>
              </a:ext>
            </a:extLst>
          </p:cNvPr>
          <p:cNvSpPr>
            <a:spLocks/>
          </p:cNvSpPr>
          <p:nvPr/>
        </p:nvSpPr>
        <p:spPr bwMode="auto">
          <a:xfrm>
            <a:off x="8193360" y="368875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59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조사 목적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 졸업생을 대상으로 재학기간 동안 느낀 학교의 교육서비스 및 사회현장에서 느끼는 교육프로그램 만족도 조사를 통해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향후 보다 나은 교육프로그램 개발과 교육 서비스를 제공하기 위한 기초자료를 수집하는 데 목적이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48829" y="2638425"/>
            <a:ext cx="9008343" cy="2711359"/>
            <a:chOff x="944620" y="2425247"/>
            <a:chExt cx="8260886" cy="2486387"/>
          </a:xfrm>
        </p:grpSpPr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944620" y="4146193"/>
              <a:ext cx="8260886" cy="565010"/>
            </a:xfrm>
            <a:custGeom>
              <a:avLst/>
              <a:gdLst>
                <a:gd name="T0" fmla="*/ 250 w 2972"/>
                <a:gd name="T1" fmla="*/ 203 h 203"/>
                <a:gd name="T2" fmla="*/ 0 w 2972"/>
                <a:gd name="T3" fmla="*/ 197 h 203"/>
                <a:gd name="T4" fmla="*/ 247 w 2972"/>
                <a:gd name="T5" fmla="*/ 192 h 203"/>
                <a:gd name="T6" fmla="*/ 312 w 2972"/>
                <a:gd name="T7" fmla="*/ 84 h 203"/>
                <a:gd name="T8" fmla="*/ 367 w 2972"/>
                <a:gd name="T9" fmla="*/ 6 h 203"/>
                <a:gd name="T10" fmla="*/ 378 w 2972"/>
                <a:gd name="T11" fmla="*/ 6 h 203"/>
                <a:gd name="T12" fmla="*/ 433 w 2972"/>
                <a:gd name="T13" fmla="*/ 84 h 203"/>
                <a:gd name="T14" fmla="*/ 499 w 2972"/>
                <a:gd name="T15" fmla="*/ 192 h 203"/>
                <a:gd name="T16" fmla="*/ 864 w 2972"/>
                <a:gd name="T17" fmla="*/ 87 h 203"/>
                <a:gd name="T18" fmla="*/ 924 w 2972"/>
                <a:gd name="T19" fmla="*/ 84 h 203"/>
                <a:gd name="T20" fmla="*/ 930 w 2972"/>
                <a:gd name="T21" fmla="*/ 0 h 203"/>
                <a:gd name="T22" fmla="*/ 935 w 2972"/>
                <a:gd name="T23" fmla="*/ 84 h 203"/>
                <a:gd name="T24" fmla="*/ 996 w 2972"/>
                <a:gd name="T25" fmla="*/ 87 h 203"/>
                <a:gd name="T26" fmla="*/ 1359 w 2972"/>
                <a:gd name="T27" fmla="*/ 192 h 203"/>
                <a:gd name="T28" fmla="*/ 1424 w 2972"/>
                <a:gd name="T29" fmla="*/ 84 h 203"/>
                <a:gd name="T30" fmla="*/ 1479 w 2972"/>
                <a:gd name="T31" fmla="*/ 6 h 203"/>
                <a:gd name="T32" fmla="*/ 1490 w 2972"/>
                <a:gd name="T33" fmla="*/ 6 h 203"/>
                <a:gd name="T34" fmla="*/ 1545 w 2972"/>
                <a:gd name="T35" fmla="*/ 84 h 203"/>
                <a:gd name="T36" fmla="*/ 1611 w 2972"/>
                <a:gd name="T37" fmla="*/ 192 h 203"/>
                <a:gd name="T38" fmla="*/ 1976 w 2972"/>
                <a:gd name="T39" fmla="*/ 87 h 203"/>
                <a:gd name="T40" fmla="*/ 2036 w 2972"/>
                <a:gd name="T41" fmla="*/ 84 h 203"/>
                <a:gd name="T42" fmla="*/ 2042 w 2972"/>
                <a:gd name="T43" fmla="*/ 0 h 203"/>
                <a:gd name="T44" fmla="*/ 2047 w 2972"/>
                <a:gd name="T45" fmla="*/ 84 h 203"/>
                <a:gd name="T46" fmla="*/ 2108 w 2972"/>
                <a:gd name="T47" fmla="*/ 87 h 203"/>
                <a:gd name="T48" fmla="*/ 2473 w 2972"/>
                <a:gd name="T49" fmla="*/ 192 h 203"/>
                <a:gd name="T50" fmla="*/ 2539 w 2972"/>
                <a:gd name="T51" fmla="*/ 84 h 203"/>
                <a:gd name="T52" fmla="*/ 2593 w 2972"/>
                <a:gd name="T53" fmla="*/ 6 h 203"/>
                <a:gd name="T54" fmla="*/ 2605 w 2972"/>
                <a:gd name="T55" fmla="*/ 6 h 203"/>
                <a:gd name="T56" fmla="*/ 2660 w 2972"/>
                <a:gd name="T57" fmla="*/ 84 h 203"/>
                <a:gd name="T58" fmla="*/ 2725 w 2972"/>
                <a:gd name="T59" fmla="*/ 192 h 203"/>
                <a:gd name="T60" fmla="*/ 2972 w 2972"/>
                <a:gd name="T61" fmla="*/ 197 h 203"/>
                <a:gd name="T62" fmla="*/ 2722 w 2972"/>
                <a:gd name="T63" fmla="*/ 203 h 203"/>
                <a:gd name="T64" fmla="*/ 2657 w 2972"/>
                <a:gd name="T65" fmla="*/ 96 h 203"/>
                <a:gd name="T66" fmla="*/ 2482 w 2972"/>
                <a:gd name="T67" fmla="*/ 199 h 203"/>
                <a:gd name="T68" fmla="*/ 2164 w 2972"/>
                <a:gd name="T69" fmla="*/ 203 h 203"/>
                <a:gd name="T70" fmla="*/ 2099 w 2972"/>
                <a:gd name="T71" fmla="*/ 96 h 203"/>
                <a:gd name="T72" fmla="*/ 1925 w 2972"/>
                <a:gd name="T73" fmla="*/ 199 h 203"/>
                <a:gd name="T74" fmla="*/ 1607 w 2972"/>
                <a:gd name="T75" fmla="*/ 203 h 203"/>
                <a:gd name="T76" fmla="*/ 1542 w 2972"/>
                <a:gd name="T77" fmla="*/ 96 h 203"/>
                <a:gd name="T78" fmla="*/ 1368 w 2972"/>
                <a:gd name="T79" fmla="*/ 199 h 203"/>
                <a:gd name="T80" fmla="*/ 1052 w 2972"/>
                <a:gd name="T81" fmla="*/ 203 h 203"/>
                <a:gd name="T82" fmla="*/ 987 w 2972"/>
                <a:gd name="T83" fmla="*/ 96 h 203"/>
                <a:gd name="T84" fmla="*/ 813 w 2972"/>
                <a:gd name="T85" fmla="*/ 199 h 203"/>
                <a:gd name="T86" fmla="*/ 495 w 2972"/>
                <a:gd name="T87" fmla="*/ 203 h 203"/>
                <a:gd name="T88" fmla="*/ 430 w 2972"/>
                <a:gd name="T89" fmla="*/ 96 h 203"/>
                <a:gd name="T90" fmla="*/ 256 w 2972"/>
                <a:gd name="T91" fmla="*/ 19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72" h="203">
                  <a:moveTo>
                    <a:pt x="256" y="199"/>
                  </a:moveTo>
                  <a:cubicBezTo>
                    <a:pt x="255" y="201"/>
                    <a:pt x="253" y="203"/>
                    <a:pt x="250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3" y="203"/>
                    <a:pt x="0" y="201"/>
                    <a:pt x="0" y="197"/>
                  </a:cubicBezTo>
                  <a:cubicBezTo>
                    <a:pt x="0" y="194"/>
                    <a:pt x="3" y="192"/>
                    <a:pt x="6" y="192"/>
                  </a:cubicBezTo>
                  <a:cubicBezTo>
                    <a:pt x="247" y="192"/>
                    <a:pt x="247" y="192"/>
                    <a:pt x="247" y="192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308" y="85"/>
                    <a:pt x="310" y="84"/>
                    <a:pt x="312" y="84"/>
                  </a:cubicBezTo>
                  <a:cubicBezTo>
                    <a:pt x="367" y="84"/>
                    <a:pt x="367" y="84"/>
                    <a:pt x="367" y="84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3"/>
                    <a:pt x="369" y="0"/>
                    <a:pt x="372" y="0"/>
                  </a:cubicBezTo>
                  <a:cubicBezTo>
                    <a:pt x="376" y="0"/>
                    <a:pt x="378" y="3"/>
                    <a:pt x="378" y="6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433" y="84"/>
                    <a:pt x="433" y="84"/>
                    <a:pt x="433" y="84"/>
                  </a:cubicBezTo>
                  <a:cubicBezTo>
                    <a:pt x="435" y="84"/>
                    <a:pt x="437" y="85"/>
                    <a:pt x="438" y="87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600" y="192"/>
                    <a:pt x="702" y="192"/>
                    <a:pt x="804" y="192"/>
                  </a:cubicBezTo>
                  <a:cubicBezTo>
                    <a:pt x="864" y="87"/>
                    <a:pt x="864" y="87"/>
                    <a:pt x="864" y="87"/>
                  </a:cubicBezTo>
                  <a:cubicBezTo>
                    <a:pt x="865" y="85"/>
                    <a:pt x="867" y="84"/>
                    <a:pt x="869" y="84"/>
                  </a:cubicBezTo>
                  <a:cubicBezTo>
                    <a:pt x="924" y="84"/>
                    <a:pt x="924" y="84"/>
                    <a:pt x="924" y="84"/>
                  </a:cubicBezTo>
                  <a:cubicBezTo>
                    <a:pt x="924" y="6"/>
                    <a:pt x="924" y="6"/>
                    <a:pt x="924" y="6"/>
                  </a:cubicBezTo>
                  <a:cubicBezTo>
                    <a:pt x="924" y="3"/>
                    <a:pt x="927" y="0"/>
                    <a:pt x="930" y="0"/>
                  </a:cubicBezTo>
                  <a:cubicBezTo>
                    <a:pt x="933" y="0"/>
                    <a:pt x="935" y="3"/>
                    <a:pt x="935" y="6"/>
                  </a:cubicBezTo>
                  <a:cubicBezTo>
                    <a:pt x="935" y="84"/>
                    <a:pt x="935" y="84"/>
                    <a:pt x="935" y="84"/>
                  </a:cubicBezTo>
                  <a:cubicBezTo>
                    <a:pt x="991" y="84"/>
                    <a:pt x="991" y="84"/>
                    <a:pt x="991" y="84"/>
                  </a:cubicBezTo>
                  <a:cubicBezTo>
                    <a:pt x="993" y="84"/>
                    <a:pt x="995" y="85"/>
                    <a:pt x="996" y="87"/>
                  </a:cubicBezTo>
                  <a:cubicBezTo>
                    <a:pt x="1056" y="192"/>
                    <a:pt x="1056" y="192"/>
                    <a:pt x="1056" y="192"/>
                  </a:cubicBezTo>
                  <a:cubicBezTo>
                    <a:pt x="1157" y="192"/>
                    <a:pt x="1258" y="192"/>
                    <a:pt x="1359" y="192"/>
                  </a:cubicBezTo>
                  <a:cubicBezTo>
                    <a:pt x="1419" y="87"/>
                    <a:pt x="1419" y="87"/>
                    <a:pt x="1419" y="87"/>
                  </a:cubicBezTo>
                  <a:cubicBezTo>
                    <a:pt x="1420" y="85"/>
                    <a:pt x="1422" y="84"/>
                    <a:pt x="1424" y="84"/>
                  </a:cubicBezTo>
                  <a:cubicBezTo>
                    <a:pt x="1479" y="84"/>
                    <a:pt x="1479" y="84"/>
                    <a:pt x="1479" y="84"/>
                  </a:cubicBezTo>
                  <a:cubicBezTo>
                    <a:pt x="1479" y="6"/>
                    <a:pt x="1479" y="6"/>
                    <a:pt x="1479" y="6"/>
                  </a:cubicBezTo>
                  <a:cubicBezTo>
                    <a:pt x="1479" y="3"/>
                    <a:pt x="1481" y="0"/>
                    <a:pt x="1484" y="0"/>
                  </a:cubicBezTo>
                  <a:cubicBezTo>
                    <a:pt x="1488" y="0"/>
                    <a:pt x="1490" y="3"/>
                    <a:pt x="1490" y="6"/>
                  </a:cubicBezTo>
                  <a:cubicBezTo>
                    <a:pt x="1490" y="84"/>
                    <a:pt x="1490" y="84"/>
                    <a:pt x="1490" y="84"/>
                  </a:cubicBezTo>
                  <a:cubicBezTo>
                    <a:pt x="1545" y="84"/>
                    <a:pt x="1545" y="84"/>
                    <a:pt x="1545" y="84"/>
                  </a:cubicBezTo>
                  <a:cubicBezTo>
                    <a:pt x="1547" y="84"/>
                    <a:pt x="1549" y="85"/>
                    <a:pt x="1550" y="87"/>
                  </a:cubicBezTo>
                  <a:cubicBezTo>
                    <a:pt x="1611" y="192"/>
                    <a:pt x="1611" y="192"/>
                    <a:pt x="1611" y="192"/>
                  </a:cubicBezTo>
                  <a:cubicBezTo>
                    <a:pt x="1712" y="192"/>
                    <a:pt x="1814" y="192"/>
                    <a:pt x="1916" y="192"/>
                  </a:cubicBezTo>
                  <a:cubicBezTo>
                    <a:pt x="1976" y="87"/>
                    <a:pt x="1976" y="87"/>
                    <a:pt x="1976" y="87"/>
                  </a:cubicBezTo>
                  <a:cubicBezTo>
                    <a:pt x="1977" y="85"/>
                    <a:pt x="1979" y="84"/>
                    <a:pt x="1981" y="84"/>
                  </a:cubicBezTo>
                  <a:cubicBezTo>
                    <a:pt x="2036" y="84"/>
                    <a:pt x="2036" y="84"/>
                    <a:pt x="2036" y="84"/>
                  </a:cubicBezTo>
                  <a:cubicBezTo>
                    <a:pt x="2036" y="6"/>
                    <a:pt x="2036" y="6"/>
                    <a:pt x="2036" y="6"/>
                  </a:cubicBezTo>
                  <a:cubicBezTo>
                    <a:pt x="2036" y="3"/>
                    <a:pt x="2039" y="0"/>
                    <a:pt x="2042" y="0"/>
                  </a:cubicBezTo>
                  <a:cubicBezTo>
                    <a:pt x="2045" y="0"/>
                    <a:pt x="2047" y="3"/>
                    <a:pt x="2047" y="6"/>
                  </a:cubicBezTo>
                  <a:cubicBezTo>
                    <a:pt x="2047" y="84"/>
                    <a:pt x="2047" y="84"/>
                    <a:pt x="2047" y="84"/>
                  </a:cubicBezTo>
                  <a:cubicBezTo>
                    <a:pt x="2103" y="84"/>
                    <a:pt x="2103" y="84"/>
                    <a:pt x="2103" y="84"/>
                  </a:cubicBezTo>
                  <a:cubicBezTo>
                    <a:pt x="2105" y="84"/>
                    <a:pt x="2107" y="85"/>
                    <a:pt x="2108" y="87"/>
                  </a:cubicBezTo>
                  <a:cubicBezTo>
                    <a:pt x="2168" y="192"/>
                    <a:pt x="2168" y="192"/>
                    <a:pt x="2168" y="192"/>
                  </a:cubicBezTo>
                  <a:cubicBezTo>
                    <a:pt x="2270" y="192"/>
                    <a:pt x="2372" y="192"/>
                    <a:pt x="2473" y="192"/>
                  </a:cubicBezTo>
                  <a:cubicBezTo>
                    <a:pt x="2534" y="87"/>
                    <a:pt x="2534" y="87"/>
                    <a:pt x="2534" y="87"/>
                  </a:cubicBezTo>
                  <a:cubicBezTo>
                    <a:pt x="2535" y="85"/>
                    <a:pt x="2537" y="84"/>
                    <a:pt x="2539" y="84"/>
                  </a:cubicBezTo>
                  <a:cubicBezTo>
                    <a:pt x="2593" y="84"/>
                    <a:pt x="2593" y="84"/>
                    <a:pt x="2593" y="84"/>
                  </a:cubicBezTo>
                  <a:cubicBezTo>
                    <a:pt x="2593" y="6"/>
                    <a:pt x="2593" y="6"/>
                    <a:pt x="2593" y="6"/>
                  </a:cubicBezTo>
                  <a:cubicBezTo>
                    <a:pt x="2593" y="3"/>
                    <a:pt x="2596" y="0"/>
                    <a:pt x="2599" y="0"/>
                  </a:cubicBezTo>
                  <a:cubicBezTo>
                    <a:pt x="2602" y="0"/>
                    <a:pt x="2605" y="3"/>
                    <a:pt x="2605" y="6"/>
                  </a:cubicBezTo>
                  <a:cubicBezTo>
                    <a:pt x="2605" y="84"/>
                    <a:pt x="2605" y="84"/>
                    <a:pt x="2605" y="84"/>
                  </a:cubicBezTo>
                  <a:cubicBezTo>
                    <a:pt x="2660" y="84"/>
                    <a:pt x="2660" y="84"/>
                    <a:pt x="2660" y="84"/>
                  </a:cubicBezTo>
                  <a:cubicBezTo>
                    <a:pt x="2662" y="84"/>
                    <a:pt x="2664" y="85"/>
                    <a:pt x="2665" y="87"/>
                  </a:cubicBezTo>
                  <a:cubicBezTo>
                    <a:pt x="2725" y="192"/>
                    <a:pt x="2725" y="192"/>
                    <a:pt x="2725" y="192"/>
                  </a:cubicBezTo>
                  <a:cubicBezTo>
                    <a:pt x="2966" y="192"/>
                    <a:pt x="2966" y="192"/>
                    <a:pt x="2966" y="192"/>
                  </a:cubicBezTo>
                  <a:cubicBezTo>
                    <a:pt x="2969" y="192"/>
                    <a:pt x="2972" y="194"/>
                    <a:pt x="2972" y="197"/>
                  </a:cubicBezTo>
                  <a:cubicBezTo>
                    <a:pt x="2972" y="201"/>
                    <a:pt x="2969" y="203"/>
                    <a:pt x="2966" y="203"/>
                  </a:cubicBezTo>
                  <a:cubicBezTo>
                    <a:pt x="2722" y="203"/>
                    <a:pt x="2722" y="203"/>
                    <a:pt x="2722" y="203"/>
                  </a:cubicBezTo>
                  <a:cubicBezTo>
                    <a:pt x="2719" y="203"/>
                    <a:pt x="2717" y="201"/>
                    <a:pt x="2716" y="199"/>
                  </a:cubicBezTo>
                  <a:cubicBezTo>
                    <a:pt x="2657" y="96"/>
                    <a:pt x="2657" y="96"/>
                    <a:pt x="2657" y="96"/>
                  </a:cubicBezTo>
                  <a:cubicBezTo>
                    <a:pt x="2618" y="96"/>
                    <a:pt x="2580" y="96"/>
                    <a:pt x="2542" y="96"/>
                  </a:cubicBezTo>
                  <a:cubicBezTo>
                    <a:pt x="2482" y="199"/>
                    <a:pt x="2482" y="199"/>
                    <a:pt x="2482" y="199"/>
                  </a:cubicBezTo>
                  <a:cubicBezTo>
                    <a:pt x="2482" y="201"/>
                    <a:pt x="2479" y="203"/>
                    <a:pt x="2477" y="203"/>
                  </a:cubicBezTo>
                  <a:cubicBezTo>
                    <a:pt x="2373" y="203"/>
                    <a:pt x="2269" y="203"/>
                    <a:pt x="2164" y="203"/>
                  </a:cubicBezTo>
                  <a:cubicBezTo>
                    <a:pt x="2162" y="203"/>
                    <a:pt x="2160" y="201"/>
                    <a:pt x="2159" y="199"/>
                  </a:cubicBezTo>
                  <a:cubicBezTo>
                    <a:pt x="2099" y="96"/>
                    <a:pt x="2099" y="96"/>
                    <a:pt x="2099" y="96"/>
                  </a:cubicBezTo>
                  <a:cubicBezTo>
                    <a:pt x="2061" y="96"/>
                    <a:pt x="2023" y="96"/>
                    <a:pt x="1984" y="96"/>
                  </a:cubicBezTo>
                  <a:cubicBezTo>
                    <a:pt x="1925" y="199"/>
                    <a:pt x="1925" y="199"/>
                    <a:pt x="1925" y="199"/>
                  </a:cubicBezTo>
                  <a:cubicBezTo>
                    <a:pt x="1924" y="201"/>
                    <a:pt x="1922" y="203"/>
                    <a:pt x="1919" y="203"/>
                  </a:cubicBezTo>
                  <a:cubicBezTo>
                    <a:pt x="1815" y="203"/>
                    <a:pt x="1711" y="203"/>
                    <a:pt x="1607" y="203"/>
                  </a:cubicBezTo>
                  <a:cubicBezTo>
                    <a:pt x="1604" y="203"/>
                    <a:pt x="1602" y="201"/>
                    <a:pt x="1602" y="199"/>
                  </a:cubicBezTo>
                  <a:cubicBezTo>
                    <a:pt x="1542" y="96"/>
                    <a:pt x="1542" y="96"/>
                    <a:pt x="1542" y="96"/>
                  </a:cubicBezTo>
                  <a:cubicBezTo>
                    <a:pt x="1504" y="96"/>
                    <a:pt x="1465" y="96"/>
                    <a:pt x="1427" y="96"/>
                  </a:cubicBezTo>
                  <a:cubicBezTo>
                    <a:pt x="1368" y="199"/>
                    <a:pt x="1368" y="199"/>
                    <a:pt x="1368" y="199"/>
                  </a:cubicBezTo>
                  <a:cubicBezTo>
                    <a:pt x="1367" y="201"/>
                    <a:pt x="1365" y="203"/>
                    <a:pt x="1362" y="203"/>
                  </a:cubicBezTo>
                  <a:cubicBezTo>
                    <a:pt x="1259" y="203"/>
                    <a:pt x="1156" y="203"/>
                    <a:pt x="1052" y="203"/>
                  </a:cubicBezTo>
                  <a:cubicBezTo>
                    <a:pt x="1050" y="203"/>
                    <a:pt x="1048" y="201"/>
                    <a:pt x="1047" y="199"/>
                  </a:cubicBezTo>
                  <a:cubicBezTo>
                    <a:pt x="987" y="96"/>
                    <a:pt x="987" y="96"/>
                    <a:pt x="987" y="96"/>
                  </a:cubicBezTo>
                  <a:cubicBezTo>
                    <a:pt x="949" y="96"/>
                    <a:pt x="911" y="96"/>
                    <a:pt x="872" y="96"/>
                  </a:cubicBezTo>
                  <a:cubicBezTo>
                    <a:pt x="813" y="199"/>
                    <a:pt x="813" y="199"/>
                    <a:pt x="813" y="199"/>
                  </a:cubicBezTo>
                  <a:cubicBezTo>
                    <a:pt x="812" y="201"/>
                    <a:pt x="810" y="203"/>
                    <a:pt x="807" y="203"/>
                  </a:cubicBezTo>
                  <a:cubicBezTo>
                    <a:pt x="703" y="203"/>
                    <a:pt x="599" y="203"/>
                    <a:pt x="495" y="203"/>
                  </a:cubicBezTo>
                  <a:cubicBezTo>
                    <a:pt x="492" y="203"/>
                    <a:pt x="490" y="201"/>
                    <a:pt x="490" y="199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392" y="96"/>
                    <a:pt x="353" y="96"/>
                    <a:pt x="315" y="96"/>
                  </a:cubicBezTo>
                  <a:cubicBezTo>
                    <a:pt x="256" y="199"/>
                    <a:pt x="256" y="199"/>
                    <a:pt x="256" y="199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1062114" y="2425247"/>
              <a:ext cx="1847080" cy="1606907"/>
            </a:xfrm>
            <a:custGeom>
              <a:avLst/>
              <a:gdLst>
                <a:gd name="T0" fmla="*/ 490 w 665"/>
                <a:gd name="T1" fmla="*/ 0 h 578"/>
                <a:gd name="T2" fmla="*/ 505 w 665"/>
                <a:gd name="T3" fmla="*/ 9 h 578"/>
                <a:gd name="T4" fmla="*/ 662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90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3 w 665"/>
                <a:gd name="T17" fmla="*/ 298 h 578"/>
                <a:gd name="T18" fmla="*/ 4 w 665"/>
                <a:gd name="T19" fmla="*/ 280 h 578"/>
                <a:gd name="T20" fmla="*/ 161 w 665"/>
                <a:gd name="T21" fmla="*/ 8 h 578"/>
                <a:gd name="T22" fmla="*/ 175 w 665"/>
                <a:gd name="T23" fmla="*/ 0 h 578"/>
                <a:gd name="T24" fmla="*/ 490 w 665"/>
                <a:gd name="T25" fmla="*/ 0 h 578"/>
                <a:gd name="T26" fmla="*/ 480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80 w 665"/>
                <a:gd name="T35" fmla="*/ 544 h 578"/>
                <a:gd name="T36" fmla="*/ 627 w 665"/>
                <a:gd name="T37" fmla="*/ 289 h 578"/>
                <a:gd name="T38" fmla="*/ 480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90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2" y="280"/>
                    <a:pt x="662" y="280"/>
                    <a:pt x="662" y="280"/>
                  </a:cubicBezTo>
                  <a:cubicBezTo>
                    <a:pt x="665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6" y="578"/>
                    <a:pt x="490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9" y="578"/>
                    <a:pt x="163" y="574"/>
                    <a:pt x="160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1" y="285"/>
                    <a:pt x="4" y="280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3"/>
                    <a:pt x="170" y="0"/>
                    <a:pt x="175" y="0"/>
                  </a:cubicBezTo>
                  <a:cubicBezTo>
                    <a:pt x="490" y="0"/>
                    <a:pt x="490" y="0"/>
                    <a:pt x="490" y="0"/>
                  </a:cubicBezTo>
                  <a:close/>
                  <a:moveTo>
                    <a:pt x="480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80" y="34"/>
                    <a:pt x="480" y="34"/>
                    <a:pt x="480" y="34"/>
                  </a:cubicBez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1362809" y="2690193"/>
              <a:ext cx="1247416" cy="1075288"/>
            </a:xfrm>
            <a:custGeom>
              <a:avLst/>
              <a:gdLst>
                <a:gd name="T0" fmla="*/ 154 w 616"/>
                <a:gd name="T1" fmla="*/ 0 h 531"/>
                <a:gd name="T2" fmla="*/ 461 w 616"/>
                <a:gd name="T3" fmla="*/ 0 h 531"/>
                <a:gd name="T4" fmla="*/ 616 w 616"/>
                <a:gd name="T5" fmla="*/ 266 h 531"/>
                <a:gd name="T6" fmla="*/ 461 w 616"/>
                <a:gd name="T7" fmla="*/ 531 h 531"/>
                <a:gd name="T8" fmla="*/ 154 w 616"/>
                <a:gd name="T9" fmla="*/ 531 h 531"/>
                <a:gd name="T10" fmla="*/ 0 w 616"/>
                <a:gd name="T11" fmla="*/ 266 h 531"/>
                <a:gd name="T12" fmla="*/ 154 w 616"/>
                <a:gd name="T13" fmla="*/ 0 h 531"/>
                <a:gd name="T14" fmla="*/ 154 w 616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31">
                  <a:moveTo>
                    <a:pt x="154" y="0"/>
                  </a:moveTo>
                  <a:lnTo>
                    <a:pt x="461" y="0"/>
                  </a:lnTo>
                  <a:lnTo>
                    <a:pt x="616" y="266"/>
                  </a:lnTo>
                  <a:lnTo>
                    <a:pt x="461" y="531"/>
                  </a:lnTo>
                  <a:lnTo>
                    <a:pt x="154" y="531"/>
                  </a:lnTo>
                  <a:lnTo>
                    <a:pt x="0" y="26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737706" y="4479669"/>
              <a:ext cx="497623" cy="431964"/>
            </a:xfrm>
            <a:custGeom>
              <a:avLst/>
              <a:gdLst>
                <a:gd name="T0" fmla="*/ 72 w 288"/>
                <a:gd name="T1" fmla="*/ 0 h 250"/>
                <a:gd name="T2" fmla="*/ 215 w 288"/>
                <a:gd name="T3" fmla="*/ 0 h 250"/>
                <a:gd name="T4" fmla="*/ 288 w 288"/>
                <a:gd name="T5" fmla="*/ 124 h 250"/>
                <a:gd name="T6" fmla="*/ 215 w 288"/>
                <a:gd name="T7" fmla="*/ 250 h 250"/>
                <a:gd name="T8" fmla="*/ 72 w 288"/>
                <a:gd name="T9" fmla="*/ 250 h 250"/>
                <a:gd name="T10" fmla="*/ 0 w 288"/>
                <a:gd name="T11" fmla="*/ 124 h 250"/>
                <a:gd name="T12" fmla="*/ 72 w 288"/>
                <a:gd name="T13" fmla="*/ 0 h 250"/>
                <a:gd name="T14" fmla="*/ 72 w 288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0">
                  <a:moveTo>
                    <a:pt x="72" y="0"/>
                  </a:moveTo>
                  <a:lnTo>
                    <a:pt x="215" y="0"/>
                  </a:lnTo>
                  <a:lnTo>
                    <a:pt x="288" y="124"/>
                  </a:lnTo>
                  <a:lnTo>
                    <a:pt x="215" y="250"/>
                  </a:lnTo>
                  <a:lnTo>
                    <a:pt x="72" y="250"/>
                  </a:lnTo>
                  <a:lnTo>
                    <a:pt x="0" y="1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3" name="Freeform 115"/>
            <p:cNvSpPr>
              <a:spLocks noEditPoints="1"/>
            </p:cNvSpPr>
            <p:nvPr/>
          </p:nvSpPr>
          <p:spPr bwMode="auto">
            <a:xfrm>
              <a:off x="2612002" y="2425247"/>
              <a:ext cx="1845352" cy="1606907"/>
            </a:xfrm>
            <a:custGeom>
              <a:avLst/>
              <a:gdLst>
                <a:gd name="T0" fmla="*/ 489 w 664"/>
                <a:gd name="T1" fmla="*/ 0 h 578"/>
                <a:gd name="T2" fmla="*/ 504 w 664"/>
                <a:gd name="T3" fmla="*/ 9 h 578"/>
                <a:gd name="T4" fmla="*/ 661 w 664"/>
                <a:gd name="T5" fmla="*/ 280 h 578"/>
                <a:gd name="T6" fmla="*/ 661 w 664"/>
                <a:gd name="T7" fmla="*/ 298 h 578"/>
                <a:gd name="T8" fmla="*/ 504 w 664"/>
                <a:gd name="T9" fmla="*/ 570 h 578"/>
                <a:gd name="T10" fmla="*/ 489 w 664"/>
                <a:gd name="T11" fmla="*/ 578 h 578"/>
                <a:gd name="T12" fmla="*/ 175 w 664"/>
                <a:gd name="T13" fmla="*/ 578 h 578"/>
                <a:gd name="T14" fmla="*/ 159 w 664"/>
                <a:gd name="T15" fmla="*/ 569 h 578"/>
                <a:gd name="T16" fmla="*/ 3 w 664"/>
                <a:gd name="T17" fmla="*/ 298 h 578"/>
                <a:gd name="T18" fmla="*/ 3 w 664"/>
                <a:gd name="T19" fmla="*/ 280 h 578"/>
                <a:gd name="T20" fmla="*/ 160 w 664"/>
                <a:gd name="T21" fmla="*/ 8 h 578"/>
                <a:gd name="T22" fmla="*/ 175 w 664"/>
                <a:gd name="T23" fmla="*/ 0 h 578"/>
                <a:gd name="T24" fmla="*/ 489 w 664"/>
                <a:gd name="T25" fmla="*/ 0 h 578"/>
                <a:gd name="T26" fmla="*/ 479 w 664"/>
                <a:gd name="T27" fmla="*/ 34 h 578"/>
                <a:gd name="T28" fmla="*/ 185 w 664"/>
                <a:gd name="T29" fmla="*/ 34 h 578"/>
                <a:gd name="T30" fmla="*/ 37 w 664"/>
                <a:gd name="T31" fmla="*/ 289 h 578"/>
                <a:gd name="T32" fmla="*/ 185 w 664"/>
                <a:gd name="T33" fmla="*/ 544 h 578"/>
                <a:gd name="T34" fmla="*/ 479 w 664"/>
                <a:gd name="T35" fmla="*/ 544 h 578"/>
                <a:gd name="T36" fmla="*/ 626 w 664"/>
                <a:gd name="T37" fmla="*/ 289 h 578"/>
                <a:gd name="T38" fmla="*/ 479 w 664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578">
                  <a:moveTo>
                    <a:pt x="489" y="0"/>
                  </a:moveTo>
                  <a:cubicBezTo>
                    <a:pt x="496" y="0"/>
                    <a:pt x="502" y="4"/>
                    <a:pt x="504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4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59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3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6" y="289"/>
                    <a:pt x="626" y="289"/>
                    <a:pt x="626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auto">
            <a:xfrm>
              <a:off x="2912846" y="2690192"/>
              <a:ext cx="1245394" cy="1075290"/>
            </a:xfrm>
            <a:custGeom>
              <a:avLst/>
              <a:gdLst>
                <a:gd name="T0" fmla="*/ 153 w 615"/>
                <a:gd name="T1" fmla="*/ 0 h 531"/>
                <a:gd name="T2" fmla="*/ 460 w 615"/>
                <a:gd name="T3" fmla="*/ 0 h 531"/>
                <a:gd name="T4" fmla="*/ 615 w 615"/>
                <a:gd name="T5" fmla="*/ 266 h 531"/>
                <a:gd name="T6" fmla="*/ 460 w 615"/>
                <a:gd name="T7" fmla="*/ 531 h 531"/>
                <a:gd name="T8" fmla="*/ 153 w 615"/>
                <a:gd name="T9" fmla="*/ 531 h 531"/>
                <a:gd name="T10" fmla="*/ 0 w 615"/>
                <a:gd name="T11" fmla="*/ 266 h 531"/>
                <a:gd name="T12" fmla="*/ 153 w 615"/>
                <a:gd name="T13" fmla="*/ 0 h 531"/>
                <a:gd name="T14" fmla="*/ 153 w 615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531">
                  <a:moveTo>
                    <a:pt x="153" y="0"/>
                  </a:moveTo>
                  <a:lnTo>
                    <a:pt x="460" y="0"/>
                  </a:lnTo>
                  <a:lnTo>
                    <a:pt x="615" y="266"/>
                  </a:lnTo>
                  <a:lnTo>
                    <a:pt x="460" y="531"/>
                  </a:lnTo>
                  <a:lnTo>
                    <a:pt x="153" y="531"/>
                  </a:lnTo>
                  <a:lnTo>
                    <a:pt x="0" y="266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3287594" y="4479669"/>
              <a:ext cx="495896" cy="431964"/>
            </a:xfrm>
            <a:custGeom>
              <a:avLst/>
              <a:gdLst>
                <a:gd name="T0" fmla="*/ 71 w 287"/>
                <a:gd name="T1" fmla="*/ 0 h 250"/>
                <a:gd name="T2" fmla="*/ 214 w 287"/>
                <a:gd name="T3" fmla="*/ 0 h 250"/>
                <a:gd name="T4" fmla="*/ 287 w 287"/>
                <a:gd name="T5" fmla="*/ 124 h 250"/>
                <a:gd name="T6" fmla="*/ 214 w 287"/>
                <a:gd name="T7" fmla="*/ 250 h 250"/>
                <a:gd name="T8" fmla="*/ 71 w 287"/>
                <a:gd name="T9" fmla="*/ 250 h 250"/>
                <a:gd name="T10" fmla="*/ 0 w 287"/>
                <a:gd name="T11" fmla="*/ 124 h 250"/>
                <a:gd name="T12" fmla="*/ 71 w 287"/>
                <a:gd name="T13" fmla="*/ 0 h 250"/>
                <a:gd name="T14" fmla="*/ 71 w 287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50">
                  <a:moveTo>
                    <a:pt x="71" y="0"/>
                  </a:moveTo>
                  <a:lnTo>
                    <a:pt x="214" y="0"/>
                  </a:lnTo>
                  <a:lnTo>
                    <a:pt x="287" y="124"/>
                  </a:lnTo>
                  <a:lnTo>
                    <a:pt x="214" y="250"/>
                  </a:lnTo>
                  <a:lnTo>
                    <a:pt x="71" y="250"/>
                  </a:lnTo>
                  <a:lnTo>
                    <a:pt x="0" y="12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6" name="Freeform 201"/>
            <p:cNvSpPr>
              <a:spLocks noEditPoints="1"/>
            </p:cNvSpPr>
            <p:nvPr/>
          </p:nvSpPr>
          <p:spPr bwMode="auto">
            <a:xfrm>
              <a:off x="4153250" y="2425247"/>
              <a:ext cx="1847080" cy="1606907"/>
            </a:xfrm>
            <a:custGeom>
              <a:avLst/>
              <a:gdLst>
                <a:gd name="T0" fmla="*/ 490 w 665"/>
                <a:gd name="T1" fmla="*/ 0 h 578"/>
                <a:gd name="T2" fmla="*/ 505 w 665"/>
                <a:gd name="T3" fmla="*/ 9 h 578"/>
                <a:gd name="T4" fmla="*/ 662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90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4 w 665"/>
                <a:gd name="T17" fmla="*/ 298 h 578"/>
                <a:gd name="T18" fmla="*/ 4 w 665"/>
                <a:gd name="T19" fmla="*/ 280 h 578"/>
                <a:gd name="T20" fmla="*/ 161 w 665"/>
                <a:gd name="T21" fmla="*/ 8 h 578"/>
                <a:gd name="T22" fmla="*/ 175 w 665"/>
                <a:gd name="T23" fmla="*/ 0 h 578"/>
                <a:gd name="T24" fmla="*/ 490 w 665"/>
                <a:gd name="T25" fmla="*/ 0 h 578"/>
                <a:gd name="T26" fmla="*/ 480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80 w 665"/>
                <a:gd name="T35" fmla="*/ 544 h 578"/>
                <a:gd name="T36" fmla="*/ 627 w 665"/>
                <a:gd name="T37" fmla="*/ 289 h 578"/>
                <a:gd name="T38" fmla="*/ 480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90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2" y="280"/>
                    <a:pt x="662" y="280"/>
                    <a:pt x="662" y="280"/>
                  </a:cubicBezTo>
                  <a:cubicBezTo>
                    <a:pt x="665" y="286"/>
                    <a:pt x="665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6" y="578"/>
                    <a:pt x="490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9" y="578"/>
                    <a:pt x="163" y="574"/>
                    <a:pt x="160" y="569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0" y="292"/>
                    <a:pt x="1" y="285"/>
                    <a:pt x="4" y="280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3"/>
                    <a:pt x="170" y="0"/>
                    <a:pt x="175" y="0"/>
                  </a:cubicBezTo>
                  <a:cubicBezTo>
                    <a:pt x="490" y="0"/>
                    <a:pt x="490" y="0"/>
                    <a:pt x="490" y="0"/>
                  </a:cubicBezTo>
                  <a:close/>
                  <a:moveTo>
                    <a:pt x="480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80" y="34"/>
                    <a:pt x="480" y="34"/>
                    <a:pt x="480" y="34"/>
                  </a:cubicBez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7" name="Freeform 202"/>
            <p:cNvSpPr>
              <a:spLocks/>
            </p:cNvSpPr>
            <p:nvPr/>
          </p:nvSpPr>
          <p:spPr bwMode="auto">
            <a:xfrm>
              <a:off x="4452218" y="2690193"/>
              <a:ext cx="1247416" cy="1075288"/>
            </a:xfrm>
            <a:custGeom>
              <a:avLst/>
              <a:gdLst>
                <a:gd name="T0" fmla="*/ 155 w 616"/>
                <a:gd name="T1" fmla="*/ 0 h 531"/>
                <a:gd name="T2" fmla="*/ 462 w 616"/>
                <a:gd name="T3" fmla="*/ 0 h 531"/>
                <a:gd name="T4" fmla="*/ 616 w 616"/>
                <a:gd name="T5" fmla="*/ 266 h 531"/>
                <a:gd name="T6" fmla="*/ 462 w 616"/>
                <a:gd name="T7" fmla="*/ 531 h 531"/>
                <a:gd name="T8" fmla="*/ 155 w 616"/>
                <a:gd name="T9" fmla="*/ 531 h 531"/>
                <a:gd name="T10" fmla="*/ 0 w 616"/>
                <a:gd name="T11" fmla="*/ 266 h 531"/>
                <a:gd name="T12" fmla="*/ 155 w 616"/>
                <a:gd name="T13" fmla="*/ 0 h 531"/>
                <a:gd name="T14" fmla="*/ 155 w 616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31">
                  <a:moveTo>
                    <a:pt x="155" y="0"/>
                  </a:moveTo>
                  <a:lnTo>
                    <a:pt x="462" y="0"/>
                  </a:lnTo>
                  <a:lnTo>
                    <a:pt x="616" y="266"/>
                  </a:lnTo>
                  <a:lnTo>
                    <a:pt x="462" y="531"/>
                  </a:lnTo>
                  <a:lnTo>
                    <a:pt x="155" y="531"/>
                  </a:lnTo>
                  <a:lnTo>
                    <a:pt x="0" y="266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8" name="Freeform 203"/>
            <p:cNvSpPr>
              <a:spLocks/>
            </p:cNvSpPr>
            <p:nvPr/>
          </p:nvSpPr>
          <p:spPr bwMode="auto">
            <a:xfrm>
              <a:off x="4827115" y="4479669"/>
              <a:ext cx="497623" cy="431964"/>
            </a:xfrm>
            <a:custGeom>
              <a:avLst/>
              <a:gdLst>
                <a:gd name="T0" fmla="*/ 73 w 288"/>
                <a:gd name="T1" fmla="*/ 0 h 250"/>
                <a:gd name="T2" fmla="*/ 216 w 288"/>
                <a:gd name="T3" fmla="*/ 0 h 250"/>
                <a:gd name="T4" fmla="*/ 288 w 288"/>
                <a:gd name="T5" fmla="*/ 124 h 250"/>
                <a:gd name="T6" fmla="*/ 216 w 288"/>
                <a:gd name="T7" fmla="*/ 250 h 250"/>
                <a:gd name="T8" fmla="*/ 73 w 288"/>
                <a:gd name="T9" fmla="*/ 250 h 250"/>
                <a:gd name="T10" fmla="*/ 0 w 288"/>
                <a:gd name="T11" fmla="*/ 124 h 250"/>
                <a:gd name="T12" fmla="*/ 73 w 288"/>
                <a:gd name="T13" fmla="*/ 0 h 250"/>
                <a:gd name="T14" fmla="*/ 73 w 288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0">
                  <a:moveTo>
                    <a:pt x="73" y="0"/>
                  </a:moveTo>
                  <a:lnTo>
                    <a:pt x="216" y="0"/>
                  </a:lnTo>
                  <a:lnTo>
                    <a:pt x="288" y="124"/>
                  </a:lnTo>
                  <a:lnTo>
                    <a:pt x="216" y="250"/>
                  </a:lnTo>
                  <a:lnTo>
                    <a:pt x="73" y="250"/>
                  </a:lnTo>
                  <a:lnTo>
                    <a:pt x="0" y="124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9" name="Freeform 290"/>
            <p:cNvSpPr>
              <a:spLocks noEditPoints="1"/>
            </p:cNvSpPr>
            <p:nvPr/>
          </p:nvSpPr>
          <p:spPr bwMode="auto">
            <a:xfrm>
              <a:off x="5703139" y="2425247"/>
              <a:ext cx="1845352" cy="1606907"/>
            </a:xfrm>
            <a:custGeom>
              <a:avLst/>
              <a:gdLst>
                <a:gd name="T0" fmla="*/ 489 w 664"/>
                <a:gd name="T1" fmla="*/ 0 h 578"/>
                <a:gd name="T2" fmla="*/ 504 w 664"/>
                <a:gd name="T3" fmla="*/ 9 h 578"/>
                <a:gd name="T4" fmla="*/ 661 w 664"/>
                <a:gd name="T5" fmla="*/ 280 h 578"/>
                <a:gd name="T6" fmla="*/ 661 w 664"/>
                <a:gd name="T7" fmla="*/ 298 h 578"/>
                <a:gd name="T8" fmla="*/ 504 w 664"/>
                <a:gd name="T9" fmla="*/ 570 h 578"/>
                <a:gd name="T10" fmla="*/ 489 w 664"/>
                <a:gd name="T11" fmla="*/ 578 h 578"/>
                <a:gd name="T12" fmla="*/ 175 w 664"/>
                <a:gd name="T13" fmla="*/ 578 h 578"/>
                <a:gd name="T14" fmla="*/ 159 w 664"/>
                <a:gd name="T15" fmla="*/ 569 h 578"/>
                <a:gd name="T16" fmla="*/ 3 w 664"/>
                <a:gd name="T17" fmla="*/ 298 h 578"/>
                <a:gd name="T18" fmla="*/ 3 w 664"/>
                <a:gd name="T19" fmla="*/ 280 h 578"/>
                <a:gd name="T20" fmla="*/ 160 w 664"/>
                <a:gd name="T21" fmla="*/ 8 h 578"/>
                <a:gd name="T22" fmla="*/ 175 w 664"/>
                <a:gd name="T23" fmla="*/ 0 h 578"/>
                <a:gd name="T24" fmla="*/ 489 w 664"/>
                <a:gd name="T25" fmla="*/ 0 h 578"/>
                <a:gd name="T26" fmla="*/ 479 w 664"/>
                <a:gd name="T27" fmla="*/ 34 h 578"/>
                <a:gd name="T28" fmla="*/ 185 w 664"/>
                <a:gd name="T29" fmla="*/ 34 h 578"/>
                <a:gd name="T30" fmla="*/ 37 w 664"/>
                <a:gd name="T31" fmla="*/ 289 h 578"/>
                <a:gd name="T32" fmla="*/ 185 w 664"/>
                <a:gd name="T33" fmla="*/ 544 h 578"/>
                <a:gd name="T34" fmla="*/ 479 w 664"/>
                <a:gd name="T35" fmla="*/ 544 h 578"/>
                <a:gd name="T36" fmla="*/ 626 w 664"/>
                <a:gd name="T37" fmla="*/ 289 h 578"/>
                <a:gd name="T38" fmla="*/ 479 w 664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578">
                  <a:moveTo>
                    <a:pt x="489" y="0"/>
                  </a:moveTo>
                  <a:cubicBezTo>
                    <a:pt x="496" y="0"/>
                    <a:pt x="502" y="4"/>
                    <a:pt x="504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4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59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3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6" y="289"/>
                    <a:pt x="626" y="289"/>
                    <a:pt x="626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rgbClr val="003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291"/>
            <p:cNvSpPr>
              <a:spLocks/>
            </p:cNvSpPr>
            <p:nvPr/>
          </p:nvSpPr>
          <p:spPr bwMode="auto">
            <a:xfrm>
              <a:off x="6004132" y="2690194"/>
              <a:ext cx="1243366" cy="1075288"/>
            </a:xfrm>
            <a:custGeom>
              <a:avLst/>
              <a:gdLst>
                <a:gd name="T0" fmla="*/ 153 w 614"/>
                <a:gd name="T1" fmla="*/ 0 h 531"/>
                <a:gd name="T2" fmla="*/ 460 w 614"/>
                <a:gd name="T3" fmla="*/ 0 h 531"/>
                <a:gd name="T4" fmla="*/ 614 w 614"/>
                <a:gd name="T5" fmla="*/ 266 h 531"/>
                <a:gd name="T6" fmla="*/ 460 w 614"/>
                <a:gd name="T7" fmla="*/ 531 h 531"/>
                <a:gd name="T8" fmla="*/ 153 w 614"/>
                <a:gd name="T9" fmla="*/ 531 h 531"/>
                <a:gd name="T10" fmla="*/ 0 w 614"/>
                <a:gd name="T11" fmla="*/ 266 h 531"/>
                <a:gd name="T12" fmla="*/ 153 w 614"/>
                <a:gd name="T13" fmla="*/ 0 h 531"/>
                <a:gd name="T14" fmla="*/ 153 w 614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531">
                  <a:moveTo>
                    <a:pt x="153" y="0"/>
                  </a:moveTo>
                  <a:lnTo>
                    <a:pt x="460" y="0"/>
                  </a:lnTo>
                  <a:lnTo>
                    <a:pt x="614" y="266"/>
                  </a:lnTo>
                  <a:lnTo>
                    <a:pt x="460" y="531"/>
                  </a:lnTo>
                  <a:lnTo>
                    <a:pt x="153" y="531"/>
                  </a:lnTo>
                  <a:lnTo>
                    <a:pt x="0" y="266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292"/>
            <p:cNvSpPr>
              <a:spLocks/>
            </p:cNvSpPr>
            <p:nvPr/>
          </p:nvSpPr>
          <p:spPr bwMode="auto">
            <a:xfrm>
              <a:off x="6378732" y="4479670"/>
              <a:ext cx="494167" cy="431964"/>
            </a:xfrm>
            <a:custGeom>
              <a:avLst/>
              <a:gdLst>
                <a:gd name="T0" fmla="*/ 71 w 286"/>
                <a:gd name="T1" fmla="*/ 0 h 250"/>
                <a:gd name="T2" fmla="*/ 214 w 286"/>
                <a:gd name="T3" fmla="*/ 0 h 250"/>
                <a:gd name="T4" fmla="*/ 286 w 286"/>
                <a:gd name="T5" fmla="*/ 124 h 250"/>
                <a:gd name="T6" fmla="*/ 214 w 286"/>
                <a:gd name="T7" fmla="*/ 250 h 250"/>
                <a:gd name="T8" fmla="*/ 71 w 286"/>
                <a:gd name="T9" fmla="*/ 250 h 250"/>
                <a:gd name="T10" fmla="*/ 0 w 286"/>
                <a:gd name="T11" fmla="*/ 124 h 250"/>
                <a:gd name="T12" fmla="*/ 71 w 286"/>
                <a:gd name="T13" fmla="*/ 0 h 250"/>
                <a:gd name="T14" fmla="*/ 71 w 28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50">
                  <a:moveTo>
                    <a:pt x="71" y="0"/>
                  </a:moveTo>
                  <a:lnTo>
                    <a:pt x="214" y="0"/>
                  </a:lnTo>
                  <a:lnTo>
                    <a:pt x="286" y="124"/>
                  </a:lnTo>
                  <a:lnTo>
                    <a:pt x="214" y="250"/>
                  </a:lnTo>
                  <a:lnTo>
                    <a:pt x="71" y="250"/>
                  </a:lnTo>
                  <a:lnTo>
                    <a:pt x="0" y="12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3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377"/>
            <p:cNvSpPr>
              <a:spLocks noEditPoints="1"/>
            </p:cNvSpPr>
            <p:nvPr/>
          </p:nvSpPr>
          <p:spPr bwMode="auto">
            <a:xfrm>
              <a:off x="7251299" y="2425247"/>
              <a:ext cx="1848807" cy="1606907"/>
            </a:xfrm>
            <a:custGeom>
              <a:avLst/>
              <a:gdLst>
                <a:gd name="T0" fmla="*/ 489 w 665"/>
                <a:gd name="T1" fmla="*/ 0 h 578"/>
                <a:gd name="T2" fmla="*/ 505 w 665"/>
                <a:gd name="T3" fmla="*/ 9 h 578"/>
                <a:gd name="T4" fmla="*/ 661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89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3 w 665"/>
                <a:gd name="T17" fmla="*/ 298 h 578"/>
                <a:gd name="T18" fmla="*/ 3 w 665"/>
                <a:gd name="T19" fmla="*/ 280 h 578"/>
                <a:gd name="T20" fmla="*/ 160 w 665"/>
                <a:gd name="T21" fmla="*/ 8 h 578"/>
                <a:gd name="T22" fmla="*/ 175 w 665"/>
                <a:gd name="T23" fmla="*/ 0 h 578"/>
                <a:gd name="T24" fmla="*/ 489 w 665"/>
                <a:gd name="T25" fmla="*/ 0 h 578"/>
                <a:gd name="T26" fmla="*/ 479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79 w 665"/>
                <a:gd name="T35" fmla="*/ 544 h 578"/>
                <a:gd name="T36" fmla="*/ 627 w 665"/>
                <a:gd name="T37" fmla="*/ 289 h 578"/>
                <a:gd name="T38" fmla="*/ 479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89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5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60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4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rgbClr val="0024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3" name="Freeform 378"/>
            <p:cNvSpPr>
              <a:spLocks/>
            </p:cNvSpPr>
            <p:nvPr/>
          </p:nvSpPr>
          <p:spPr bwMode="auto">
            <a:xfrm>
              <a:off x="7552292" y="2690194"/>
              <a:ext cx="1243366" cy="1075288"/>
            </a:xfrm>
            <a:custGeom>
              <a:avLst/>
              <a:gdLst>
                <a:gd name="T0" fmla="*/ 154 w 614"/>
                <a:gd name="T1" fmla="*/ 0 h 531"/>
                <a:gd name="T2" fmla="*/ 462 w 614"/>
                <a:gd name="T3" fmla="*/ 0 h 531"/>
                <a:gd name="T4" fmla="*/ 614 w 614"/>
                <a:gd name="T5" fmla="*/ 266 h 531"/>
                <a:gd name="T6" fmla="*/ 462 w 614"/>
                <a:gd name="T7" fmla="*/ 531 h 531"/>
                <a:gd name="T8" fmla="*/ 154 w 614"/>
                <a:gd name="T9" fmla="*/ 531 h 531"/>
                <a:gd name="T10" fmla="*/ 0 w 614"/>
                <a:gd name="T11" fmla="*/ 266 h 531"/>
                <a:gd name="T12" fmla="*/ 154 w 614"/>
                <a:gd name="T13" fmla="*/ 0 h 531"/>
                <a:gd name="T14" fmla="*/ 154 w 614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531">
                  <a:moveTo>
                    <a:pt x="154" y="0"/>
                  </a:moveTo>
                  <a:lnTo>
                    <a:pt x="462" y="0"/>
                  </a:lnTo>
                  <a:lnTo>
                    <a:pt x="614" y="266"/>
                  </a:lnTo>
                  <a:lnTo>
                    <a:pt x="462" y="531"/>
                  </a:lnTo>
                  <a:lnTo>
                    <a:pt x="154" y="531"/>
                  </a:lnTo>
                  <a:lnTo>
                    <a:pt x="0" y="26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24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4" name="Freeform 379"/>
            <p:cNvSpPr>
              <a:spLocks/>
            </p:cNvSpPr>
            <p:nvPr/>
          </p:nvSpPr>
          <p:spPr bwMode="auto">
            <a:xfrm>
              <a:off x="7926892" y="4479670"/>
              <a:ext cx="494167" cy="431964"/>
            </a:xfrm>
            <a:custGeom>
              <a:avLst/>
              <a:gdLst>
                <a:gd name="T0" fmla="*/ 72 w 286"/>
                <a:gd name="T1" fmla="*/ 0 h 250"/>
                <a:gd name="T2" fmla="*/ 216 w 286"/>
                <a:gd name="T3" fmla="*/ 0 h 250"/>
                <a:gd name="T4" fmla="*/ 286 w 286"/>
                <a:gd name="T5" fmla="*/ 124 h 250"/>
                <a:gd name="T6" fmla="*/ 216 w 286"/>
                <a:gd name="T7" fmla="*/ 250 h 250"/>
                <a:gd name="T8" fmla="*/ 72 w 286"/>
                <a:gd name="T9" fmla="*/ 250 h 250"/>
                <a:gd name="T10" fmla="*/ 0 w 286"/>
                <a:gd name="T11" fmla="*/ 124 h 250"/>
                <a:gd name="T12" fmla="*/ 72 w 286"/>
                <a:gd name="T13" fmla="*/ 0 h 250"/>
                <a:gd name="T14" fmla="*/ 72 w 28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50">
                  <a:moveTo>
                    <a:pt x="72" y="0"/>
                  </a:moveTo>
                  <a:lnTo>
                    <a:pt x="216" y="0"/>
                  </a:lnTo>
                  <a:lnTo>
                    <a:pt x="286" y="124"/>
                  </a:lnTo>
                  <a:lnTo>
                    <a:pt x="216" y="250"/>
                  </a:lnTo>
                  <a:lnTo>
                    <a:pt x="72" y="250"/>
                  </a:lnTo>
                  <a:lnTo>
                    <a:pt x="0" y="1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24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2" name="Text Box 60"/>
            <p:cNvSpPr txBox="1">
              <a:spLocks noChangeArrowheads="1"/>
            </p:cNvSpPr>
            <p:nvPr/>
          </p:nvSpPr>
          <p:spPr bwMode="auto">
            <a:xfrm>
              <a:off x="1335534" y="2964745"/>
              <a:ext cx="1277038" cy="5839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대학 환경 및 교육 환경</a:t>
              </a:r>
            </a:p>
          </p:txBody>
        </p:sp>
        <p:sp>
          <p:nvSpPr>
            <p:cNvPr id="83" name="Text Box 60"/>
            <p:cNvSpPr txBox="1">
              <a:spLocks noChangeArrowheads="1"/>
            </p:cNvSpPr>
            <p:nvPr/>
          </p:nvSpPr>
          <p:spPr bwMode="auto">
            <a:xfrm>
              <a:off x="2874048" y="2973563"/>
              <a:ext cx="1277038" cy="5663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대학교육의</a:t>
              </a:r>
              <a:endParaRPr lang="en-US" altLang="ko-KR" sz="1400" b="1" dirty="0"/>
            </a:p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 err="1"/>
                <a:t>활용성</a:t>
              </a:r>
              <a:endParaRPr lang="ko-KR" altLang="en-US" sz="1400" b="1" dirty="0"/>
            </a:p>
          </p:txBody>
        </p:sp>
        <p:sp>
          <p:nvSpPr>
            <p:cNvPr id="84" name="Text Box 60"/>
            <p:cNvSpPr txBox="1">
              <a:spLocks noChangeArrowheads="1"/>
            </p:cNvSpPr>
            <p:nvPr/>
          </p:nvSpPr>
          <p:spPr bwMode="auto">
            <a:xfrm>
              <a:off x="4441590" y="3092057"/>
              <a:ext cx="1277038" cy="3293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대학의 명성</a:t>
              </a:r>
            </a:p>
          </p:txBody>
        </p:sp>
        <p:sp>
          <p:nvSpPr>
            <p:cNvPr id="85" name="Text Box 60"/>
            <p:cNvSpPr txBox="1">
              <a:spLocks noChangeArrowheads="1"/>
            </p:cNvSpPr>
            <p:nvPr/>
          </p:nvSpPr>
          <p:spPr bwMode="auto">
            <a:xfrm>
              <a:off x="5991665" y="2973563"/>
              <a:ext cx="1277038" cy="5663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전반적</a:t>
              </a:r>
              <a:endParaRPr lang="en-US" altLang="ko-KR" sz="1400" b="1" dirty="0"/>
            </a:p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만족도</a:t>
              </a:r>
            </a:p>
          </p:txBody>
        </p:sp>
        <p:sp>
          <p:nvSpPr>
            <p:cNvPr id="86" name="Text Box 60"/>
            <p:cNvSpPr txBox="1">
              <a:spLocks noChangeArrowheads="1"/>
            </p:cNvSpPr>
            <p:nvPr/>
          </p:nvSpPr>
          <p:spPr bwMode="auto">
            <a:xfrm>
              <a:off x="7547649" y="2973563"/>
              <a:ext cx="1277038" cy="5663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직무만족도 및 취업경로</a:t>
              </a: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59" y="4542380"/>
              <a:ext cx="291465" cy="29146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933" y="4557015"/>
              <a:ext cx="270268" cy="270268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70" y="4555001"/>
              <a:ext cx="287929" cy="287929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855" y="4555442"/>
              <a:ext cx="303941" cy="303941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515" y="4562475"/>
              <a:ext cx="296135" cy="296135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344487" y="5633836"/>
            <a:ext cx="9217025" cy="864000"/>
            <a:chOff x="344487" y="5633836"/>
            <a:chExt cx="9217025" cy="864000"/>
          </a:xfrm>
        </p:grpSpPr>
        <p:grpSp>
          <p:nvGrpSpPr>
            <p:cNvPr id="87" name="그룹 86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88" name="양쪽 대괄호 87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90" name="Picture 57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직각 삼각형 90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2" name="직각 삼각형 91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93" name="모서리가 둥근 직사각형 92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향후 국제대학교 보다 나은 교육 프로그램 개발</a:t>
              </a:r>
              <a:r>
                <a:rPr lang="en-US" altLang="ko-KR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, </a:t>
              </a:r>
              <a:r>
                <a:rPr lang="ko-KR" altLang="en-US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교육 서비스 제공을 위한 기초 자료 마련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197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직무 추천 의향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  <a:r>
              <a:rPr lang="en-US" altLang="ko-KR" dirty="0"/>
              <a:t>, </a:t>
            </a:r>
            <a:r>
              <a:rPr lang="ko-KR" altLang="en-US" dirty="0"/>
              <a:t>계열별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직무 추천 의향은 </a:t>
            </a:r>
            <a:r>
              <a:rPr lang="en-US" altLang="ko-KR" dirty="0"/>
              <a:t>59.9</a:t>
            </a:r>
            <a:r>
              <a:rPr lang="ko-KR" altLang="en-US" dirty="0"/>
              <a:t>점으로</a:t>
            </a:r>
            <a:r>
              <a:rPr lang="en-US" altLang="ko-KR" dirty="0"/>
              <a:t>,</a:t>
            </a:r>
            <a:r>
              <a:rPr lang="ko-KR" altLang="en-US" dirty="0"/>
              <a:t> 전년 대비 </a:t>
            </a:r>
            <a:r>
              <a:rPr lang="en-US" altLang="ko-KR" dirty="0"/>
              <a:t>-4.1</a:t>
            </a:r>
            <a:r>
              <a:rPr lang="ko-KR" altLang="en-US" dirty="0"/>
              <a:t>점 하락함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계열별로 살펴보면</a:t>
            </a:r>
            <a:r>
              <a:rPr lang="en-US" altLang="ko-KR" dirty="0"/>
              <a:t>, ‘</a:t>
            </a:r>
            <a:r>
              <a:rPr lang="ko-KR" altLang="en-US" dirty="0"/>
              <a:t>예체능계열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66.1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자연계열</a:t>
            </a:r>
            <a:r>
              <a:rPr lang="en-US" altLang="ko-KR" dirty="0"/>
              <a:t>‘(65.7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인문사회계열</a:t>
            </a:r>
            <a:r>
              <a:rPr lang="en-US" altLang="ko-KR" dirty="0"/>
              <a:t>’(57.8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공학계열</a:t>
            </a:r>
            <a:r>
              <a:rPr lang="en-US" altLang="ko-KR" dirty="0"/>
              <a:t>’(57.6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예체능계열을 제외한 전 계열의 전년 대비 만족도가 하락한 가운데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‘</a:t>
            </a:r>
            <a:r>
              <a:rPr lang="ko-KR" altLang="en-US" dirty="0"/>
              <a:t>공학계열</a:t>
            </a:r>
            <a:r>
              <a:rPr lang="en-US" altLang="ko-KR" dirty="0"/>
              <a:t>’</a:t>
            </a:r>
            <a:r>
              <a:rPr lang="ko-KR" altLang="en-US" dirty="0"/>
              <a:t>의 하락폭</a:t>
            </a:r>
            <a:r>
              <a:rPr lang="en-US" altLang="ko-KR" dirty="0"/>
              <a:t>(-16.1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 bwMode="auto">
            <a:xfrm>
              <a:off x="362732" y="1103179"/>
              <a:ext cx="4447788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졸업 계열별 직무 추천 의향</a:t>
              </a:r>
            </a:p>
          </p:txBody>
        </p:sp>
      </p:grpSp>
      <p:graphicFrame>
        <p:nvGraphicFramePr>
          <p:cNvPr id="36" name="차트 35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36556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8" name="직선 연결선 37"/>
          <p:cNvCxnSpPr/>
          <p:nvPr/>
        </p:nvCxnSpPr>
        <p:spPr>
          <a:xfrm>
            <a:off x="1243780" y="4389027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3584" y="6381750"/>
            <a:ext cx="4305666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40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" name="직사각형 40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2913289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표 43"/>
          <p:cNvGraphicFramePr>
            <a:graphicFrameLocks noGrp="1"/>
          </p:cNvGraphicFramePr>
          <p:nvPr>
            <p:extLst/>
          </p:nvPr>
        </p:nvGraphicFramePr>
        <p:xfrm>
          <a:off x="3028950" y="6181422"/>
          <a:ext cx="65039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계열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Freeform 101"/>
          <p:cNvSpPr>
            <a:spLocks/>
          </p:cNvSpPr>
          <p:nvPr/>
        </p:nvSpPr>
        <p:spPr bwMode="auto">
          <a:xfrm>
            <a:off x="9057456" y="388970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4088904" y="373772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17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직무 추천 의향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응답자 특성별 </a:t>
            </a:r>
            <a:r>
              <a:rPr lang="en-US" altLang="ko-KR"/>
              <a:t>(1/2)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성별로는 여성</a:t>
            </a:r>
            <a:r>
              <a:rPr lang="en-US" altLang="ko-KR" dirty="0"/>
              <a:t>(62.9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연령별로는 </a:t>
            </a:r>
            <a:r>
              <a:rPr lang="en-US" altLang="ko-KR" dirty="0"/>
              <a:t>20</a:t>
            </a:r>
            <a:r>
              <a:rPr lang="ko-KR" altLang="en-US" dirty="0"/>
              <a:t>세 이하</a:t>
            </a:r>
            <a:r>
              <a:rPr lang="en-US" altLang="ko-KR" dirty="0"/>
              <a:t>(66.7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 err="1"/>
              <a:t>입학년도는</a:t>
            </a:r>
            <a:r>
              <a:rPr lang="ko-KR" altLang="en-US" dirty="0"/>
              <a:t> </a:t>
            </a:r>
            <a:r>
              <a:rPr lang="en-US" altLang="ko-KR" dirty="0"/>
              <a:t>2016</a:t>
            </a:r>
            <a:r>
              <a:rPr lang="ko-KR" altLang="en-US" dirty="0"/>
              <a:t>년도</a:t>
            </a:r>
            <a:r>
              <a:rPr lang="en-US" altLang="ko-KR" dirty="0"/>
              <a:t>(64.6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추천 의향이 가장 높게 나타남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연령별 전년 대비 추천 의향은 </a:t>
            </a:r>
            <a:r>
              <a:rPr lang="en-US" altLang="ko-KR" dirty="0"/>
              <a:t>’20</a:t>
            </a:r>
            <a:r>
              <a:rPr lang="ko-KR" altLang="en-US" dirty="0"/>
              <a:t>세 이하</a:t>
            </a:r>
            <a:r>
              <a:rPr lang="en-US" altLang="ko-KR" dirty="0"/>
              <a:t>’</a:t>
            </a:r>
            <a:r>
              <a:rPr lang="ko-KR" altLang="en-US" dirty="0"/>
              <a:t>의 상승폭</a:t>
            </a:r>
            <a:r>
              <a:rPr lang="en-US" altLang="ko-KR" dirty="0"/>
              <a:t>(+12.5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나타난 반면</a:t>
            </a:r>
            <a:r>
              <a:rPr lang="en-US" altLang="ko-KR" dirty="0"/>
              <a:t>, ’25</a:t>
            </a:r>
            <a:r>
              <a:rPr lang="ko-KR" altLang="en-US" dirty="0"/>
              <a:t>세 이상</a:t>
            </a:r>
            <a:r>
              <a:rPr lang="en-US" altLang="ko-KR" dirty="0"/>
              <a:t>’</a:t>
            </a:r>
            <a:r>
              <a:rPr lang="ko-KR" altLang="en-US" dirty="0"/>
              <a:t>은 하락폭</a:t>
            </a:r>
            <a:r>
              <a:rPr lang="en-US" altLang="ko-KR" dirty="0"/>
              <a:t>(-21.2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큼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입학년도별</a:t>
            </a:r>
            <a:r>
              <a:rPr lang="ko-KR" altLang="en-US" dirty="0"/>
              <a:t> 전년 대비 추천 </a:t>
            </a:r>
            <a:r>
              <a:rPr lang="ko-KR" altLang="en-US" dirty="0" smtClean="0"/>
              <a:t>의향은 </a:t>
            </a:r>
            <a:r>
              <a:rPr lang="en-US" altLang="ko-KR" dirty="0" smtClean="0"/>
              <a:t>‘2014</a:t>
            </a:r>
            <a:r>
              <a:rPr lang="ko-KR" altLang="en-US" dirty="0" smtClean="0"/>
              <a:t>년도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(+7.3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나타난 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 </a:t>
            </a:r>
            <a:r>
              <a:rPr lang="en-US" altLang="ko-KR" dirty="0"/>
              <a:t>‘2012</a:t>
            </a:r>
            <a:r>
              <a:rPr lang="ko-KR" altLang="en-US" dirty="0"/>
              <a:t>년</a:t>
            </a:r>
            <a:r>
              <a:rPr lang="en-US" altLang="ko-KR" dirty="0" smtClean="0"/>
              <a:t>’</a:t>
            </a:r>
            <a:r>
              <a:rPr lang="ko-KR" altLang="en-US" dirty="0"/>
              <a:t>은</a:t>
            </a:r>
            <a:r>
              <a:rPr lang="ko-KR" altLang="en-US" dirty="0" smtClean="0"/>
              <a:t> </a:t>
            </a:r>
            <a:r>
              <a:rPr lang="ko-KR" altLang="en-US" dirty="0"/>
              <a:t>하락폭</a:t>
            </a:r>
            <a:r>
              <a:rPr lang="en-US" altLang="ko-KR" dirty="0"/>
              <a:t>(-24.6</a:t>
            </a:r>
            <a:r>
              <a:rPr lang="ko-KR" altLang="en-US" dirty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큼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4867328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직무 추천 의향</a:t>
              </a:r>
            </a:p>
          </p:txBody>
        </p:sp>
      </p:grpSp>
      <p:graphicFrame>
        <p:nvGraphicFramePr>
          <p:cNvPr id="19" name="차트 1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476250"/>
        </p:xfrm>
        <a:graphic>
          <a:graphicData uri="http://schemas.openxmlformats.org/drawingml/2006/table">
            <a:tbl>
              <a:tblPr/>
              <a:tblGrid>
                <a:gridCol w="52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22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23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2011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2012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2013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2014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2015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spc="-100" baseline="0" dirty="0">
                          <a:latin typeface="Trebuchet MS" panose="020B0603020202020204" pitchFamily="34" charset="0"/>
                        </a:rPr>
                        <a:t>2016</a:t>
                      </a:r>
                      <a:r>
                        <a:rPr lang="ko-KR" altLang="en-US" sz="1000" spc="-100" baseline="0" dirty="0">
                          <a:latin typeface="Trebuchet MS" panose="020B0603020202020204" pitchFamily="34" charset="0"/>
                        </a:rPr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spc="-100" baseline="0" dirty="0"/>
                        <a:t>2017</a:t>
                      </a:r>
                      <a:r>
                        <a:rPr lang="ko-KR" altLang="en-US" sz="1000" spc="-100" baseline="0" dirty="0"/>
                        <a:t>년도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2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5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07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1243780" y="4477370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표 29"/>
          <p:cNvGraphicFramePr>
            <a:graphicFrameLocks noGrp="1"/>
          </p:cNvGraphicFramePr>
          <p:nvPr>
            <p:extLst/>
          </p:nvPr>
        </p:nvGraphicFramePr>
        <p:xfrm>
          <a:off x="1825867" y="6181422"/>
          <a:ext cx="941215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2848145" y="6181422"/>
          <a:ext cx="3040959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연령별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5970167" y="6181422"/>
          <a:ext cx="3550441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입학년도별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3" name="직선 연결선 32"/>
          <p:cNvCxnSpPr/>
          <p:nvPr/>
        </p:nvCxnSpPr>
        <p:spPr>
          <a:xfrm>
            <a:off x="2807613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1768172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5919922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/>
          <p:cNvSpPr>
            <a:spLocks/>
          </p:cNvSpPr>
          <p:nvPr/>
        </p:nvSpPr>
        <p:spPr bwMode="auto">
          <a:xfrm>
            <a:off x="2121484" y="400700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/>
          <p:cNvSpPr>
            <a:spLocks/>
          </p:cNvSpPr>
          <p:nvPr/>
        </p:nvSpPr>
        <p:spPr bwMode="auto">
          <a:xfrm>
            <a:off x="2596743" y="391217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5" name="Freeform 101"/>
          <p:cNvSpPr>
            <a:spLocks/>
          </p:cNvSpPr>
          <p:nvPr/>
        </p:nvSpPr>
        <p:spPr bwMode="auto">
          <a:xfrm>
            <a:off x="3160188" y="386497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101"/>
          <p:cNvSpPr>
            <a:spLocks/>
          </p:cNvSpPr>
          <p:nvPr/>
        </p:nvSpPr>
        <p:spPr bwMode="auto">
          <a:xfrm>
            <a:off x="5751417" y="403639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6" name="Freeform 101"/>
          <p:cNvSpPr>
            <a:spLocks/>
          </p:cNvSpPr>
          <p:nvPr/>
        </p:nvSpPr>
        <p:spPr bwMode="auto">
          <a:xfrm>
            <a:off x="8863725" y="389580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37" name="Freeform 101"/>
          <p:cNvSpPr>
            <a:spLocks/>
          </p:cNvSpPr>
          <p:nvPr/>
        </p:nvSpPr>
        <p:spPr bwMode="auto">
          <a:xfrm>
            <a:off x="6776047" y="415156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299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직무 추천 의향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응답자 특성별 </a:t>
            </a:r>
            <a:r>
              <a:rPr lang="en-US" altLang="ko-KR"/>
              <a:t>(2/2)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직업별로는 </a:t>
            </a:r>
            <a:r>
              <a:rPr lang="en-US" altLang="ko-KR" dirty="0"/>
              <a:t>‘</a:t>
            </a:r>
            <a:r>
              <a:rPr lang="ko-KR" altLang="en-US" dirty="0"/>
              <a:t>공무원</a:t>
            </a:r>
            <a:r>
              <a:rPr lang="en-US" altLang="ko-KR" dirty="0"/>
              <a:t>/</a:t>
            </a:r>
            <a:r>
              <a:rPr lang="ko-KR" altLang="en-US" dirty="0"/>
              <a:t>교원</a:t>
            </a:r>
            <a:r>
              <a:rPr lang="en-US" altLang="ko-KR" dirty="0"/>
              <a:t>’</a:t>
            </a:r>
            <a:r>
              <a:rPr lang="ko-KR" altLang="en-US" dirty="0"/>
              <a:t>이 </a:t>
            </a:r>
            <a:r>
              <a:rPr lang="en-US" altLang="ko-KR" dirty="0"/>
              <a:t>66.7</a:t>
            </a:r>
            <a:r>
              <a:rPr lang="ko-KR" altLang="en-US" dirty="0"/>
              <a:t>점으로 가장 높고</a:t>
            </a:r>
            <a:r>
              <a:rPr lang="en-US" altLang="ko-KR" dirty="0"/>
              <a:t>, </a:t>
            </a:r>
            <a:r>
              <a:rPr lang="ko-KR" altLang="en-US" dirty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생산직</a:t>
            </a:r>
            <a:r>
              <a:rPr lang="en-US" altLang="ko-KR" dirty="0"/>
              <a:t>’(63.0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사무직</a:t>
            </a:r>
            <a:r>
              <a:rPr lang="en-US" altLang="ko-KR" dirty="0"/>
              <a:t>’(62.3</a:t>
            </a:r>
            <a:r>
              <a:rPr lang="ko-KR" altLang="en-US" dirty="0"/>
              <a:t>점</a:t>
            </a:r>
            <a:r>
              <a:rPr lang="en-US" altLang="ko-KR" dirty="0"/>
              <a:t>) &gt; ‘</a:t>
            </a:r>
            <a:r>
              <a:rPr lang="ko-KR" altLang="en-US" dirty="0"/>
              <a:t>전문직</a:t>
            </a:r>
            <a:r>
              <a:rPr lang="en-US" altLang="ko-KR" dirty="0"/>
              <a:t>’(60.7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공무원</a:t>
            </a:r>
            <a:r>
              <a:rPr lang="en-US" altLang="ko-KR" dirty="0"/>
              <a:t>/</a:t>
            </a:r>
            <a:r>
              <a:rPr lang="ko-KR" altLang="en-US" dirty="0"/>
              <a:t>교원을 제외한 전 직업의 추천 의향이 하락한 가운데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‘</a:t>
            </a:r>
            <a:r>
              <a:rPr lang="ko-KR" altLang="en-US" dirty="0"/>
              <a:t>관리직</a:t>
            </a:r>
            <a:r>
              <a:rPr lang="en-US" altLang="ko-KR" dirty="0"/>
              <a:t>’</a:t>
            </a:r>
            <a:r>
              <a:rPr lang="ko-KR" altLang="en-US" dirty="0"/>
              <a:t>의 하락폭</a:t>
            </a:r>
            <a:r>
              <a:rPr lang="en-US" altLang="ko-KR" dirty="0"/>
              <a:t>(-40.0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476999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직무 추천 의향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1250270" y="5568478"/>
          <a:ext cx="8331008" cy="350325"/>
        </p:xfrm>
        <a:graphic>
          <a:graphicData uri="http://schemas.openxmlformats.org/drawingml/2006/table">
            <a:tbl>
              <a:tblPr/>
              <a:tblGrid>
                <a:gridCol w="1041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3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3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13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13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13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판매</a:t>
                      </a:r>
                      <a:r>
                        <a:rPr kumimoji="1" lang="en-US" altLang="ko-KR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공무원</a:t>
                      </a: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(n=143)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1" name="Group 3"/>
          <p:cNvGraphicFramePr>
            <a:graphicFrameLocks noGrp="1"/>
          </p:cNvGraphicFramePr>
          <p:nvPr>
            <p:extLst/>
          </p:nvPr>
        </p:nvGraphicFramePr>
        <p:xfrm>
          <a:off x="1249675" y="2987952"/>
          <a:ext cx="8285784" cy="417600"/>
        </p:xfrm>
        <a:graphic>
          <a:graphicData uri="http://schemas.openxmlformats.org/drawingml/2006/table">
            <a:tbl>
              <a:tblPr/>
              <a:tblGrid>
                <a:gridCol w="1035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57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2360712" y="6181422"/>
          <a:ext cx="7174748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직업별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9" name="직선 연결선 28"/>
          <p:cNvCxnSpPr/>
          <p:nvPr/>
        </p:nvCxnSpPr>
        <p:spPr>
          <a:xfrm>
            <a:off x="2288704" y="346342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243780" y="4484406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01">
            <a:extLst>
              <a:ext uri="{FF2B5EF4-FFF2-40B4-BE49-F238E27FC236}">
                <a16:creationId xmlns:a16="http://schemas.microsoft.com/office/drawing/2014/main" xmlns="" id="{19E5737A-BF27-445D-996E-BA8418DDB573}"/>
              </a:ext>
            </a:extLst>
          </p:cNvPr>
          <p:cNvSpPr>
            <a:spLocks/>
          </p:cNvSpPr>
          <p:nvPr/>
        </p:nvSpPr>
        <p:spPr bwMode="auto">
          <a:xfrm>
            <a:off x="8206060" y="4061454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xmlns="" id="{7F8F0500-447B-492F-9589-1A6A825E6A13}"/>
              </a:ext>
            </a:extLst>
          </p:cNvPr>
          <p:cNvSpPr>
            <a:spLocks/>
          </p:cNvSpPr>
          <p:nvPr/>
        </p:nvSpPr>
        <p:spPr bwMode="auto">
          <a:xfrm>
            <a:off x="9232871" y="3836228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501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직무와 학교 전공 간 관계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  <a:r>
              <a:rPr lang="en-US" altLang="ko-KR" dirty="0"/>
              <a:t>,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직무와 전공 관계에 대한 긍정적 인식은 </a:t>
            </a:r>
            <a:r>
              <a:rPr lang="en-US" altLang="ko-KR" dirty="0"/>
              <a:t>46.9%</a:t>
            </a:r>
            <a:r>
              <a:rPr lang="ko-KR" altLang="en-US" dirty="0"/>
              <a:t>로</a:t>
            </a:r>
            <a:r>
              <a:rPr lang="en-US" altLang="ko-KR" dirty="0"/>
              <a:t>, </a:t>
            </a:r>
            <a:r>
              <a:rPr lang="ko-KR" altLang="en-US" dirty="0"/>
              <a:t>전년 대비 긍정적 인식이 감소하였음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직무와 전공 관계는 </a:t>
            </a:r>
            <a:r>
              <a:rPr lang="en-US" altLang="ko-KR" dirty="0"/>
              <a:t>100</a:t>
            </a:r>
            <a:r>
              <a:rPr lang="ko-KR" altLang="en-US" dirty="0"/>
              <a:t>점 만점 기준 </a:t>
            </a:r>
            <a:r>
              <a:rPr lang="en-US" altLang="ko-KR" dirty="0"/>
              <a:t>54.3</a:t>
            </a:r>
            <a:r>
              <a:rPr lang="ko-KR" altLang="en-US" dirty="0"/>
              <a:t>점이며</a:t>
            </a:r>
            <a:r>
              <a:rPr lang="en-US" altLang="ko-KR" dirty="0"/>
              <a:t>, </a:t>
            </a:r>
            <a:r>
              <a:rPr lang="ko-KR" altLang="en-US" dirty="0"/>
              <a:t>응답자 </a:t>
            </a:r>
            <a:r>
              <a:rPr lang="ko-KR" altLang="en-US" dirty="0" err="1"/>
              <a:t>특성별로</a:t>
            </a:r>
            <a:r>
              <a:rPr lang="ko-KR" altLang="en-US" dirty="0"/>
              <a:t> 살펴보면 계열은</a:t>
            </a:r>
            <a:r>
              <a:rPr lang="en-US" altLang="ko-KR" dirty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예체능계열</a:t>
            </a:r>
            <a:r>
              <a:rPr lang="en-US" altLang="ko-KR" dirty="0" smtClean="0"/>
              <a:t>’(</a:t>
            </a:r>
            <a:r>
              <a:rPr lang="en-US" altLang="ko-KR" dirty="0"/>
              <a:t>63.1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성별은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여성</a:t>
            </a:r>
            <a:r>
              <a:rPr lang="en-US" altLang="ko-KR" dirty="0" smtClean="0"/>
              <a:t>’(</a:t>
            </a:r>
            <a:r>
              <a:rPr lang="en-US" altLang="ko-KR" dirty="0"/>
              <a:t>66.7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br>
              <a:rPr lang="en-US" altLang="ko-KR" dirty="0"/>
            </a:br>
            <a:r>
              <a:rPr lang="ko-KR" altLang="en-US" dirty="0"/>
              <a:t>연령은 </a:t>
            </a:r>
            <a:r>
              <a:rPr lang="en-US" altLang="ko-KR" dirty="0" smtClean="0"/>
              <a:t>‘21</a:t>
            </a:r>
            <a:r>
              <a:rPr lang="ko-KR" altLang="en-US" dirty="0" smtClean="0"/>
              <a:t>세</a:t>
            </a:r>
            <a:r>
              <a:rPr lang="en-US" altLang="ko-KR" dirty="0" smtClean="0"/>
              <a:t>’(</a:t>
            </a:r>
            <a:r>
              <a:rPr lang="en-US" altLang="ko-KR" dirty="0"/>
              <a:t>67.4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 err="1"/>
              <a:t>입학년도는</a:t>
            </a:r>
            <a:r>
              <a:rPr lang="ko-KR" altLang="en-US" dirty="0"/>
              <a:t> </a:t>
            </a:r>
            <a:r>
              <a:rPr lang="en-US" altLang="ko-KR" dirty="0" smtClean="0"/>
              <a:t>‘2017</a:t>
            </a:r>
            <a:r>
              <a:rPr lang="ko-KR" altLang="en-US" dirty="0" smtClean="0"/>
              <a:t>년도</a:t>
            </a:r>
            <a:r>
              <a:rPr lang="en-US" altLang="ko-KR" dirty="0" smtClean="0"/>
              <a:t>’(</a:t>
            </a:r>
            <a:r>
              <a:rPr lang="en-US" altLang="ko-KR" dirty="0"/>
              <a:t>66.7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직업은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공무원</a:t>
            </a:r>
            <a:r>
              <a:rPr lang="en-US" altLang="ko-KR" dirty="0"/>
              <a:t>/</a:t>
            </a:r>
            <a:r>
              <a:rPr lang="ko-KR" altLang="en-US" dirty="0" smtClean="0"/>
              <a:t>교원</a:t>
            </a:r>
            <a:r>
              <a:rPr lang="en-US" altLang="ko-KR" dirty="0" smtClean="0"/>
              <a:t>’(</a:t>
            </a:r>
            <a:r>
              <a:rPr lang="en-US" altLang="ko-KR" dirty="0"/>
              <a:t>74.2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의 관계가 가장 높게 나타남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7239597" y="1169890"/>
              <a:ext cx="238634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 bwMode="auto">
            <a:xfrm>
              <a:off x="362732" y="1103179"/>
              <a:ext cx="412558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직무와 학교 전공 간 관계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3584" y="6381750"/>
            <a:ext cx="32540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44" name="차트 43"/>
          <p:cNvGraphicFramePr/>
          <p:nvPr>
            <p:extLst/>
          </p:nvPr>
        </p:nvGraphicFramePr>
        <p:xfrm>
          <a:off x="992560" y="2852936"/>
          <a:ext cx="3924300" cy="325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344488" y="3504077"/>
            <a:ext cx="690598" cy="1593178"/>
            <a:chOff x="442756" y="3504077"/>
            <a:chExt cx="690598" cy="1593178"/>
          </a:xfrm>
        </p:grpSpPr>
        <p:grpSp>
          <p:nvGrpSpPr>
            <p:cNvPr id="4" name="그룹 3"/>
            <p:cNvGrpSpPr/>
            <p:nvPr/>
          </p:nvGrpSpPr>
          <p:grpSpPr>
            <a:xfrm>
              <a:off x="442756" y="4703487"/>
              <a:ext cx="389233" cy="153888"/>
              <a:chOff x="442756" y="4448067"/>
              <a:chExt cx="389233" cy="153888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442756" y="4479374"/>
                <a:ext cx="90000" cy="90000"/>
              </a:xfrm>
              <a:prstGeom prst="rect">
                <a:avLst/>
              </a:prstGeom>
              <a:solidFill>
                <a:srgbClr val="E2ADA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47" name="TextBox 26"/>
              <p:cNvSpPr txBox="1">
                <a:spLocks noChangeArrowheads="1"/>
              </p:cNvSpPr>
              <p:nvPr/>
            </p:nvSpPr>
            <p:spPr bwMode="auto">
              <a:xfrm>
                <a:off x="575509" y="4448067"/>
                <a:ext cx="25648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1000" dirty="0">
                    <a:latin typeface="+mj-lt"/>
                    <a:ea typeface="맑은 고딕" pitchFamily="50" charset="-127"/>
                  </a:rPr>
                  <a:t>낮음</a:t>
                </a:r>
                <a:endParaRPr lang="en-US" altLang="ko-KR" sz="10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442756" y="4463605"/>
              <a:ext cx="690598" cy="153888"/>
              <a:chOff x="442756" y="4259693"/>
              <a:chExt cx="690598" cy="153888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442756" y="4291002"/>
                <a:ext cx="90000" cy="90000"/>
              </a:xfrm>
              <a:prstGeom prst="rect">
                <a:avLst/>
              </a:prstGeom>
              <a:solidFill>
                <a:srgbClr val="EDCCCB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49" name="TextBox 26"/>
              <p:cNvSpPr txBox="1">
                <a:spLocks noChangeArrowheads="1"/>
              </p:cNvSpPr>
              <p:nvPr/>
            </p:nvSpPr>
            <p:spPr bwMode="auto">
              <a:xfrm>
                <a:off x="575509" y="4259693"/>
                <a:ext cx="55784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1000" dirty="0">
                    <a:latin typeface="+mj-lt"/>
                    <a:ea typeface="맑은 고딕" pitchFamily="50" charset="-127"/>
                  </a:rPr>
                  <a:t>낮은 편임</a:t>
                </a:r>
                <a:endParaRPr lang="en-US" altLang="ko-KR" sz="10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442756" y="4223723"/>
              <a:ext cx="389233" cy="153888"/>
              <a:chOff x="442756" y="4071321"/>
              <a:chExt cx="389233" cy="153888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442756" y="4102630"/>
                <a:ext cx="90000" cy="90000"/>
              </a:xfrm>
              <a:prstGeom prst="rect">
                <a:avLst/>
              </a:prstGeom>
              <a:solidFill>
                <a:srgbClr val="DDDD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51" name="TextBox 26"/>
              <p:cNvSpPr txBox="1">
                <a:spLocks noChangeArrowheads="1"/>
              </p:cNvSpPr>
              <p:nvPr/>
            </p:nvSpPr>
            <p:spPr bwMode="auto">
              <a:xfrm>
                <a:off x="575509" y="4071321"/>
                <a:ext cx="25648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1000" dirty="0">
                    <a:latin typeface="+mj-lt"/>
                    <a:ea typeface="맑은 고딕" pitchFamily="50" charset="-127"/>
                  </a:rPr>
                  <a:t>보통</a:t>
                </a:r>
                <a:endParaRPr lang="en-US" altLang="ko-KR" sz="10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442756" y="3983841"/>
              <a:ext cx="690598" cy="153888"/>
              <a:chOff x="442756" y="3882949"/>
              <a:chExt cx="690598" cy="153888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442756" y="3914258"/>
                <a:ext cx="90000" cy="90000"/>
              </a:xfrm>
              <a:prstGeom prst="rect">
                <a:avLst/>
              </a:prstGeom>
              <a:solidFill>
                <a:srgbClr val="8AAAC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53" name="TextBox 26"/>
              <p:cNvSpPr txBox="1">
                <a:spLocks noChangeArrowheads="1"/>
              </p:cNvSpPr>
              <p:nvPr/>
            </p:nvSpPr>
            <p:spPr bwMode="auto">
              <a:xfrm>
                <a:off x="575509" y="3882949"/>
                <a:ext cx="55784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1000" dirty="0">
                    <a:latin typeface="+mj-lt"/>
                    <a:ea typeface="맑은 고딕" pitchFamily="50" charset="-127"/>
                  </a:rPr>
                  <a:t>높은 편임</a:t>
                </a:r>
                <a:endParaRPr lang="en-US" altLang="ko-KR" sz="10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42756" y="3743959"/>
              <a:ext cx="389233" cy="153888"/>
              <a:chOff x="442756" y="3694577"/>
              <a:chExt cx="389233" cy="153888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442756" y="3725886"/>
                <a:ext cx="90000" cy="90000"/>
              </a:xfrm>
              <a:prstGeom prst="rect">
                <a:avLst/>
              </a:prstGeom>
              <a:solidFill>
                <a:srgbClr val="6FB9C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55" name="TextBox 26"/>
              <p:cNvSpPr txBox="1">
                <a:spLocks noChangeArrowheads="1"/>
              </p:cNvSpPr>
              <p:nvPr/>
            </p:nvSpPr>
            <p:spPr bwMode="auto">
              <a:xfrm>
                <a:off x="575509" y="3694577"/>
                <a:ext cx="25648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1000" dirty="0">
                    <a:latin typeface="+mj-lt"/>
                    <a:ea typeface="맑은 고딕" pitchFamily="50" charset="-127"/>
                  </a:rPr>
                  <a:t>높음</a:t>
                </a:r>
                <a:endParaRPr lang="en-US" altLang="ko-KR" sz="10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442756" y="3504077"/>
              <a:ext cx="690598" cy="153888"/>
              <a:chOff x="442756" y="3504077"/>
              <a:chExt cx="690598" cy="153888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442756" y="3535386"/>
                <a:ext cx="90000" cy="90000"/>
              </a:xfrm>
              <a:prstGeom prst="rect">
                <a:avLst/>
              </a:prstGeom>
              <a:solidFill>
                <a:srgbClr val="557FA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57" name="TextBox 56"/>
              <p:cNvSpPr txBox="1">
                <a:spLocks noChangeArrowheads="1"/>
              </p:cNvSpPr>
              <p:nvPr/>
            </p:nvSpPr>
            <p:spPr bwMode="auto">
              <a:xfrm>
                <a:off x="575509" y="3504077"/>
                <a:ext cx="55784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1000" dirty="0">
                    <a:latin typeface="+mj-lt"/>
                    <a:ea typeface="맑은 고딕" pitchFamily="50" charset="-127"/>
                  </a:rPr>
                  <a:t>매우 높음</a:t>
                </a:r>
                <a:endParaRPr lang="en-US" altLang="ko-KR" sz="10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442756" y="4943367"/>
              <a:ext cx="690598" cy="153888"/>
              <a:chOff x="442756" y="4638567"/>
              <a:chExt cx="690598" cy="153888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442756" y="4669874"/>
                <a:ext cx="90000" cy="90000"/>
              </a:xfrm>
              <a:prstGeom prst="rect">
                <a:avLst/>
              </a:prstGeom>
              <a:solidFill>
                <a:srgbClr val="D68C8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59" name="TextBox 26"/>
              <p:cNvSpPr txBox="1">
                <a:spLocks noChangeArrowheads="1"/>
              </p:cNvSpPr>
              <p:nvPr/>
            </p:nvSpPr>
            <p:spPr bwMode="auto">
              <a:xfrm>
                <a:off x="575509" y="4638567"/>
                <a:ext cx="55784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1000" dirty="0">
                    <a:latin typeface="+mj-lt"/>
                    <a:ea typeface="맑은 고딕" pitchFamily="50" charset="-127"/>
                  </a:rPr>
                  <a:t>매우 낮음</a:t>
                </a:r>
                <a:endParaRPr lang="en-US" altLang="ko-KR" sz="1000" dirty="0">
                  <a:latin typeface="+mj-lt"/>
                  <a:ea typeface="맑은 고딕" pitchFamily="50" charset="-127"/>
                </a:endParaRPr>
              </a:p>
            </p:txBody>
          </p:sp>
        </p:grpSp>
      </p:grpSp>
      <p:graphicFrame>
        <p:nvGraphicFramePr>
          <p:cNvPr id="67" name="Group 3"/>
          <p:cNvGraphicFramePr>
            <a:graphicFrameLocks noGrp="1"/>
          </p:cNvGraphicFramePr>
          <p:nvPr>
            <p:extLst/>
          </p:nvPr>
        </p:nvGraphicFramePr>
        <p:xfrm>
          <a:off x="1229469" y="6031673"/>
          <a:ext cx="3507819" cy="177165"/>
        </p:xfrm>
        <a:graphic>
          <a:graphicData uri="http://schemas.openxmlformats.org/drawingml/2006/table">
            <a:tbl>
              <a:tblPr/>
              <a:tblGrid>
                <a:gridCol w="1169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2018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/>
          </p:nvPr>
        </p:nvGraphicFramePr>
        <p:xfrm>
          <a:off x="5083635" y="2830881"/>
          <a:ext cx="2196000" cy="3343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9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3417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평균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8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(143)</a:t>
                      </a:r>
                      <a:endParaRPr lang="en-US" altLang="ko-K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602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602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602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/>
          </p:nvPr>
        </p:nvGraphicFramePr>
        <p:xfrm>
          <a:off x="7366700" y="2830881"/>
          <a:ext cx="2196000" cy="3343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9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3258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점</a:t>
                      </a:r>
                      <a:endParaRPr lang="en-US" altLang="ko-KR" sz="900" b="1" u="none" strike="noStrike" kern="120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평균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(143)</a:t>
                      </a:r>
                      <a:endParaRPr lang="en-US" altLang="ko-K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675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900" dirty="0"/>
                        <a:t>2017</a:t>
                      </a:r>
                      <a:r>
                        <a:rPr lang="ko-KR" altLang="en-US" sz="900" dirty="0"/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675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2805175" y="3126110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44385"/>
                </a:solidFill>
                <a:latin typeface="맑은 고딕" panose="020B0503020000020004" pitchFamily="50" charset="-127"/>
              </a:rPr>
              <a:t>56.8</a:t>
            </a:r>
            <a:endParaRPr lang="ko-KR" altLang="en-US" sz="1100" b="1" dirty="0">
              <a:solidFill>
                <a:srgbClr val="044385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817665" y="5457676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D68C8A"/>
                </a:solidFill>
                <a:latin typeface="맑은 고딕" panose="020B0503020000020004" pitchFamily="50" charset="-127"/>
              </a:rPr>
              <a:t>43.2</a:t>
            </a:r>
            <a:endParaRPr lang="ko-KR" altLang="en-US" sz="1100" b="1" dirty="0">
              <a:solidFill>
                <a:srgbClr val="D68C8A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605695" y="2785120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044385"/>
                </a:solidFill>
                <a:latin typeface="맑은 고딕" panose="020B0503020000020004" pitchFamily="50" charset="-127"/>
              </a:rPr>
              <a:t>75.0</a:t>
            </a:r>
            <a:endParaRPr lang="ko-KR" altLang="en-US" sz="1100" b="1" dirty="0">
              <a:solidFill>
                <a:srgbClr val="044385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640632" y="5097636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D68C8A"/>
                </a:solidFill>
                <a:latin typeface="맑은 고딕" panose="020B0503020000020004" pitchFamily="50" charset="-127"/>
              </a:rPr>
              <a:t>25.0</a:t>
            </a:r>
            <a:endParaRPr lang="ko-KR" altLang="en-US" sz="1100" b="1" dirty="0">
              <a:solidFill>
                <a:srgbClr val="D68C8A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016896" y="3357131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44385"/>
                </a:solidFill>
                <a:latin typeface="맑은 고딕" panose="020B0503020000020004" pitchFamily="50" charset="-127"/>
              </a:rPr>
              <a:t>46.9</a:t>
            </a:r>
            <a:endParaRPr lang="ko-KR" altLang="en-US" sz="1100" b="1" dirty="0">
              <a:solidFill>
                <a:srgbClr val="044385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003204" y="5623827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D68C8A"/>
                </a:solidFill>
                <a:latin typeface="맑은 고딕" panose="020B0503020000020004" pitchFamily="50" charset="-127"/>
              </a:rPr>
              <a:t>30.8</a:t>
            </a:r>
            <a:endParaRPr lang="ko-KR" altLang="en-US" sz="1100" b="1" dirty="0">
              <a:solidFill>
                <a:srgbClr val="D68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44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취업 관련 정보 수집 채널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취업 관련 정보 수집 채널은 인터넷</a:t>
            </a:r>
            <a:r>
              <a:rPr lang="en-US" altLang="ko-KR" dirty="0"/>
              <a:t>(</a:t>
            </a:r>
            <a:r>
              <a:rPr lang="ko-KR" altLang="en-US" dirty="0"/>
              <a:t>포털</a:t>
            </a:r>
            <a:r>
              <a:rPr lang="en-US" altLang="ko-KR" dirty="0"/>
              <a:t>, </a:t>
            </a:r>
            <a:r>
              <a:rPr lang="ko-KR" altLang="en-US" dirty="0"/>
              <a:t>카페 등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en-US" altLang="ko-KR" dirty="0"/>
              <a:t>68.5%</a:t>
            </a:r>
            <a:r>
              <a:rPr lang="ko-KR" altLang="en-US" dirty="0"/>
              <a:t>로 가장 높고</a:t>
            </a:r>
            <a:r>
              <a:rPr lang="en-US" altLang="ko-KR" dirty="0"/>
              <a:t>, </a:t>
            </a:r>
            <a:r>
              <a:rPr lang="ko-KR" altLang="en-US" dirty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공개채용</a:t>
            </a:r>
            <a:r>
              <a:rPr lang="en-US" altLang="ko-KR" dirty="0"/>
              <a:t>’(34.3%) &gt; ‘</a:t>
            </a:r>
            <a:r>
              <a:rPr lang="ko-KR" altLang="en-US" dirty="0"/>
              <a:t>교수</a:t>
            </a:r>
            <a:r>
              <a:rPr lang="en-US" altLang="ko-KR" dirty="0"/>
              <a:t>’(25.9%) &gt; </a:t>
            </a:r>
            <a:br>
              <a:rPr lang="en-US" altLang="ko-KR" dirty="0"/>
            </a:br>
            <a:r>
              <a:rPr lang="en-US" altLang="ko-KR" dirty="0"/>
              <a:t>‘</a:t>
            </a:r>
            <a:r>
              <a:rPr lang="ko-KR" altLang="en-US" dirty="0"/>
              <a:t>가족</a:t>
            </a:r>
            <a:r>
              <a:rPr lang="en-US" altLang="ko-KR" dirty="0"/>
              <a:t>, </a:t>
            </a:r>
            <a:r>
              <a:rPr lang="ko-KR" altLang="en-US" dirty="0"/>
              <a:t>친인척</a:t>
            </a:r>
            <a:r>
              <a:rPr lang="en-US" altLang="ko-KR" dirty="0"/>
              <a:t>’(25.2%) </a:t>
            </a:r>
            <a:r>
              <a:rPr lang="ko-KR" altLang="en-US" dirty="0"/>
              <a:t>순으로 나타남</a:t>
            </a:r>
            <a:r>
              <a:rPr lang="en-US" altLang="ko-KR" dirty="0"/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12567" y="1169890"/>
              <a:ext cx="341337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1+2</a:t>
              </a:r>
              <a:r>
                <a:rPr lang="ko-KR" altLang="en-US" sz="900" dirty="0" smtClean="0">
                  <a:latin typeface="Trebuchet MS" panose="020B0603020202020204" pitchFamily="34" charset="0"/>
                </a:rPr>
                <a:t>순위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n=143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402825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취업관련 정보 수집 채널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273000" y="2625725"/>
          <a:ext cx="93600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354313" y="5568478"/>
          <a:ext cx="9229576" cy="335280"/>
        </p:xfrm>
        <a:graphic>
          <a:graphicData uri="http://schemas.openxmlformats.org/drawingml/2006/table">
            <a:tbl>
              <a:tblPr/>
              <a:tblGrid>
                <a:gridCol w="1153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인터넷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포털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카페 등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공개채용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회사 홈페이지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가족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친인척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취업 전문기관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전문학교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현장실습 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&amp;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인턴십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학교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캐리어개발센터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0" name="직선 연결선 19"/>
          <p:cNvCxnSpPr/>
          <p:nvPr/>
        </p:nvCxnSpPr>
        <p:spPr>
          <a:xfrm>
            <a:off x="357051" y="3776683"/>
            <a:ext cx="9202729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01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취업 관련 정보 수집 채널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계열 및 응답자 특성별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7728" cy="5183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441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인터넷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포털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카페 등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공개채용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회사 홈페이지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가족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친인척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취업 전문기관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전문학교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현장실습 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&amp;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인턴십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학교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9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캐리어개발센터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itchFamily="50" charset="-127"/>
                          <a:cs typeface="+mn-cs"/>
                        </a:rPr>
                        <a:t>기타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326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326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326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3584" y="6381750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n=143, %)</a:t>
            </a:r>
          </a:p>
        </p:txBody>
      </p:sp>
    </p:spTree>
    <p:extLst>
      <p:ext uri="{BB962C8B-B14F-4D97-AF65-F5344CB8AC3E}">
        <p14:creationId xmlns:p14="http://schemas.microsoft.com/office/powerpoint/2010/main" val="2933313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6. </a:t>
            </a:r>
            <a:r>
              <a:rPr lang="ko-KR" altLang="en-US"/>
              <a:t>취업 성공 경로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취업 성공 경로는 </a:t>
            </a:r>
            <a:r>
              <a:rPr lang="en-US" altLang="ko-KR" dirty="0"/>
              <a:t>‘</a:t>
            </a:r>
            <a:r>
              <a:rPr lang="ko-KR" altLang="en-US" dirty="0"/>
              <a:t>인터넷</a:t>
            </a:r>
            <a:r>
              <a:rPr lang="en-US" altLang="ko-KR" dirty="0"/>
              <a:t>(</a:t>
            </a:r>
            <a:r>
              <a:rPr lang="ko-KR" altLang="en-US" dirty="0"/>
              <a:t>포털</a:t>
            </a:r>
            <a:r>
              <a:rPr lang="en-US" altLang="ko-KR" dirty="0"/>
              <a:t>, </a:t>
            </a:r>
            <a:r>
              <a:rPr lang="ko-KR" altLang="en-US" dirty="0"/>
              <a:t>카페 등</a:t>
            </a:r>
            <a:r>
              <a:rPr lang="en-US" altLang="ko-KR" dirty="0"/>
              <a:t>)’</a:t>
            </a:r>
            <a:r>
              <a:rPr lang="ko-KR" altLang="en-US" dirty="0"/>
              <a:t>이 </a:t>
            </a:r>
            <a:r>
              <a:rPr lang="en-US" altLang="ko-KR" dirty="0"/>
              <a:t>30.8%</a:t>
            </a:r>
            <a:r>
              <a:rPr lang="ko-KR" altLang="en-US" dirty="0"/>
              <a:t>로 가장 높고</a:t>
            </a:r>
            <a:r>
              <a:rPr lang="en-US" altLang="ko-KR" dirty="0"/>
              <a:t>, </a:t>
            </a:r>
            <a:r>
              <a:rPr lang="ko-KR" altLang="en-US" dirty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교수</a:t>
            </a:r>
            <a:r>
              <a:rPr lang="en-US" altLang="ko-KR" dirty="0"/>
              <a:t>’(17.5%) &gt;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/>
              <a:t>공개채용</a:t>
            </a:r>
            <a:r>
              <a:rPr lang="en-US" altLang="ko-KR" dirty="0"/>
              <a:t>(</a:t>
            </a:r>
            <a:r>
              <a:rPr lang="ko-KR" altLang="en-US" dirty="0"/>
              <a:t>회사 홈페이지</a:t>
            </a:r>
            <a:r>
              <a:rPr lang="en-US" altLang="ko-KR" dirty="0" smtClean="0"/>
              <a:t>)’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가족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친인척</a:t>
            </a:r>
            <a:r>
              <a:rPr lang="en-US" altLang="ko-KR" dirty="0" smtClean="0"/>
              <a:t>’(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16.1%) </a:t>
            </a:r>
            <a:r>
              <a:rPr lang="ko-KR" altLang="en-US" dirty="0" smtClean="0"/>
              <a:t>순으로 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7239597" y="1169890"/>
              <a:ext cx="238634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264209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취업 성공 경로</a:t>
              </a:r>
            </a:p>
          </p:txBody>
        </p:sp>
      </p:grpSp>
      <p:graphicFrame>
        <p:nvGraphicFramePr>
          <p:cNvPr id="26" name="차트 25"/>
          <p:cNvGraphicFramePr/>
          <p:nvPr>
            <p:extLst/>
          </p:nvPr>
        </p:nvGraphicFramePr>
        <p:xfrm>
          <a:off x="273000" y="2625725"/>
          <a:ext cx="93600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oup 3"/>
          <p:cNvGraphicFramePr>
            <a:graphicFrameLocks noGrp="1"/>
          </p:cNvGraphicFramePr>
          <p:nvPr>
            <p:extLst/>
          </p:nvPr>
        </p:nvGraphicFramePr>
        <p:xfrm>
          <a:off x="354313" y="5568478"/>
          <a:ext cx="9229576" cy="335280"/>
        </p:xfrm>
        <a:graphic>
          <a:graphicData uri="http://schemas.openxmlformats.org/drawingml/2006/table">
            <a:tbl>
              <a:tblPr/>
              <a:tblGrid>
                <a:gridCol w="1153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36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인터넷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포털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카페 등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공개채용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회사 홈페이지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가족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친인척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취업 전문기관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전문학교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현장실습 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&amp;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인턴십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학교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1100" b="0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캐리어개발센터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기타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직선 연결선 29"/>
          <p:cNvCxnSpPr/>
          <p:nvPr/>
        </p:nvCxnSpPr>
        <p:spPr>
          <a:xfrm>
            <a:off x="357051" y="4733382"/>
            <a:ext cx="9202729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58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6. </a:t>
            </a:r>
            <a:r>
              <a:rPr lang="ko-KR" altLang="en-US"/>
              <a:t>취업 성공 경로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계열 및 응답자 특성별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7728" cy="5183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529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인터넷</a:t>
                      </a:r>
                      <a:endParaRPr kumimoji="1" lang="en-US" altLang="ko-KR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포털</a:t>
                      </a:r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카페 등</a:t>
                      </a:r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공개채용</a:t>
                      </a:r>
                      <a:endParaRPr kumimoji="1" lang="en-US" altLang="ko-KR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회사 홈페이지</a:t>
                      </a:r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가족</a:t>
                      </a:r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친인척</a:t>
                      </a:r>
                      <a:endParaRPr kumimoji="1" lang="en-US" altLang="ko-KR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취업 전문기관</a:t>
                      </a:r>
                      <a:endParaRPr kumimoji="1" lang="en-US" altLang="ko-KR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전문학교</a:t>
                      </a:r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현장실습 </a:t>
                      </a:r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&amp;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인턴십</a:t>
                      </a:r>
                      <a:endParaRPr kumimoji="1" lang="en-US" altLang="ko-KR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학교</a:t>
                      </a:r>
                      <a:endParaRPr kumimoji="1" lang="en-US" altLang="ko-KR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1000" b="1" i="0" u="none" strike="noStrike" kern="1200" cap="none" spc="-5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캐리어</a:t>
                      </a:r>
                      <a:endParaRPr kumimoji="1" lang="en-US" altLang="ko-KR" sz="1000" b="1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개발센터</a:t>
                      </a:r>
                      <a:r>
                        <a:rPr kumimoji="1" lang="en-US" altLang="ko-KR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326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326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326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3584" y="6381750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n=143, %)</a:t>
            </a:r>
          </a:p>
        </p:txBody>
      </p:sp>
    </p:spTree>
    <p:extLst>
      <p:ext uri="{BB962C8B-B14F-4D97-AF65-F5344CB8AC3E}">
        <p14:creationId xmlns:p14="http://schemas.microsoft.com/office/powerpoint/2010/main" val="4032960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7. </a:t>
            </a:r>
            <a:r>
              <a:rPr lang="ko-KR" altLang="en-US"/>
              <a:t>구직 시</a:t>
            </a:r>
            <a:r>
              <a:rPr lang="en-US" altLang="ko-KR"/>
              <a:t>, </a:t>
            </a:r>
            <a:r>
              <a:rPr lang="ko-KR" altLang="en-US"/>
              <a:t>어려웠던 점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구직 시</a:t>
            </a:r>
            <a:r>
              <a:rPr lang="en-US" altLang="ko-KR" dirty="0"/>
              <a:t>, </a:t>
            </a:r>
            <a:r>
              <a:rPr lang="ko-KR" altLang="en-US" dirty="0"/>
              <a:t>어려웠던 점은 </a:t>
            </a:r>
            <a:r>
              <a:rPr lang="en-US" altLang="ko-KR" dirty="0"/>
              <a:t>‘</a:t>
            </a:r>
            <a:r>
              <a:rPr lang="ko-KR" altLang="en-US" dirty="0"/>
              <a:t>직장 체험 등 경험이 부족해서</a:t>
            </a:r>
            <a:r>
              <a:rPr lang="en-US" altLang="ko-KR" dirty="0"/>
              <a:t>’</a:t>
            </a:r>
            <a:r>
              <a:rPr lang="ko-KR" altLang="en-US" dirty="0"/>
              <a:t>가 </a:t>
            </a:r>
            <a:r>
              <a:rPr lang="en-US" altLang="ko-KR" dirty="0"/>
              <a:t>28.0%</a:t>
            </a:r>
            <a:r>
              <a:rPr lang="ko-KR" altLang="en-US" dirty="0"/>
              <a:t>로 가장 높고</a:t>
            </a:r>
            <a:r>
              <a:rPr lang="en-US" altLang="ko-KR" dirty="0"/>
              <a:t>, </a:t>
            </a:r>
            <a:r>
              <a:rPr lang="ko-KR" altLang="en-US" dirty="0"/>
              <a:t>이어서 </a:t>
            </a:r>
            <a:r>
              <a:rPr lang="en-US" altLang="ko-KR" dirty="0"/>
              <a:t>‘</a:t>
            </a:r>
            <a:r>
              <a:rPr lang="ko-KR" altLang="en-US" dirty="0"/>
              <a:t>취업정보가 부족하거나 잘 몰라서</a:t>
            </a:r>
            <a:r>
              <a:rPr lang="en-US" altLang="ko-KR" dirty="0"/>
              <a:t>’(19.6%) &gt; </a:t>
            </a:r>
            <a:br>
              <a:rPr lang="en-US" altLang="ko-KR" dirty="0"/>
            </a:br>
            <a:r>
              <a:rPr lang="en-US" altLang="ko-KR" dirty="0"/>
              <a:t>‘</a:t>
            </a:r>
            <a:r>
              <a:rPr lang="ko-KR" altLang="en-US" dirty="0"/>
              <a:t>본인의 적성을 파악하지 못해서</a:t>
            </a:r>
            <a:r>
              <a:rPr lang="en-US" altLang="ko-KR" dirty="0"/>
              <a:t>’(16.1%) &gt; ‘</a:t>
            </a:r>
            <a:r>
              <a:rPr lang="ko-KR" altLang="en-US" dirty="0"/>
              <a:t>실무교육이 부족해서</a:t>
            </a:r>
            <a:r>
              <a:rPr lang="en-US" altLang="ko-KR" dirty="0"/>
              <a:t>’(14.0%) </a:t>
            </a:r>
            <a:r>
              <a:rPr lang="ko-KR" altLang="en-US" dirty="0"/>
              <a:t>순으로 나타남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7239597" y="1169890"/>
              <a:ext cx="238634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3501309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구직 시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,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어려웠던 점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273000" y="2625725"/>
          <a:ext cx="93600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344489" y="5568478"/>
          <a:ext cx="9239400" cy="512445"/>
        </p:xfrm>
        <a:graphic>
          <a:graphicData uri="http://schemas.openxmlformats.org/drawingml/2006/table">
            <a:tbl>
              <a:tblPr/>
              <a:tblGrid>
                <a:gridCol w="923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39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직장 체험 등 경험이 부족해서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취업정보가 부족하거나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잘 몰라서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본인의 적성을 파악하지 못해서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실무교육이 부족해서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자격증이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부족해서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어학능력이 부족해서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면접준비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자소서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이력서 작성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학점 관리가 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안 돼서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없음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>
            <a:off x="357051" y="4805390"/>
            <a:ext cx="9202729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9A64BC-9603-459A-96F2-AAC6B7504715}"/>
              </a:ext>
            </a:extLst>
          </p:cNvPr>
          <p:cNvSpPr txBox="1"/>
          <p:nvPr/>
        </p:nvSpPr>
        <p:spPr>
          <a:xfrm>
            <a:off x="343584" y="6381750"/>
            <a:ext cx="1247136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95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7. </a:t>
            </a:r>
            <a:r>
              <a:rPr lang="ko-KR" altLang="en-US"/>
              <a:t>구직 시</a:t>
            </a:r>
            <a:r>
              <a:rPr lang="en-US" altLang="ko-KR"/>
              <a:t>, </a:t>
            </a:r>
            <a:r>
              <a:rPr lang="ko-KR" altLang="en-US"/>
              <a:t>어려웠던 점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계열 및 응답자 특성별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7730" cy="5183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237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직장 체험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등 경험이 부족해서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취업정보가 부족하거나 잘 몰라서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본인 적성을 파악하지 못해서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실무교육이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부족해서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자격증이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부족해서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어학능력이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부족해서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면접준비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자소서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이력서 작성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학점 관리가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안 돼서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326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326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326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3584" y="6381750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n=143, %)</a:t>
            </a:r>
          </a:p>
        </p:txBody>
      </p:sp>
    </p:spTree>
    <p:extLst>
      <p:ext uri="{BB962C8B-B14F-4D97-AF65-F5344CB8AC3E}">
        <p14:creationId xmlns:p14="http://schemas.microsoft.com/office/powerpoint/2010/main" val="73766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조사 설계</a:t>
            </a:r>
          </a:p>
        </p:txBody>
      </p:sp>
      <p:pic>
        <p:nvPicPr>
          <p:cNvPr id="123" name="그림 1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1806" r="1528" b="11806"/>
          <a:stretch/>
        </p:blipFill>
        <p:spPr>
          <a:xfrm>
            <a:off x="6642100" y="4152900"/>
            <a:ext cx="2901601" cy="227590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55602" y="2273299"/>
            <a:ext cx="9202546" cy="652240"/>
            <a:chOff x="355602" y="2273299"/>
            <a:chExt cx="9202546" cy="652240"/>
          </a:xfrm>
        </p:grpSpPr>
        <p:sp>
          <p:nvSpPr>
            <p:cNvPr id="135" name="양쪽 모서리가 둥근 사각형 134"/>
            <p:cNvSpPr/>
            <p:nvPr/>
          </p:nvSpPr>
          <p:spPr bwMode="auto">
            <a:xfrm rot="5400000" flipH="1" flipV="1">
              <a:off x="961090" y="1667811"/>
              <a:ext cx="469900" cy="1680875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대상</a:t>
              </a:r>
            </a:p>
          </p:txBody>
        </p:sp>
        <p:sp>
          <p:nvSpPr>
            <p:cNvPr id="136" name="AutoShape 5"/>
            <p:cNvSpPr>
              <a:spLocks noChangeArrowheads="1"/>
            </p:cNvSpPr>
            <p:nvPr/>
          </p:nvSpPr>
          <p:spPr bwMode="auto">
            <a:xfrm>
              <a:off x="2027146" y="227330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fontAlgn="auto" latinLnBrk="0">
                <a:spcBef>
                  <a:spcPts val="30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국제대학교 졸업생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55602" y="3367670"/>
            <a:ext cx="9202546" cy="652240"/>
            <a:chOff x="355602" y="3367669"/>
            <a:chExt cx="9202546" cy="652240"/>
          </a:xfrm>
        </p:grpSpPr>
        <p:sp>
          <p:nvSpPr>
            <p:cNvPr id="133" name="양쪽 모서리가 둥근 사각형 132"/>
            <p:cNvSpPr/>
            <p:nvPr/>
          </p:nvSpPr>
          <p:spPr bwMode="auto">
            <a:xfrm rot="5400000" flipH="1" flipV="1">
              <a:off x="961090" y="2762181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방법</a:t>
              </a:r>
            </a:p>
          </p:txBody>
        </p:sp>
        <p:sp>
          <p:nvSpPr>
            <p:cNvPr id="134" name="AutoShape 5"/>
            <p:cNvSpPr>
              <a:spLocks noChangeArrowheads="1"/>
            </p:cNvSpPr>
            <p:nvPr/>
          </p:nvSpPr>
          <p:spPr bwMode="auto">
            <a:xfrm>
              <a:off x="2027146" y="336767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구조화된 설문지를 이용한 전화 조사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5602" y="4462041"/>
            <a:ext cx="6115693" cy="652240"/>
            <a:chOff x="355602" y="4462040"/>
            <a:chExt cx="6115693" cy="652240"/>
          </a:xfrm>
        </p:grpSpPr>
        <p:sp>
          <p:nvSpPr>
            <p:cNvPr id="131" name="양쪽 모서리가 둥근 사각형 130"/>
            <p:cNvSpPr/>
            <p:nvPr/>
          </p:nvSpPr>
          <p:spPr bwMode="auto">
            <a:xfrm rot="5400000" flipH="1" flipV="1">
              <a:off x="961090" y="3856552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시기</a:t>
              </a:r>
            </a:p>
          </p:txBody>
        </p:sp>
        <p:sp>
          <p:nvSpPr>
            <p:cNvPr id="132" name="AutoShape 5"/>
            <p:cNvSpPr>
              <a:spLocks noChangeArrowheads="1"/>
            </p:cNvSpPr>
            <p:nvPr/>
          </p:nvSpPr>
          <p:spPr bwMode="auto">
            <a:xfrm>
              <a:off x="2027146" y="4462041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2018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년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11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6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일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~ 11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9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일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55602" y="5556412"/>
            <a:ext cx="6115693" cy="652240"/>
            <a:chOff x="355602" y="5556412"/>
            <a:chExt cx="6115693" cy="652240"/>
          </a:xfrm>
        </p:grpSpPr>
        <p:sp>
          <p:nvSpPr>
            <p:cNvPr id="129" name="양쪽 모서리가 둥근 사각형 128"/>
            <p:cNvSpPr/>
            <p:nvPr/>
          </p:nvSpPr>
          <p:spPr bwMode="auto">
            <a:xfrm rot="5400000" flipH="1" flipV="1">
              <a:off x="961090" y="4950924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표본규모 및 구성</a:t>
              </a:r>
            </a:p>
          </p:txBody>
        </p:sp>
        <p:sp>
          <p:nvSpPr>
            <p:cNvPr id="130" name="AutoShape 5"/>
            <p:cNvSpPr>
              <a:spLocks noChangeArrowheads="1"/>
            </p:cNvSpPr>
            <p:nvPr/>
          </p:nvSpPr>
          <p:spPr bwMode="auto">
            <a:xfrm>
              <a:off x="2027146" y="5556413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213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374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8. </a:t>
            </a:r>
            <a:r>
              <a:rPr lang="ko-KR" altLang="en-US"/>
              <a:t>전문대학 졸업에 따른 직장생활</a:t>
            </a:r>
            <a:r>
              <a:rPr lang="en-US" altLang="ko-KR"/>
              <a:t>/</a:t>
            </a:r>
            <a:r>
              <a:rPr lang="ko-KR" altLang="en-US"/>
              <a:t>구직 한계점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전문대학 졸업에 따른 직장생활</a:t>
            </a:r>
            <a:r>
              <a:rPr lang="en-US" altLang="ko-KR" dirty="0"/>
              <a:t>/</a:t>
            </a:r>
            <a:r>
              <a:rPr lang="ko-KR" altLang="en-US" dirty="0"/>
              <a:t>구직 </a:t>
            </a:r>
            <a:r>
              <a:rPr lang="ko-KR" altLang="en-US" dirty="0" smtClean="0"/>
              <a:t>한계점 </a:t>
            </a:r>
            <a:r>
              <a:rPr lang="ko-KR" altLang="en-US" dirty="0"/>
              <a:t>대해서는 </a:t>
            </a:r>
            <a:r>
              <a:rPr lang="en-US" altLang="ko-KR" dirty="0"/>
              <a:t>47.6%</a:t>
            </a:r>
            <a:r>
              <a:rPr lang="ko-KR" altLang="en-US" dirty="0"/>
              <a:t>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한계를 </a:t>
            </a:r>
            <a:r>
              <a:rPr lang="ko-KR" altLang="en-US" dirty="0"/>
              <a:t>느끼지 </a:t>
            </a:r>
            <a:r>
              <a:rPr lang="ko-KR" altLang="en-US" dirty="0" smtClean="0"/>
              <a:t>못한다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고 </a:t>
            </a:r>
            <a:r>
              <a:rPr lang="ko-KR" altLang="en-US" dirty="0"/>
              <a:t>응답함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반면</a:t>
            </a:r>
            <a:r>
              <a:rPr lang="en-US" altLang="ko-KR" dirty="0"/>
              <a:t>, </a:t>
            </a:r>
            <a:r>
              <a:rPr lang="ko-KR" altLang="en-US" dirty="0" smtClean="0"/>
              <a:t>한계를 </a:t>
            </a:r>
            <a:r>
              <a:rPr lang="ko-KR" altLang="en-US" dirty="0"/>
              <a:t>느낀다는 응답내용으로는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세분화된 </a:t>
            </a:r>
            <a:r>
              <a:rPr lang="ko-KR" altLang="en-US" dirty="0"/>
              <a:t>전문지식과 과학기술이 </a:t>
            </a:r>
            <a:r>
              <a:rPr lang="ko-KR" altLang="en-US" dirty="0" smtClean="0"/>
              <a:t>부족하다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/>
              <a:t>14.0%</a:t>
            </a:r>
            <a:r>
              <a:rPr lang="ko-KR" altLang="en-US" dirty="0"/>
              <a:t>로 가장 높고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이어서 </a:t>
            </a:r>
            <a:r>
              <a:rPr lang="en-US" altLang="ko-KR" dirty="0" smtClean="0"/>
              <a:t>‘4</a:t>
            </a:r>
            <a:r>
              <a:rPr lang="ko-KR" altLang="en-US" dirty="0"/>
              <a:t>년제 대학 졸업자에</a:t>
            </a:r>
            <a:r>
              <a:rPr lang="en-US" altLang="ko-KR" dirty="0"/>
              <a:t> </a:t>
            </a:r>
            <a:r>
              <a:rPr lang="ko-KR" altLang="en-US" dirty="0"/>
              <a:t>비해 승진에 한계가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’</a:t>
            </a:r>
            <a:r>
              <a:rPr lang="en-US" altLang="ko-KR" dirty="0"/>
              <a:t>(</a:t>
            </a:r>
            <a:r>
              <a:rPr lang="en-US" altLang="ko-KR" dirty="0" smtClean="0"/>
              <a:t>13.3%) </a:t>
            </a:r>
            <a:r>
              <a:rPr lang="en-US" altLang="ko-KR" dirty="0"/>
              <a:t>&gt;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사회적 </a:t>
            </a:r>
            <a:r>
              <a:rPr lang="ko-KR" altLang="en-US" dirty="0"/>
              <a:t>인식 때문에 전문능력을 인정받지 </a:t>
            </a:r>
            <a:r>
              <a:rPr lang="ko-KR" altLang="en-US" dirty="0" smtClean="0"/>
              <a:t>못한다</a:t>
            </a:r>
            <a:r>
              <a:rPr lang="en-US" altLang="ko-KR" dirty="0" smtClean="0"/>
              <a:t>’</a:t>
            </a:r>
            <a:r>
              <a:rPr lang="en-US" altLang="ko-KR" dirty="0"/>
              <a:t>(</a:t>
            </a:r>
            <a:r>
              <a:rPr lang="en-US" altLang="ko-KR" dirty="0" smtClean="0"/>
              <a:t>12.6%) </a:t>
            </a:r>
            <a:r>
              <a:rPr lang="ko-KR" altLang="en-US" dirty="0"/>
              <a:t>순으로 나타남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7239597" y="1169890"/>
              <a:ext cx="238634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683077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전문대학 졸업에 따른 직장생활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구직 한계점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273000" y="2625725"/>
          <a:ext cx="93600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344489" y="5568478"/>
          <a:ext cx="9217026" cy="512445"/>
        </p:xfrm>
        <a:graphic>
          <a:graphicData uri="http://schemas.openxmlformats.org/drawingml/2006/table">
            <a:tbl>
              <a:tblPr/>
              <a:tblGrid>
                <a:gridCol w="1316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한계를 느끼지 않는다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세분화된 전문지식과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과학기술이 부족하다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4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년제 대학 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졸업자에 비해 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승진에 한계가 있다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사회적 인식 때문에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전문능력을 </a:t>
                      </a:r>
                      <a: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인정받지 못 한다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현장 실무적 능력이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떨어진다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기본 교양과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상식이 부족하다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어학능력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>
            <a:off x="357051" y="4301334"/>
            <a:ext cx="9202729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9A64BC-9603-459A-96F2-AAC6B7504715}"/>
              </a:ext>
            </a:extLst>
          </p:cNvPr>
          <p:cNvSpPr txBox="1"/>
          <p:nvPr/>
        </p:nvSpPr>
        <p:spPr>
          <a:xfrm>
            <a:off x="343584" y="6381750"/>
            <a:ext cx="1247136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15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8. </a:t>
            </a:r>
            <a:r>
              <a:rPr lang="ko-KR" altLang="en-US"/>
              <a:t>전문대학 졸업에 따른 직장생활</a:t>
            </a:r>
            <a:r>
              <a:rPr lang="en-US" altLang="ko-KR"/>
              <a:t>/</a:t>
            </a:r>
            <a:r>
              <a:rPr lang="ko-KR" altLang="en-US"/>
              <a:t>구직 한계점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계열 및 응답자 특성별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0478" cy="5183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6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5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59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59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59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59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한계를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느끼지 않는다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세분화된 전문지식과 기술이 부족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년제 대학 졸업자에 비해 승진에 한계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사회적 인식 때문에 전문능력을 인정받지 못한다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현장 실무적 능력이 떨어진다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기본 교양과 상식이 부족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어학능력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326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326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326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3584" y="6381750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n=143, %)</a:t>
            </a:r>
          </a:p>
        </p:txBody>
      </p:sp>
    </p:spTree>
    <p:extLst>
      <p:ext uri="{BB962C8B-B14F-4D97-AF65-F5344CB8AC3E}">
        <p14:creationId xmlns:p14="http://schemas.microsoft.com/office/powerpoint/2010/main" val="75148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전공 지식의 업무수행 도움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  <a:r>
              <a:rPr lang="en-US" altLang="ko-KR" dirty="0"/>
              <a:t>,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전공 지식의 업무수행 도움에 대한 긍정적 인식은 </a:t>
            </a:r>
            <a:r>
              <a:rPr lang="en-US" altLang="ko-KR" dirty="0"/>
              <a:t>53.8%</a:t>
            </a:r>
            <a:r>
              <a:rPr lang="ko-KR" altLang="en-US" dirty="0"/>
              <a:t>로 과반수 이상으로 나타남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전공 지식의 업무수행 도움은 </a:t>
            </a:r>
            <a:r>
              <a:rPr lang="en-US" altLang="ko-KR" dirty="0"/>
              <a:t>100</a:t>
            </a:r>
            <a:r>
              <a:rPr lang="ko-KR" altLang="en-US" dirty="0"/>
              <a:t>점 만점 기준 </a:t>
            </a:r>
            <a:r>
              <a:rPr lang="en-US" altLang="ko-KR" dirty="0"/>
              <a:t>59.2</a:t>
            </a:r>
            <a:r>
              <a:rPr lang="ko-KR" altLang="en-US" dirty="0"/>
              <a:t>점이며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응답자 </a:t>
            </a:r>
            <a:r>
              <a:rPr lang="ko-KR" altLang="en-US" dirty="0"/>
              <a:t>특성별로 살펴보면 계열은</a:t>
            </a:r>
            <a:r>
              <a:rPr lang="en-US" altLang="ko-KR" dirty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예체능계열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자연계열</a:t>
            </a:r>
            <a:r>
              <a:rPr lang="en-US" altLang="ko-KR" dirty="0" smtClean="0"/>
              <a:t>’(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66.7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 smtClean="0"/>
              <a:t>성별은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여성</a:t>
            </a:r>
            <a:r>
              <a:rPr lang="en-US" altLang="ko-KR" dirty="0" smtClean="0"/>
              <a:t>’(</a:t>
            </a:r>
            <a:r>
              <a:rPr lang="en-US" altLang="ko-KR" dirty="0"/>
              <a:t>69.2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연령은 </a:t>
            </a:r>
            <a:r>
              <a:rPr lang="en-US" altLang="ko-KR" dirty="0" smtClean="0"/>
              <a:t>‘21</a:t>
            </a:r>
            <a:r>
              <a:rPr lang="ko-KR" altLang="en-US" dirty="0" smtClean="0"/>
              <a:t>세</a:t>
            </a:r>
            <a:r>
              <a:rPr lang="en-US" altLang="ko-KR" dirty="0" smtClean="0"/>
              <a:t>’(</a:t>
            </a:r>
            <a:r>
              <a:rPr lang="en-US" altLang="ko-KR" dirty="0"/>
              <a:t>72.5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 err="1"/>
              <a:t>입학년도는</a:t>
            </a:r>
            <a:r>
              <a:rPr lang="ko-KR" altLang="en-US" dirty="0"/>
              <a:t> </a:t>
            </a:r>
            <a:r>
              <a:rPr lang="en-US" altLang="ko-KR" dirty="0" smtClean="0"/>
              <a:t>‘2015</a:t>
            </a:r>
            <a:r>
              <a:rPr lang="ko-KR" altLang="en-US" dirty="0" smtClean="0"/>
              <a:t>년도</a:t>
            </a:r>
            <a:r>
              <a:rPr lang="en-US" altLang="ko-KR" dirty="0" smtClean="0"/>
              <a:t>’(</a:t>
            </a:r>
            <a:r>
              <a:rPr lang="en-US" altLang="ko-KR" dirty="0"/>
              <a:t>70.8</a:t>
            </a:r>
            <a:r>
              <a:rPr lang="ko-KR" altLang="en-US" dirty="0"/>
              <a:t>점</a:t>
            </a:r>
            <a:r>
              <a:rPr lang="en-US" altLang="ko-KR" dirty="0"/>
              <a:t>), </a:t>
            </a:r>
            <a:r>
              <a:rPr lang="ko-KR" altLang="en-US" dirty="0" smtClean="0"/>
              <a:t>직업은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공무원</a:t>
            </a:r>
            <a:r>
              <a:rPr lang="en-US" altLang="ko-KR" dirty="0"/>
              <a:t>/</a:t>
            </a:r>
            <a:r>
              <a:rPr lang="ko-KR" altLang="en-US" dirty="0" smtClean="0"/>
              <a:t>교원</a:t>
            </a:r>
            <a:r>
              <a:rPr lang="en-US" altLang="ko-KR" dirty="0" smtClean="0"/>
              <a:t>’(</a:t>
            </a:r>
            <a:r>
              <a:rPr lang="en-US" altLang="ko-KR" dirty="0"/>
              <a:t>72.7</a:t>
            </a:r>
            <a:r>
              <a:rPr lang="ko-KR" altLang="en-US" dirty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의 도움 인식이 가장 높게 나타남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7239597" y="1169890"/>
              <a:ext cx="238634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n=143,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 bwMode="auto">
            <a:xfrm>
              <a:off x="362732" y="1103179"/>
              <a:ext cx="43504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전공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지식의 업무수행 도움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584" y="6237312"/>
            <a:ext cx="1910779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   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7" name="차트 16"/>
          <p:cNvGraphicFramePr/>
          <p:nvPr>
            <p:extLst/>
          </p:nvPr>
        </p:nvGraphicFramePr>
        <p:xfrm>
          <a:off x="1072349" y="2781102"/>
          <a:ext cx="1944000" cy="352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354311" y="3414780"/>
            <a:ext cx="1020817" cy="1901639"/>
            <a:chOff x="354311" y="3511771"/>
            <a:chExt cx="1020817" cy="1901639"/>
          </a:xfrm>
        </p:grpSpPr>
        <p:grpSp>
          <p:nvGrpSpPr>
            <p:cNvPr id="5" name="그룹 4"/>
            <p:cNvGrpSpPr/>
            <p:nvPr/>
          </p:nvGrpSpPr>
          <p:grpSpPr>
            <a:xfrm>
              <a:off x="354311" y="4981056"/>
              <a:ext cx="749910" cy="138499"/>
              <a:chOff x="354311" y="4455761"/>
              <a:chExt cx="749910" cy="138499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354311" y="4479374"/>
                <a:ext cx="90000" cy="90000"/>
              </a:xfrm>
              <a:prstGeom prst="rect">
                <a:avLst/>
              </a:prstGeom>
              <a:solidFill>
                <a:srgbClr val="E2ADA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20" name="TextBox 26"/>
              <p:cNvSpPr txBox="1">
                <a:spLocks noChangeArrowheads="1"/>
              </p:cNvSpPr>
              <p:nvPr/>
            </p:nvSpPr>
            <p:spPr bwMode="auto">
              <a:xfrm>
                <a:off x="487064" y="4455761"/>
                <a:ext cx="61715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900" dirty="0">
                    <a:latin typeface="+mj-lt"/>
                    <a:ea typeface="맑은 고딕" pitchFamily="50" charset="-127"/>
                  </a:rPr>
                  <a:t>그렇지 않다</a:t>
                </a:r>
                <a:endParaRPr lang="en-US" altLang="ko-KR" sz="9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354311" y="4687199"/>
              <a:ext cx="905400" cy="138499"/>
              <a:chOff x="354311" y="4267387"/>
              <a:chExt cx="905400" cy="138499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354311" y="4291002"/>
                <a:ext cx="90000" cy="90000"/>
              </a:xfrm>
              <a:prstGeom prst="rect">
                <a:avLst/>
              </a:prstGeom>
              <a:solidFill>
                <a:srgbClr val="EDCCCB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22" name="TextBox 26"/>
              <p:cNvSpPr txBox="1">
                <a:spLocks noChangeArrowheads="1"/>
              </p:cNvSpPr>
              <p:nvPr/>
            </p:nvSpPr>
            <p:spPr bwMode="auto">
              <a:xfrm>
                <a:off x="487064" y="4267387"/>
                <a:ext cx="77264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900" dirty="0">
                    <a:latin typeface="+mj-lt"/>
                    <a:ea typeface="맑은 고딕" pitchFamily="50" charset="-127"/>
                  </a:rPr>
                  <a:t>그렇지 않은 편</a:t>
                </a:r>
                <a:endParaRPr lang="en-US" altLang="ko-KR" sz="9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354311" y="4393342"/>
              <a:ext cx="363585" cy="138499"/>
              <a:chOff x="354311" y="4079015"/>
              <a:chExt cx="363585" cy="138499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354311" y="4102630"/>
                <a:ext cx="90000" cy="90000"/>
              </a:xfrm>
              <a:prstGeom prst="rect">
                <a:avLst/>
              </a:prstGeom>
              <a:solidFill>
                <a:srgbClr val="DDDD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24" name="TextBox 26"/>
              <p:cNvSpPr txBox="1">
                <a:spLocks noChangeArrowheads="1"/>
              </p:cNvSpPr>
              <p:nvPr/>
            </p:nvSpPr>
            <p:spPr bwMode="auto">
              <a:xfrm>
                <a:off x="487064" y="4079015"/>
                <a:ext cx="230832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900" dirty="0">
                    <a:latin typeface="+mj-lt"/>
                    <a:ea typeface="맑은 고딕" pitchFamily="50" charset="-127"/>
                  </a:rPr>
                  <a:t>보통</a:t>
                </a:r>
                <a:endParaRPr lang="en-US" altLang="ko-KR" sz="9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354311" y="4099485"/>
              <a:ext cx="519077" cy="138499"/>
              <a:chOff x="354311" y="3890643"/>
              <a:chExt cx="519077" cy="138499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354311" y="3914258"/>
                <a:ext cx="90000" cy="90000"/>
              </a:xfrm>
              <a:prstGeom prst="rect">
                <a:avLst/>
              </a:prstGeom>
              <a:solidFill>
                <a:srgbClr val="8AAAC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26" name="TextBox 26"/>
              <p:cNvSpPr txBox="1">
                <a:spLocks noChangeArrowheads="1"/>
              </p:cNvSpPr>
              <p:nvPr/>
            </p:nvSpPr>
            <p:spPr bwMode="auto">
              <a:xfrm>
                <a:off x="487064" y="3890643"/>
                <a:ext cx="38632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900" dirty="0">
                    <a:latin typeface="+mj-lt"/>
                    <a:ea typeface="맑은 고딕" pitchFamily="50" charset="-127"/>
                  </a:rPr>
                  <a:t>그런 편</a:t>
                </a:r>
                <a:endParaRPr lang="en-US" altLang="ko-KR" sz="9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354311" y="3805628"/>
              <a:ext cx="479002" cy="138499"/>
              <a:chOff x="354311" y="3702271"/>
              <a:chExt cx="479002" cy="138499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354311" y="3725886"/>
                <a:ext cx="90000" cy="90000"/>
              </a:xfrm>
              <a:prstGeom prst="rect">
                <a:avLst/>
              </a:prstGeom>
              <a:solidFill>
                <a:srgbClr val="6FB9C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28" name="TextBox 26"/>
              <p:cNvSpPr txBox="1">
                <a:spLocks noChangeArrowheads="1"/>
              </p:cNvSpPr>
              <p:nvPr/>
            </p:nvSpPr>
            <p:spPr bwMode="auto">
              <a:xfrm>
                <a:off x="487064" y="3702271"/>
                <a:ext cx="34624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900" dirty="0">
                    <a:latin typeface="+mj-lt"/>
                    <a:ea typeface="맑은 고딕" pitchFamily="50" charset="-127"/>
                  </a:rPr>
                  <a:t>그렇다</a:t>
                </a:r>
                <a:endParaRPr lang="en-US" altLang="ko-KR" sz="9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354311" y="3511771"/>
              <a:ext cx="749910" cy="138499"/>
              <a:chOff x="354311" y="3511771"/>
              <a:chExt cx="749910" cy="138499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354311" y="3535386"/>
                <a:ext cx="90000" cy="90000"/>
              </a:xfrm>
              <a:prstGeom prst="rect">
                <a:avLst/>
              </a:prstGeom>
              <a:solidFill>
                <a:srgbClr val="557FA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487064" y="3511771"/>
                <a:ext cx="61715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900" dirty="0">
                    <a:latin typeface="+mj-lt"/>
                    <a:ea typeface="맑은 고딕" pitchFamily="50" charset="-127"/>
                  </a:rPr>
                  <a:t>매우 그렇다</a:t>
                </a:r>
                <a:endParaRPr lang="en-US" altLang="ko-KR" sz="900" dirty="0">
                  <a:latin typeface="+mj-lt"/>
                  <a:ea typeface="맑은 고딕" pitchFamily="50" charset="-127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354311" y="5274911"/>
              <a:ext cx="1020817" cy="138499"/>
              <a:chOff x="354311" y="4646261"/>
              <a:chExt cx="1020817" cy="138499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354311" y="4669874"/>
                <a:ext cx="90000" cy="90000"/>
              </a:xfrm>
              <a:prstGeom prst="rect">
                <a:avLst/>
              </a:prstGeom>
              <a:solidFill>
                <a:srgbClr val="D68C8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atin typeface="+mj-lt"/>
                  <a:ea typeface="맑은 고딕" pitchFamily="50" charset="-127"/>
                </a:endParaRPr>
              </a:p>
            </p:txBody>
          </p:sp>
          <p:sp>
            <p:nvSpPr>
              <p:cNvPr id="32" name="TextBox 26"/>
              <p:cNvSpPr txBox="1">
                <a:spLocks noChangeArrowheads="1"/>
              </p:cNvSpPr>
              <p:nvPr/>
            </p:nvSpPr>
            <p:spPr bwMode="auto">
              <a:xfrm>
                <a:off x="487064" y="4646261"/>
                <a:ext cx="88806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spAutoFit/>
              </a:bodyPr>
              <a:lstStyle/>
              <a:p>
                <a:r>
                  <a:rPr lang="ko-KR" altLang="en-US" sz="900" dirty="0">
                    <a:latin typeface="+mj-lt"/>
                    <a:ea typeface="맑은 고딕" pitchFamily="50" charset="-127"/>
                  </a:rPr>
                  <a:t>전혀 그렇지 않다</a:t>
                </a:r>
                <a:endParaRPr lang="en-US" altLang="ko-KR" sz="900" dirty="0">
                  <a:latin typeface="+mj-lt"/>
                  <a:ea typeface="맑은 고딕" pitchFamily="50" charset="-127"/>
                </a:endParaRPr>
              </a:p>
            </p:txBody>
          </p:sp>
        </p:grpSp>
      </p:grpSp>
      <p:graphicFrame>
        <p:nvGraphicFramePr>
          <p:cNvPr id="36" name="표 35"/>
          <p:cNvGraphicFramePr>
            <a:graphicFrameLocks noGrp="1"/>
          </p:cNvGraphicFramePr>
          <p:nvPr>
            <p:extLst/>
          </p:nvPr>
        </p:nvGraphicFramePr>
        <p:xfrm>
          <a:off x="2820174" y="2779735"/>
          <a:ext cx="6734398" cy="3913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980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63987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년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altLang="ko-KR" sz="7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7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7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① 전혀 그렇지 않다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② 그렇지 않다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③ 그렇지 않은 편이다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④ 보통이다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⑤ 그런 편이다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⑥ 그렇다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⑦ 매우 그렇다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◐BOT3</a:t>
                      </a:r>
                    </a:p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sz="7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(①+②+③)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◐MID </a:t>
                      </a:r>
                    </a:p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sz="7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(④)</a:t>
                      </a:r>
                      <a:endParaRPr 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◐TOP3</a:t>
                      </a:r>
                    </a:p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sz="7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(⑤+⑥+⑦)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en-US" altLang="ko-KR" sz="8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8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점</a:t>
                      </a:r>
                      <a:endParaRPr lang="en-US" altLang="ko-KR" sz="8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평균</a:t>
                      </a: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578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53.8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59.2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578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32.1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28.1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21.9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54.7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35.3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51.5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578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29.1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29.1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45.6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2578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47.8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82.6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61.1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37.9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47.2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57.4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59.7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2578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61.1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24.0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36.0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53.3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4.9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31.7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34.1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2578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5000"/>
                        </a:lnSpc>
                      </a:pPr>
                      <a:r>
                        <a:rPr lang="ko-KR" altLang="en-US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59.3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35.3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17.6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26.5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14.7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37.5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52.1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11.1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44.4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44.4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22.2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44.4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30.0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2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>
                        <a:lnSpc>
                          <a:spcPct val="95000"/>
                        </a:lnSpc>
                      </a:pP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27.3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54.5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18.2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81.8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1832787" y="3095086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044385"/>
                </a:solidFill>
                <a:latin typeface="맑은 고딕" panose="020B0503020000020004" pitchFamily="50" charset="-127"/>
              </a:rPr>
              <a:t>53.8</a:t>
            </a:r>
            <a:endParaRPr lang="ko-KR" altLang="en-US" sz="1100" b="1" dirty="0">
              <a:solidFill>
                <a:srgbClr val="044385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846510" y="5622337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D68C8A"/>
                </a:solidFill>
                <a:latin typeface="맑은 고딕" panose="020B0503020000020004" pitchFamily="50" charset="-127"/>
              </a:rPr>
              <a:t>19.6</a:t>
            </a:r>
            <a:endParaRPr lang="ko-KR" altLang="en-US" sz="1100" b="1" dirty="0">
              <a:solidFill>
                <a:srgbClr val="D68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03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직장 선택 시 고려요인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직장 선택 시 고려요인으로는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수입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/>
              <a:t>64.3%</a:t>
            </a:r>
            <a:r>
              <a:rPr lang="ko-KR" altLang="en-US" dirty="0"/>
              <a:t>로 가장 높고</a:t>
            </a:r>
            <a:r>
              <a:rPr lang="en-US" altLang="ko-KR" dirty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안정성</a:t>
            </a:r>
            <a:r>
              <a:rPr lang="en-US" altLang="ko-KR" dirty="0" smtClean="0"/>
              <a:t>’</a:t>
            </a:r>
            <a:r>
              <a:rPr lang="en-US" altLang="ko-KR" dirty="0"/>
              <a:t>(</a:t>
            </a:r>
            <a:r>
              <a:rPr lang="en-US" altLang="ko-KR" dirty="0" smtClean="0"/>
              <a:t>45.5%)</a:t>
            </a:r>
            <a:r>
              <a:rPr lang="en-US" altLang="ko-KR" dirty="0"/>
              <a:t> </a:t>
            </a:r>
            <a:r>
              <a:rPr lang="en-US" altLang="ko-KR" dirty="0" smtClean="0"/>
              <a:t>&gt; ‘</a:t>
            </a:r>
            <a:r>
              <a:rPr lang="ko-KR" altLang="en-US" dirty="0" smtClean="0"/>
              <a:t>장래성</a:t>
            </a:r>
            <a:r>
              <a:rPr lang="en-US" altLang="ko-KR" dirty="0" smtClean="0"/>
              <a:t>’</a:t>
            </a:r>
            <a:r>
              <a:rPr lang="en-US" altLang="ko-KR" dirty="0"/>
              <a:t>(</a:t>
            </a:r>
            <a:r>
              <a:rPr lang="en-US" altLang="ko-KR" dirty="0" smtClean="0"/>
              <a:t>41.3%) &gt; ‘</a:t>
            </a:r>
            <a:r>
              <a:rPr lang="ko-KR" altLang="en-US" dirty="0" smtClean="0"/>
              <a:t>적성</a:t>
            </a:r>
            <a:r>
              <a:rPr lang="en-US" altLang="ko-KR" dirty="0"/>
              <a:t>/</a:t>
            </a:r>
            <a:r>
              <a:rPr lang="ko-KR" altLang="en-US" dirty="0" smtClean="0"/>
              <a:t>취미</a:t>
            </a:r>
            <a:r>
              <a:rPr lang="en-US" altLang="ko-KR" dirty="0" smtClean="0"/>
              <a:t>’</a:t>
            </a:r>
            <a:r>
              <a:rPr lang="en-US" altLang="ko-KR" dirty="0"/>
              <a:t>(</a:t>
            </a:r>
            <a:r>
              <a:rPr lang="en-US" altLang="ko-KR" dirty="0" smtClean="0"/>
              <a:t>32.9%) </a:t>
            </a:r>
            <a:r>
              <a:rPr lang="ko-KR" altLang="en-US" dirty="0"/>
              <a:t>순으로 나타남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5957485" y="1169890"/>
              <a:ext cx="366845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1+2+3</a:t>
              </a:r>
              <a:r>
                <a:rPr lang="ko-KR" altLang="en-US" sz="900" dirty="0" smtClean="0">
                  <a:latin typeface="Trebuchet MS" panose="020B0603020202020204" pitchFamily="34" charset="0"/>
                </a:rPr>
                <a:t>순위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n=143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370604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직장 선택 시 고려요인</a:t>
              </a:r>
            </a:p>
          </p:txBody>
        </p:sp>
      </p:grpSp>
      <p:graphicFrame>
        <p:nvGraphicFramePr>
          <p:cNvPr id="20" name="차트 19"/>
          <p:cNvGraphicFramePr/>
          <p:nvPr>
            <p:extLst/>
          </p:nvPr>
        </p:nvGraphicFramePr>
        <p:xfrm>
          <a:off x="273000" y="2625725"/>
          <a:ext cx="93600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oup 3"/>
          <p:cNvGraphicFramePr>
            <a:graphicFrameLocks noGrp="1"/>
          </p:cNvGraphicFramePr>
          <p:nvPr>
            <p:extLst/>
          </p:nvPr>
        </p:nvGraphicFramePr>
        <p:xfrm>
          <a:off x="354313" y="5568478"/>
          <a:ext cx="9200256" cy="314325"/>
        </p:xfrm>
        <a:graphic>
          <a:graphicData uri="http://schemas.openxmlformats.org/drawingml/2006/table">
            <a:tbl>
              <a:tblPr/>
              <a:tblGrid>
                <a:gridCol w="707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771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수입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안정성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장래성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적성</a:t>
                      </a:r>
                      <a:r>
                        <a:rPr lang="en-US" altLang="ko-KR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취미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직장분위기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일을 통한</a:t>
                      </a:r>
                      <a:endParaRPr lang="en-US" altLang="ko-KR" sz="10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보람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근무시간</a:t>
                      </a:r>
                      <a:r>
                        <a:rPr lang="en-US" altLang="ko-KR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휴일제도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직장위치</a:t>
                      </a:r>
                      <a:r>
                        <a:rPr lang="en-US" altLang="ko-KR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교통편의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사회적 인식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 규모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후생 복지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개인의</a:t>
                      </a:r>
                      <a:endParaRPr lang="en-US" altLang="ko-KR" sz="10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능력발휘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 공헌도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2" name="직선 연결선 21"/>
          <p:cNvCxnSpPr/>
          <p:nvPr/>
        </p:nvCxnSpPr>
        <p:spPr>
          <a:xfrm>
            <a:off x="357051" y="3877867"/>
            <a:ext cx="9202729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7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직장 선택 시 고려요인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계열 및 응답자 특성별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3" y="1196966"/>
          <a:ext cx="9210469" cy="5183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5792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장래성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적성</a:t>
                      </a:r>
                      <a:r>
                        <a:rPr lang="en-US" altLang="ko-KR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분위기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일을 통한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근무시간</a:t>
                      </a:r>
                      <a:r>
                        <a:rPr lang="en-US" altLang="ko-KR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휴일제도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직장위치</a:t>
                      </a:r>
                      <a:r>
                        <a:rPr lang="en-US" altLang="ko-KR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교통편의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사회적 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 규모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후생 복지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개인의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능력발휘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 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공헌도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326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326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326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입학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2012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2014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3326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사무직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영업직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생산직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판매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서비스직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3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공무원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3584" y="6381750"/>
            <a:ext cx="167032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n=143, %)</a:t>
            </a:r>
          </a:p>
        </p:txBody>
      </p:sp>
    </p:spTree>
    <p:extLst>
      <p:ext uri="{BB962C8B-B14F-4D97-AF65-F5344CB8AC3E}">
        <p14:creationId xmlns:p14="http://schemas.microsoft.com/office/powerpoint/2010/main" val="2072791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결론 요약 및 제언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E</a:t>
            </a:r>
          </a:p>
        </p:txBody>
      </p:sp>
    </p:spTree>
    <p:extLst>
      <p:ext uri="{BB962C8B-B14F-4D97-AF65-F5344CB8AC3E}">
        <p14:creationId xmlns:p14="http://schemas.microsoft.com/office/powerpoint/2010/main" val="915618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주요 만족도 현황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졸업생 종합만족도는 </a:t>
            </a:r>
            <a:r>
              <a:rPr lang="en-US" altLang="ko-KR" dirty="0"/>
              <a:t>61.2</a:t>
            </a:r>
            <a:r>
              <a:rPr lang="ko-KR" altLang="en-US" dirty="0"/>
              <a:t>점으로 </a:t>
            </a:r>
            <a:r>
              <a:rPr lang="ko-KR" altLang="en-US" dirty="0" smtClean="0"/>
              <a:t>전년 대비 소폭 상승하였음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한편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전반적 만족도는 </a:t>
            </a:r>
            <a:r>
              <a:rPr lang="en-US" altLang="ko-KR" dirty="0" smtClean="0"/>
              <a:t>60.3</a:t>
            </a:r>
            <a:r>
              <a:rPr lang="ko-KR" altLang="en-US" dirty="0" smtClean="0"/>
              <a:t>점으로 과거 전반적 만족도</a:t>
            </a:r>
            <a:r>
              <a:rPr lang="en-US" altLang="ko-KR" dirty="0" smtClean="0"/>
              <a:t>(61.3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 대비 현재 전반적 만족도</a:t>
            </a:r>
            <a:r>
              <a:rPr lang="en-US" altLang="ko-KR" dirty="0" smtClean="0"/>
              <a:t>(60.3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낮은 수준</a:t>
            </a:r>
            <a:endParaRPr lang="en-US" altLang="ko-KR" dirty="0" smtClean="0"/>
          </a:p>
          <a:p>
            <a:r>
              <a:rPr lang="ko-KR" altLang="en-US" dirty="0" smtClean="0"/>
              <a:t>작년에 </a:t>
            </a:r>
            <a:r>
              <a:rPr lang="ko-KR" altLang="en-US" dirty="0"/>
              <a:t>이어 대학환경 및 교육환경</a:t>
            </a:r>
            <a:r>
              <a:rPr lang="en-US" altLang="ko-KR" dirty="0"/>
              <a:t>, </a:t>
            </a:r>
            <a:r>
              <a:rPr lang="ko-KR" altLang="en-US" dirty="0"/>
              <a:t>대학교육의 활용성에 대한 만족도는 높은 편이나</a:t>
            </a:r>
            <a:r>
              <a:rPr lang="en-US" altLang="ko-KR" dirty="0"/>
              <a:t>, </a:t>
            </a:r>
            <a:r>
              <a:rPr lang="ko-KR" altLang="en-US" dirty="0"/>
              <a:t>대학의 명성은 만족도가 가장 미흡</a:t>
            </a:r>
          </a:p>
          <a:p>
            <a:r>
              <a:rPr lang="ko-KR" altLang="en-US" dirty="0"/>
              <a:t>추천의향은 </a:t>
            </a:r>
            <a:r>
              <a:rPr lang="en-US" altLang="ko-KR" dirty="0"/>
              <a:t>59.3</a:t>
            </a:r>
            <a:r>
              <a:rPr lang="ko-KR" altLang="en-US" dirty="0"/>
              <a:t>점으로 전년 대비 상승하였으나 여전히 종합만족도 대비 낮은 </a:t>
            </a:r>
            <a:r>
              <a:rPr lang="ko-KR" altLang="en-US" dirty="0" smtClean="0"/>
              <a:t>수준</a:t>
            </a:r>
            <a:endParaRPr lang="ko-KR" altLang="en-US" dirty="0"/>
          </a:p>
        </p:txBody>
      </p:sp>
      <p:sp>
        <p:nvSpPr>
          <p:cNvPr id="78" name="직사각형 77"/>
          <p:cNvSpPr/>
          <p:nvPr/>
        </p:nvSpPr>
        <p:spPr>
          <a:xfrm>
            <a:off x="1146257" y="2331462"/>
            <a:ext cx="8559271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2018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년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 졸업생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종합만족도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61.2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전년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+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1.8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상승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계열별로는 자연계열의 만족도가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68.8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점으로 가장 높았으며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예체능계열은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상승폭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(+8.7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 가장 크게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나타남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계열별 종합만족도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자연계열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예체능계열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(66.6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인문사회계열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(61.9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공학계열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(54.4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차원별로는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대학 환경 및 교육환경 차원 만족도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대학교육의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활용성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차원 만족도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(63.5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대학의 명성 차원 만족도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(56.1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순임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차원의 만족도가 전년 대비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대부분 상승하였으며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특히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전체 전반적 만족도가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가장 큰 폭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(+5.1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으로 상승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및 교육환경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교수님 강의 열의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(74.0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교수님 취업 및 진로상담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잘해줌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72.9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학과 교육과정 구성 체계적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                                      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대학교육의 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활용성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직업윤리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책임감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68.6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대인관계 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        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필요도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(76.2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책임감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(73.6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직업윤리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대인관계능력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대학의 명성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회사의 상급자 및 고용주 국제대학교 출신 긍정적 인식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학위는 취업 등 진로목표 달성 도움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명성 및 평판이 졸업 이후 목표달성에 도움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(56.3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전반적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만족도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60.3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과거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전반적 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61.3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현재 전반적 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60.3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추천의향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59.3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전반적 만족도는 전년 대비 모두 상승하였으며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특히 추천 의향이 가장 큰 폭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(+9.1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으로 상승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0351" y="2276872"/>
            <a:ext cx="911474" cy="920970"/>
          </a:xfrm>
          <a:prstGeom prst="roundRect">
            <a:avLst>
              <a:gd name="adj" fmla="val 35213"/>
            </a:avLst>
          </a:prstGeom>
          <a:solidFill>
            <a:srgbClr val="195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latin typeface="Trebuchet MS" panose="020B0603020202020204" pitchFamily="34" charset="0"/>
                <a:ea typeface="맑은 고딕" panose="020B0503020000020004" pitchFamily="50" charset="-127"/>
              </a:rPr>
              <a:t>종합</a:t>
            </a:r>
            <a:endParaRPr lang="en-US" altLang="ko-KR" sz="1400" b="1">
              <a:latin typeface="Trebuchet MS" panose="020B0603020202020204" pitchFamily="34" charset="0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>
                <a:latin typeface="Trebuchet MS" panose="020B0603020202020204" pitchFamily="34" charset="0"/>
                <a:ea typeface="맑은 고딕" panose="020B0503020000020004" pitchFamily="50" charset="-127"/>
              </a:rPr>
              <a:t>만족도</a:t>
            </a:r>
            <a:endParaRPr lang="ko-KR" altLang="en-US" sz="1400" b="1" dirty="0"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50351" y="3505680"/>
            <a:ext cx="911474" cy="2528989"/>
          </a:xfrm>
          <a:prstGeom prst="roundRect">
            <a:avLst>
              <a:gd name="adj" fmla="val 35213"/>
            </a:avLst>
          </a:prstGeom>
          <a:solidFill>
            <a:srgbClr val="167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latin typeface="Trebuchet MS" panose="020B0603020202020204" pitchFamily="34" charset="0"/>
              </a:rPr>
              <a:t>차원별</a:t>
            </a:r>
          </a:p>
          <a:p>
            <a:pPr algn="ctr"/>
            <a:r>
              <a:rPr lang="ko-KR" altLang="en-US" sz="1400" b="1">
                <a:latin typeface="Trebuchet MS" panose="020B0603020202020204" pitchFamily="34" charset="0"/>
              </a:rPr>
              <a:t>만족도</a:t>
            </a:r>
          </a:p>
        </p:txBody>
      </p:sp>
    </p:spTree>
    <p:extLst>
      <p:ext uri="{BB962C8B-B14F-4D97-AF65-F5344CB8AC3E}">
        <p14:creationId xmlns:p14="http://schemas.microsoft.com/office/powerpoint/2010/main" val="1269160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만족도 제고를 위한 핵심 요소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 졸업생의 만족도 제고를 위한 핵심 요소는 대학 전체 전반적 만족도 및 대학의 명성</a:t>
            </a:r>
          </a:p>
          <a:p>
            <a:r>
              <a:rPr lang="ko-KR" altLang="en-US" dirty="0"/>
              <a:t>대학 전반에 대한 추천의향과 명성 및 평판이 졸업 이후 목표 달성에 대한 만족도를 제고할 필요성이 있음</a:t>
            </a:r>
          </a:p>
          <a:p>
            <a:r>
              <a:rPr lang="ko-KR" altLang="en-US" dirty="0"/>
              <a:t>또한 대학 환경 및 교육 환경을 강화하기 위해서는 취업 관련 프로그램이 실제 취업으로 이어질 수 있도록 기업 네트워크 구축을 확대하고</a:t>
            </a:r>
            <a:r>
              <a:rPr lang="en-US" altLang="ko-KR" dirty="0"/>
              <a:t>, </a:t>
            </a:r>
            <a:r>
              <a:rPr lang="ko-KR" altLang="en-US" dirty="0"/>
              <a:t>학생 </a:t>
            </a:r>
            <a:r>
              <a:rPr lang="ko-KR" altLang="en-US" dirty="0" err="1"/>
              <a:t>매칭</a:t>
            </a:r>
            <a:r>
              <a:rPr lang="ko-KR" altLang="en-US" dirty="0"/>
              <a:t> 및 기업맞춤형 교육과정의 비중을 확대 편성할 필요가 </a:t>
            </a:r>
            <a:r>
              <a:rPr lang="ko-KR" altLang="en-US" dirty="0" smtClean="0"/>
              <a:t>있음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1218265" y="2651534"/>
            <a:ext cx="8559271" cy="314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전체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Action Matrix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분석 결과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중요도 대비 만족도가 낮은 중점 개선 영역은 대학 전체 전반적 만족도와 대학의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명성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및 교육환경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취업 관련 프로그램 실제 취업에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도움</a:t>
            </a:r>
            <a:endParaRPr lang="en-US" altLang="ko-KR" sz="12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대학교육의 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활용성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자원관리능력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수리능력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의사소통능력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문제해결능력 및 커뮤니케이션 능력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대학의 명성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명성 및 평판이 졸업 이후 목표달성에 도움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및 교육환경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해외 어학연수 프로그램 다양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54.6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외국어 교육 실제 어학능력 향상에 도움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             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학과별 특성을 고려한 현장실습 및 산업체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인턴십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ko-KR" altLang="en-US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대학교육의 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활용성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수리능력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(60.7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의사소통능력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대학의 명성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명성 및 평판이 졸업 이후 목표달성에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도움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(56.3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학위는 취업 등 진로 목표 달성 도움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</a:t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회사의 상급자 및 고용주 국제대학교 출신 긍정적 인식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ko-KR" altLang="en-US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2359" y="2492896"/>
            <a:ext cx="895906" cy="1669510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중점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개선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요인</a:t>
            </a:r>
            <a:endParaRPr lang="ko-KR" altLang="en-US" sz="1400" b="1" dirty="0">
              <a:latin typeface="Trebuchet MS" panose="020B0603020202020204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22359" y="4518827"/>
            <a:ext cx="895906" cy="1262742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만족도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하위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항목</a:t>
            </a:r>
            <a:endParaRPr lang="ko-KR" altLang="en-US" sz="1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20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3) </a:t>
            </a:r>
            <a:r>
              <a:rPr lang="ko-KR" altLang="en-US" dirty="0" smtClean="0"/>
              <a:t>직무 및 취업 관련 현황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현재 직무에 대한 만족도는 </a:t>
            </a:r>
            <a:r>
              <a:rPr lang="en-US" altLang="ko-KR" dirty="0"/>
              <a:t>73.2</a:t>
            </a:r>
            <a:r>
              <a:rPr lang="ko-KR" altLang="en-US" dirty="0"/>
              <a:t>점으로 높은 편이나</a:t>
            </a:r>
            <a:r>
              <a:rPr lang="en-US" altLang="ko-KR" dirty="0"/>
              <a:t>, </a:t>
            </a:r>
            <a:r>
              <a:rPr lang="ko-KR" altLang="en-US" dirty="0"/>
              <a:t>직무 추천의향은 </a:t>
            </a:r>
            <a:r>
              <a:rPr lang="en-US" altLang="ko-KR" dirty="0"/>
              <a:t>59.9</a:t>
            </a:r>
            <a:r>
              <a:rPr lang="ko-KR" altLang="en-US" dirty="0"/>
              <a:t>점으로 만족도 대비 낮은 수준</a:t>
            </a:r>
          </a:p>
          <a:p>
            <a:r>
              <a:rPr lang="ko-KR" altLang="en-US" dirty="0"/>
              <a:t>현재 직무에 대한 만족도는 자연계열이 가장 높게 나타난 반면</a:t>
            </a:r>
            <a:r>
              <a:rPr lang="en-US" altLang="ko-KR" dirty="0"/>
              <a:t>, </a:t>
            </a:r>
            <a:r>
              <a:rPr lang="ko-KR" altLang="en-US" dirty="0"/>
              <a:t>직무 추천 의향은 예체능계열이 가장 높게 나타남</a:t>
            </a:r>
          </a:p>
          <a:p>
            <a:r>
              <a:rPr lang="ko-KR" altLang="en-US" dirty="0"/>
              <a:t>취업정보 수집과 취업 성공에 있어 인터넷의 영향이 가장 크며</a:t>
            </a:r>
            <a:r>
              <a:rPr lang="en-US" altLang="ko-KR" dirty="0"/>
              <a:t>,  </a:t>
            </a:r>
            <a:r>
              <a:rPr lang="ko-KR" altLang="en-US" dirty="0"/>
              <a:t>경험 부족이 여전히 구직활동 시 가장 큰 애로사항으로 나타남</a:t>
            </a:r>
            <a:br>
              <a:rPr lang="ko-KR" altLang="en-US" dirty="0"/>
            </a:br>
            <a:r>
              <a:rPr lang="ko-KR" altLang="en-US" dirty="0"/>
              <a:t>따라서 보다 많은 학생들의 참여를 확대하기 위하여 양질의 프로그램을 제공하고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취업지원 </a:t>
            </a:r>
            <a:r>
              <a:rPr lang="ko-KR" altLang="en-US" dirty="0"/>
              <a:t>효과가 높은 </a:t>
            </a:r>
            <a:r>
              <a:rPr lang="ko-KR" altLang="en-US" dirty="0" err="1"/>
              <a:t>체험형</a:t>
            </a:r>
            <a:r>
              <a:rPr lang="ko-KR" altLang="en-US" dirty="0"/>
              <a:t> 프로그램 확충이 </a:t>
            </a:r>
            <a:r>
              <a:rPr lang="ko-KR" altLang="en-US" dirty="0" smtClean="0"/>
              <a:t>요구됨</a:t>
            </a:r>
            <a:endParaRPr lang="ko-KR" altLang="en-US" dirty="0"/>
          </a:p>
        </p:txBody>
      </p:sp>
      <p:sp>
        <p:nvSpPr>
          <p:cNvPr id="78" name="직사각형 77"/>
          <p:cNvSpPr/>
          <p:nvPr/>
        </p:nvSpPr>
        <p:spPr>
          <a:xfrm>
            <a:off x="1146257" y="2443357"/>
            <a:ext cx="8559271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현재 직무만족도는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73.2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현재 직무 기대 대비 만족도는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70.2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 추천 의향은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59.9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현재 직무만족도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자연계열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78.3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예체능계열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(76.2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인문사회계열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공학계열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현재 직무 기대 대비 만족도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예체능계열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(75.0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자연계열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(73.5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인문사회계열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공학계열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(67.7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 추천의향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예체능계열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(66.1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자연계열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(65.7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인문사회계열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공학계열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직무와 전공 관계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54.3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 지식의 업무수행 도움은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59.2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점이며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특히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예체능계열의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평가가 가장 높음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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직무와 전공 관계에 대한 긍정적 인식은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46.9%,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 지식의 업무수행 도움에 대한 긍정적 인식은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53.8%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로 과반수 이상 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취업 관련 정보 수집 채널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인터넷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포털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카페 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68.5%)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공개채용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(34.3%) &gt;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교수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(25.9%)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취업 성공 경로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인터넷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포털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카페 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)(30.8%)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교수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(17.5%)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공개채용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회사 홈페이지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가족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친인척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16.1%)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직장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선택 시 고려요인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수입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(64.3%)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안정성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(45.5%)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장래성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(41.3%)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취미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(32.9%)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구직 시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어려웠던 점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: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직장 체험 등 경험이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부족해서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(28.0%)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취업정보가 부족하거나 잘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몰라서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(19.6%) 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전문대학 졸업에 따른 직장생활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구직 한계점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세분화된 전문지식과 과학지식이 부족하다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(14.0%) &gt; 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년제 대학 졸업자에 비해 승진에 한계가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	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	     	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있다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(13.3%)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사회적 인식 때문에 전문능력을 인정받지 못 한다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(12.6%)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0351" y="2420888"/>
            <a:ext cx="895906" cy="1864934"/>
          </a:xfrm>
          <a:prstGeom prst="roundRect">
            <a:avLst>
              <a:gd name="adj" fmla="val 35213"/>
            </a:avLst>
          </a:prstGeom>
          <a:solidFill>
            <a:srgbClr val="94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직무</a:t>
            </a: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만족도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50351" y="4684306"/>
            <a:ext cx="895906" cy="1500796"/>
          </a:xfrm>
          <a:prstGeom prst="roundRect">
            <a:avLst>
              <a:gd name="adj" fmla="val 35213"/>
            </a:avLst>
          </a:prstGeom>
          <a:solidFill>
            <a:srgbClr val="6DA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취업</a:t>
            </a:r>
            <a:endParaRPr lang="en-US" altLang="ko-KR" sz="14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경로</a:t>
            </a:r>
            <a:endParaRPr lang="ko-KR" altLang="en-U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18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제언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42130" y="1197000"/>
            <a:ext cx="9219383" cy="5014563"/>
            <a:chOff x="342130" y="1197000"/>
            <a:chExt cx="9219383" cy="5014563"/>
          </a:xfrm>
        </p:grpSpPr>
        <p:grpSp>
          <p:nvGrpSpPr>
            <p:cNvPr id="115" name="그룹 114"/>
            <p:cNvGrpSpPr/>
            <p:nvPr/>
          </p:nvGrpSpPr>
          <p:grpSpPr>
            <a:xfrm>
              <a:off x="342130" y="3864379"/>
              <a:ext cx="9219382" cy="2329198"/>
              <a:chOff x="342131" y="2847240"/>
              <a:chExt cx="9219382" cy="2329198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344488" y="3135274"/>
                <a:ext cx="9217025" cy="20411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8" name="양쪽 모서리가 둥근 사각형 7"/>
              <p:cNvSpPr/>
              <p:nvPr/>
            </p:nvSpPr>
            <p:spPr bwMode="auto">
              <a:xfrm rot="10800000">
                <a:off x="344487" y="3140604"/>
                <a:ext cx="9217025" cy="45719"/>
              </a:xfrm>
              <a:prstGeom prst="roundRect">
                <a:avLst>
                  <a:gd name="adj" fmla="val 50000"/>
                </a:avLst>
              </a:prstGeom>
              <a:solidFill>
                <a:srgbClr val="557FA1"/>
              </a:solidFill>
              <a:ln w="114300" cap="flat" cmpd="sng" algn="ctr">
                <a:noFill/>
                <a:prstDash val="solid"/>
                <a:miter lim="800000"/>
              </a:ln>
              <a:effectLst/>
              <a:extLst/>
            </p:spPr>
            <p:txBody>
              <a:bodyPr rtlCol="0" anchor="ctr"/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59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18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5775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4367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2960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1552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014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873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kumimoji="0" lang="ko-KR" altLang="en-US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119" name="그룹 118"/>
              <p:cNvGrpSpPr/>
              <p:nvPr/>
            </p:nvGrpSpPr>
            <p:grpSpPr>
              <a:xfrm>
                <a:off x="657768" y="3330088"/>
                <a:ext cx="358851" cy="295658"/>
                <a:chOff x="452277" y="6261490"/>
                <a:chExt cx="358851" cy="295658"/>
              </a:xfrm>
            </p:grpSpPr>
            <p:sp>
              <p:nvSpPr>
                <p:cNvPr id="122" name="직사각형 121"/>
                <p:cNvSpPr/>
                <p:nvPr/>
              </p:nvSpPr>
              <p:spPr>
                <a:xfrm>
                  <a:off x="626397" y="6261490"/>
                  <a:ext cx="184731" cy="29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latinLnBrk="0">
                    <a:lnSpc>
                      <a:spcPct val="110000"/>
                    </a:lnSpc>
                    <a:spcBef>
                      <a:spcPts val="300"/>
                    </a:spcBef>
                    <a:buClr>
                      <a:srgbClr val="007BF6"/>
                    </a:buClr>
                    <a:buSzPct val="80000"/>
                  </a:pPr>
                  <a:endParaRPr kumimoji="0" lang="ko-KR" altLang="en-US" sz="13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0549F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123" name="그룹 122"/>
                <p:cNvGrpSpPr/>
                <p:nvPr/>
              </p:nvGrpSpPr>
              <p:grpSpPr>
                <a:xfrm>
                  <a:off x="452277" y="6326623"/>
                  <a:ext cx="218910" cy="182128"/>
                  <a:chOff x="373227" y="6326622"/>
                  <a:chExt cx="546568" cy="397998"/>
                </a:xfrm>
              </p:grpSpPr>
              <p:sp>
                <p:nvSpPr>
                  <p:cNvPr id="124" name="원형 123"/>
                  <p:cNvSpPr/>
                  <p:nvPr/>
                </p:nvSpPr>
                <p:spPr>
                  <a:xfrm rot="5400000" flipH="1">
                    <a:off x="352736" y="6349824"/>
                    <a:ext cx="316677" cy="275695"/>
                  </a:xfrm>
                  <a:prstGeom prst="pie">
                    <a:avLst/>
                  </a:prstGeom>
                  <a:solidFill>
                    <a:srgbClr val="557FA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125" name="오른쪽 화살표 124"/>
                  <p:cNvSpPr/>
                  <p:nvPr/>
                </p:nvSpPr>
                <p:spPr>
                  <a:xfrm>
                    <a:off x="498690" y="6326622"/>
                    <a:ext cx="421105" cy="397998"/>
                  </a:xfrm>
                  <a:prstGeom prst="rightArrow">
                    <a:avLst>
                      <a:gd name="adj1" fmla="val 60756"/>
                      <a:gd name="adj2" fmla="val 45153"/>
                    </a:avLst>
                  </a:prstGeom>
                  <a:solidFill>
                    <a:srgbClr val="557FA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sp>
            <p:nvSpPr>
              <p:cNvPr id="120" name="직사각형 119"/>
              <p:cNvSpPr/>
              <p:nvPr/>
            </p:nvSpPr>
            <p:spPr>
              <a:xfrm>
                <a:off x="1000548" y="3364278"/>
                <a:ext cx="8344940" cy="1585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‘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명성 및 평판이 졸업 이후 목표 달성에 도움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’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은 대학의 명성 차원에서 중점 개선 요인으로 나타났으며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,</a:t>
                </a:r>
                <a:b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</a:br>
                <a:r>
                  <a:rPr lang="ko-KR" altLang="en-US" sz="1200" b="1" spc="-100" dirty="0" err="1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차원별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 하위 항목에서도 가장 낮은 만족도를 보임</a:t>
                </a:r>
                <a:endPara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700" b="1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긍정적으로 형성된 대학브랜드 이미지를 보유한다면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향후 국제대학교 출신 졸업생들에 대한 만족도를 제고할 수 있을 것으로 사료됨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  <a:b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따라서 국제대학교 브랜드에 대한 긍정정인 이미지를 강화할 수 있도록 노력이 필요함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최근 대학의 정보는 </a:t>
                </a:r>
                <a:r>
                  <a:rPr lang="ko-KR" altLang="en-US" sz="1100" spc="-100" dirty="0" err="1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정보공시제와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광고를 통해 대학이미지 변화에 큰 영향을 미치게 됨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  <a:b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국제대학교의 이미지 강점 요소인 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‘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지역 연계성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’, ‘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취업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’, ‘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전문인력 양성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’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등을 확산할 수 있는 전략적인 홍보방안을 마련하되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</a:t>
                </a:r>
                <a:b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장기적으로는 전문대학에 대한 긍정적인 인식을 이끌어낼 수 있도록 해야 할 것임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</p:txBody>
          </p:sp>
          <p:sp>
            <p:nvSpPr>
              <p:cNvPr id="121" name="직사각형 120"/>
              <p:cNvSpPr/>
              <p:nvPr/>
            </p:nvSpPr>
            <p:spPr bwMode="auto">
              <a:xfrm>
                <a:off x="342131" y="2847240"/>
                <a:ext cx="3428824" cy="184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spAutoFit/>
              </a:bodyPr>
              <a:lstStyle/>
              <a:p>
                <a:pPr marL="273050" indent="-273050">
                  <a:buClr>
                    <a:srgbClr val="0A438B"/>
                  </a:buClr>
                  <a:buFont typeface="Wingdings" panose="05000000000000000000" pitchFamily="2" charset="2"/>
                  <a:buChar char="&amp;"/>
                  <a:defRPr/>
                </a:pPr>
                <a:r>
                  <a:rPr lang="en-US" altLang="ko-KR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2. </a:t>
                </a:r>
                <a:r>
                  <a:rPr lang="ko-KR" altLang="en-US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국제대학교 명성 및 평판에 대한 긍정적 이미지 제고</a:t>
                </a:r>
                <a:endParaRPr lang="ko-KR" altLang="en-US" sz="12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16" name="양쪽 모서리가 둥근 사각형 7"/>
            <p:cNvSpPr/>
            <p:nvPr/>
          </p:nvSpPr>
          <p:spPr bwMode="auto">
            <a:xfrm rot="10800000">
              <a:off x="344486" y="6165844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557FA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344488" y="1485033"/>
              <a:ext cx="9217025" cy="2025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160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6" name="양쪽 모서리가 둥근 사각형 7"/>
            <p:cNvSpPr/>
            <p:nvPr/>
          </p:nvSpPr>
          <p:spPr bwMode="auto">
            <a:xfrm rot="10800000">
              <a:off x="344487" y="1490364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557FA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07" name="그룹 106"/>
            <p:cNvGrpSpPr/>
            <p:nvPr/>
          </p:nvGrpSpPr>
          <p:grpSpPr>
            <a:xfrm>
              <a:off x="657768" y="1679848"/>
              <a:ext cx="358851" cy="295658"/>
              <a:chOff x="452277" y="6261490"/>
              <a:chExt cx="358851" cy="295658"/>
            </a:xfrm>
          </p:grpSpPr>
          <p:sp>
            <p:nvSpPr>
              <p:cNvPr id="110" name="직사각형 109"/>
              <p:cNvSpPr/>
              <p:nvPr/>
            </p:nvSpPr>
            <p:spPr>
              <a:xfrm>
                <a:off x="626397" y="6261490"/>
                <a:ext cx="184731" cy="29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>
                  <a:lnSpc>
                    <a:spcPct val="110000"/>
                  </a:lnSpc>
                  <a:spcBef>
                    <a:spcPts val="300"/>
                  </a:spcBef>
                  <a:buClr>
                    <a:srgbClr val="007BF6"/>
                  </a:buClr>
                  <a:buSzPct val="80000"/>
                </a:pPr>
                <a:endParaRPr kumimoji="0" lang="ko-KR" altLang="en-US" sz="13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549F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11" name="그룹 110"/>
              <p:cNvGrpSpPr/>
              <p:nvPr/>
            </p:nvGrpSpPr>
            <p:grpSpPr>
              <a:xfrm>
                <a:off x="452277" y="6326623"/>
                <a:ext cx="218910" cy="182128"/>
                <a:chOff x="373227" y="6326622"/>
                <a:chExt cx="546568" cy="397998"/>
              </a:xfrm>
            </p:grpSpPr>
            <p:sp>
              <p:nvSpPr>
                <p:cNvPr id="112" name="원형 111"/>
                <p:cNvSpPr/>
                <p:nvPr/>
              </p:nvSpPr>
              <p:spPr>
                <a:xfrm rot="5400000" flipH="1">
                  <a:off x="352736" y="6349824"/>
                  <a:ext cx="316677" cy="275695"/>
                </a:xfrm>
                <a:prstGeom prst="pie">
                  <a:avLst/>
                </a:prstGeom>
                <a:solidFill>
                  <a:srgbClr val="557FA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3" name="오른쪽 화살표 112"/>
                <p:cNvSpPr/>
                <p:nvPr/>
              </p:nvSpPr>
              <p:spPr>
                <a:xfrm>
                  <a:off x="498690" y="6326622"/>
                  <a:ext cx="421105" cy="397998"/>
                </a:xfrm>
                <a:prstGeom prst="rightArrow">
                  <a:avLst>
                    <a:gd name="adj1" fmla="val 60756"/>
                    <a:gd name="adj2" fmla="val 45153"/>
                  </a:avLst>
                </a:prstGeom>
                <a:solidFill>
                  <a:srgbClr val="557FA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08" name="직사각형 107"/>
            <p:cNvSpPr/>
            <p:nvPr/>
          </p:nvSpPr>
          <p:spPr>
            <a:xfrm>
              <a:off x="1000548" y="1714038"/>
              <a:ext cx="834494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대학환경 및 교육환경에 대한 중점 개선 요인으로 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2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년 연속 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‘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취업 관련 프로그램 실제 취업에 도움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‘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을 꼽음</a:t>
              </a:r>
              <a:endParaRPr lang="en-US" altLang="ko-KR" sz="1200" b="1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557FA1"/>
                </a:solidFill>
                <a:latin typeface="맑은 고딕"/>
                <a:ea typeface="맑은 고딕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ko-KR" sz="105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557FA1"/>
                </a:solidFill>
                <a:latin typeface="맑은 고딕"/>
                <a:ea typeface="맑은 고딕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취업률 제고를 위한 프로그램은 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1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학년부터 교양과목으로 운영하여야 하되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진로개발 특성과 요구에 맞추어 프로그램을 개발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·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운영하여야 함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저학년에서는 진로탐색에 대한 프로그램을 중심으로 운영하고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고학년에서는 현장 중심의 직무를 배울 수 있는 </a:t>
              </a:r>
              <a:r>
                <a:rPr lang="ko-KR" altLang="en-US" sz="1050" spc="-100" dirty="0" err="1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인턴십과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취업 관련 교육으로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프로그램을 강화해야 할 것임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ko-KR" sz="1050" spc="-1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특히 졸업생들이 구직 시 어려웠던 점으로 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‘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직장 체험 등 경험이 부족해서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‘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의 응답률이 가장 높은 것을 미루어 볼 때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b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취업률 제고를 위한 진로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·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취업 프로그램에 대한 기업의 실무 및 직무에 대한 이해를 높이고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필요한 실무교육을 할 수 있는 </a:t>
              </a:r>
              <a:r>
                <a:rPr lang="ko-KR" altLang="en-US" sz="1050" spc="-100" dirty="0" err="1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현장실습형과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050" spc="-100" dirty="0" err="1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인턴십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프로그램에 대한 개선이 필요한 것으로 보임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 </a:t>
              </a:r>
            </a:p>
          </p:txBody>
        </p:sp>
        <p:sp>
          <p:nvSpPr>
            <p:cNvPr id="109" name="직사각형 108"/>
            <p:cNvSpPr/>
            <p:nvPr/>
          </p:nvSpPr>
          <p:spPr bwMode="auto">
            <a:xfrm>
              <a:off x="342131" y="1197000"/>
              <a:ext cx="2324354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73050" indent="-273050">
                <a:buClr>
                  <a:srgbClr val="0A438B"/>
                </a:buClr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1. </a:t>
              </a:r>
              <a:r>
                <a:rPr lang="ko-KR" altLang="en-US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취업 및 진로 관련 프로그램 개선</a:t>
              </a: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endParaRPr lang="ko-KR" altLang="en-US" sz="12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4" name="양쪽 모서리가 둥근 사각형 7"/>
            <p:cNvSpPr/>
            <p:nvPr/>
          </p:nvSpPr>
          <p:spPr bwMode="auto">
            <a:xfrm rot="10800000">
              <a:off x="344488" y="3499429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557FA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00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352725" y="948813"/>
            <a:ext cx="9208788" cy="1412986"/>
            <a:chOff x="352725" y="1168794"/>
            <a:chExt cx="9208788" cy="1412986"/>
          </a:xfrm>
        </p:grpSpPr>
        <p:sp>
          <p:nvSpPr>
            <p:cNvPr id="12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1177780"/>
              <a:ext cx="7899827" cy="1404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 rot="5400000" flipH="1">
              <a:off x="886155" y="698138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대학환경 및</a:t>
              </a:r>
              <a:endParaRPr lang="en-US" altLang="ko-KR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교육환경</a:t>
              </a: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232618" y="1168794"/>
              <a:ext cx="3463322" cy="139406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시설공간 만족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실험 장비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기자재 만족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학과 교육과정 구성 체계적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사회수요 반영한 학과 개설과목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행정서비스 만족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교수님 강의 열의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교수님 취업 및 진로상담 잘해줌</a:t>
              </a: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맑은 고딕" panose="020B0503020000020004" pitchFamily="50" charset="-127"/>
              </a:endParaRP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대학환경 및 교육환경 전반적 만족도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753390" y="1168794"/>
              <a:ext cx="3463322" cy="139406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취업 지원 다양한 프로그램 개설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취업 관련 프로그램 실제 취업에 도움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학과별 특성을 고려한 현장실습 및 산업체 </a:t>
              </a:r>
              <a:r>
                <a:rPr lang="ko-KR" altLang="en-US" sz="1000" b="1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인턴십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외국어 교육 실제 어학능력 향상에 도움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해외 어학연수 프로그램 다양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다양한 장학금 지원 프로그램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장학금 금액 적정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52725" y="2419781"/>
            <a:ext cx="9208788" cy="1412986"/>
            <a:chOff x="352725" y="2781694"/>
            <a:chExt cx="9208788" cy="1412986"/>
          </a:xfrm>
        </p:grpSpPr>
        <p:sp>
          <p:nvSpPr>
            <p:cNvPr id="43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2790680"/>
              <a:ext cx="7899827" cy="1404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자유형 43"/>
            <p:cNvSpPr/>
            <p:nvPr/>
          </p:nvSpPr>
          <p:spPr>
            <a:xfrm rot="5400000" flipH="1">
              <a:off x="886155" y="2311038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대학환경 및</a:t>
              </a:r>
              <a:endParaRPr lang="en-US" altLang="ko-KR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 err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활용성</a:t>
              </a:r>
              <a:endParaRPr lang="ko-KR" altLang="en-US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232618" y="2781694"/>
              <a:ext cx="3463322" cy="139406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전공분야 전문 지식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외국어능력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의사소통능력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수리능력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문제해결능력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자기개발능력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자원관리능력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대학교육 </a:t>
              </a:r>
              <a:r>
                <a:rPr lang="ko-KR" altLang="en-US" sz="1000" b="1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활용성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 전반적 만족도	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753390" y="2781694"/>
              <a:ext cx="3463322" cy="139406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대인관계능력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정보능력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기술능력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조직이해능력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직업윤리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인성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창의성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책임감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52725" y="3890749"/>
            <a:ext cx="9208788" cy="792000"/>
            <a:chOff x="352725" y="4406755"/>
            <a:chExt cx="9208788" cy="792000"/>
          </a:xfrm>
        </p:grpSpPr>
        <p:sp>
          <p:nvSpPr>
            <p:cNvPr id="47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4406755"/>
              <a:ext cx="7899827" cy="792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자유형 47"/>
            <p:cNvSpPr/>
            <p:nvPr/>
          </p:nvSpPr>
          <p:spPr>
            <a:xfrm rot="5400000" flipH="1">
              <a:off x="886155" y="3914413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대학의 명성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232618" y="4410470"/>
              <a:ext cx="3463322" cy="75950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학위의 취업 등 진로목표 달성 도움	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명성 및 평판이 졸업 이후 목표달성에 도움	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회사의 상급자 및 고용주 국제대학교 출신 긍정적 인식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</a:rPr>
                <a:t>대학 명성 전반적 만족도</a:t>
              </a: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352725" y="4740731"/>
            <a:ext cx="9208788" cy="684000"/>
            <a:chOff x="352725" y="5346555"/>
            <a:chExt cx="9208788" cy="684000"/>
          </a:xfrm>
        </p:grpSpPr>
        <p:sp>
          <p:nvSpPr>
            <p:cNvPr id="55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5346555"/>
              <a:ext cx="7899827" cy="684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자유형 55"/>
            <p:cNvSpPr/>
            <p:nvPr/>
          </p:nvSpPr>
          <p:spPr>
            <a:xfrm rot="5400000" flipH="1">
              <a:off x="886155" y="4854213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전반적 만족도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232618" y="5384789"/>
              <a:ext cx="3463322" cy="55687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과거 전반적 만족도	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현재 전반적 만족도	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추천의향</a:t>
              </a: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352725" y="5482713"/>
            <a:ext cx="9208788" cy="948808"/>
            <a:chOff x="352725" y="5540769"/>
            <a:chExt cx="9208788" cy="948808"/>
          </a:xfrm>
        </p:grpSpPr>
        <p:sp>
          <p:nvSpPr>
            <p:cNvPr id="63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5549755"/>
              <a:ext cx="7899827" cy="939822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" name="자유형 63"/>
            <p:cNvSpPr/>
            <p:nvPr/>
          </p:nvSpPr>
          <p:spPr>
            <a:xfrm rot="5400000" flipH="1">
              <a:off x="886155" y="5070113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직무만족도 및</a:t>
              </a:r>
              <a:endParaRPr lang="en-US" altLang="ko-KR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취업경로</a:t>
              </a: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232618" y="5540769"/>
              <a:ext cx="3463322" cy="912567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직무 전반 만족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직무 기대 대비 만족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직무 추천 의향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구직 시 어려웠던 점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전공 지식의 업무수행 도움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5753390" y="5540769"/>
              <a:ext cx="3463322" cy="912567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전공과 직무간 관계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취업 정보 및 취업 채널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첫 취업경로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전문대학 졸업에 따른 직장생활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구직 한계점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직장 선택 시 고려요인</a:t>
              </a:r>
            </a:p>
          </p:txBody>
        </p:sp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04" y="4129007"/>
            <a:ext cx="481680" cy="481682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21" y="5825103"/>
            <a:ext cx="446648" cy="446648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28" y="1841523"/>
            <a:ext cx="475834" cy="475836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95" y="4872792"/>
            <a:ext cx="502298" cy="502298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47" y="3279128"/>
            <a:ext cx="489396" cy="4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23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 </a:t>
            </a:r>
            <a:r>
              <a:rPr lang="en-US" altLang="ko-KR"/>
              <a:t>[</a:t>
            </a:r>
            <a:r>
              <a:rPr lang="ko-KR" altLang="en-US"/>
              <a:t>세부 요소별 개선방안</a:t>
            </a:r>
            <a:r>
              <a:rPr lang="en-US" altLang="ko-KR"/>
              <a:t>]</a:t>
            </a:r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56293"/>
              </p:ext>
            </p:extLst>
          </p:nvPr>
        </p:nvGraphicFramePr>
        <p:xfrm>
          <a:off x="345000" y="765000"/>
          <a:ext cx="9288000" cy="5831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807"/>
                <a:gridCol w="2730045"/>
                <a:gridCol w="520588"/>
                <a:gridCol w="5321560"/>
              </a:tblGrid>
              <a:tr h="2454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개선영역</a:t>
                      </a:r>
                      <a:endParaRPr lang="ko-KR" altLang="en-US" sz="900" b="1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195C9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 방안</a:t>
                      </a:r>
                      <a:endParaRPr lang="ko-KR" altLang="en-US" sz="900" b="1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B w="12700" cmpd="sng">
                      <a:noFill/>
                    </a:lnB>
                    <a:solidFill>
                      <a:srgbClr val="195C91"/>
                    </a:solidFill>
                  </a:tcPr>
                </a:tc>
              </a:tr>
              <a:tr h="2454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대</a:t>
                      </a:r>
                      <a:endParaRPr lang="ko-KR" altLang="en-US" sz="900" b="1" i="0" u="none" strike="noStrike" spc="-5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B w="12700" cmpd="sng">
                      <a:noFill/>
                    </a:lnB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세부</a:t>
                      </a:r>
                      <a:endParaRPr lang="ko-KR" altLang="en-US" sz="900" b="1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B w="12700" cmpd="sng">
                      <a:noFill/>
                    </a:lnB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개선순위</a:t>
                      </a:r>
                      <a:endParaRPr lang="ko-KR" altLang="en-US" sz="900" b="1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B w="12700" cmpd="sng">
                      <a:noFill/>
                    </a:lnB>
                    <a:solidFill>
                      <a:srgbClr val="195C9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32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 환경 </a:t>
                      </a:r>
                      <a:endParaRPr lang="en-US" altLang="ko-KR" sz="900" b="1" u="none" strike="noStrike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b="1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및 </a:t>
                      </a:r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/>
                      </a:r>
                      <a:b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</a:br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교육환경</a:t>
                      </a:r>
                      <a:endParaRPr lang="ko-KR" altLang="en-US" sz="900" b="1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취업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관련 프로그램 실제 취업에 </a:t>
                      </a:r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도움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</a:t>
                      </a:r>
                      <a:endParaRPr lang="en-US" altLang="ko-KR" sz="900" u="none" strike="noStrike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취업률 제고를 위한 프로그램은 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학년부터 교과목으로 운영하되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학생들의 진로개발 특성과 요구에 맞추어 프로그램을 개발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운영하여야 함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저학년에서는 진로탐색에 대한 프로그램을 중심으로 운영하되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고학년에서는 현장 중심의 직무를 배울 수 있는 </a:t>
                      </a:r>
                      <a:r>
                        <a:rPr lang="ko-KR" altLang="en-US" sz="900" u="none" strike="noStrike" spc="-5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인턴십과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취업 관련 교육 프로그램을 강화하여야 함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2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학과별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특성을 고려한 현장실습 및 산업체 </a:t>
                      </a:r>
                      <a:r>
                        <a:rPr lang="ko-KR" altLang="en-US" sz="900" u="none" strike="noStrike" spc="-5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인턴십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</a:t>
                      </a:r>
                      <a:endParaRPr lang="en-US" altLang="ko-KR" sz="900" u="none" strike="noStrike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0" i="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학과별 특성을 고려하여 현장실습 프로그램</a:t>
                      </a:r>
                      <a:r>
                        <a:rPr lang="ko-KR" altLang="en-US" sz="900" b="0" i="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진행할 예정임</a:t>
                      </a:r>
                      <a:r>
                        <a:rPr lang="en-US" altLang="ko-KR" sz="900" b="0" i="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이를 통해 학과별 기업 네트워크를 발굴하고</a:t>
                      </a:r>
                      <a:r>
                        <a:rPr lang="en-US" altLang="ko-KR" sz="900" b="0" i="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 연계 정도 및 산업체의 적절성을 평가할 수 있는 교육지침 항목을 개발하여 프로그램 운영의 내실화를 다질 필요가 있음</a:t>
                      </a:r>
                      <a:r>
                        <a:rPr lang="en-US" altLang="ko-KR" sz="900" b="0" i="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2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외국어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 실제 어학능력 향상에 </a:t>
                      </a:r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도움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국제대학교는 비즈니스영어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실용영어 등의 교과 개발을 통해 일상에서 쓰이고 접할 수 있는 교육과정을 개발하였으며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문제점 및 개선방안 모색을 위한 만족도 조사를 실시하였음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어학교육의 경우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재학기간 동안 지속적인 트레이닝이 필요한 영역임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외국어 교육과정 및 어학연수 프로그램 개설 시 재학생 의견을 수렴하여 교육과정 신설에 반영하되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향후 학생들의 참여를 적극 유도할 수 있도록 노력이 필요함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endParaRPr lang="en-US" altLang="ko-KR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2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해외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어학연수 프로그램 </a:t>
                      </a:r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다양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00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대학교육의 </a:t>
                      </a:r>
                      <a:b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</a:br>
                      <a:r>
                        <a:rPr lang="ko-KR" altLang="en-US" sz="900" b="1" u="none" strike="noStrike" spc="-5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활용성</a:t>
                      </a:r>
                      <a:endParaRPr lang="ko-KR" altLang="en-US" sz="900" b="1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자원관리능력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</a:t>
                      </a:r>
                      <a:endParaRPr lang="en-US" altLang="ko-KR" sz="900" u="none" strike="noStrike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현재 국제대학교에서는 교육과정 개발 시 학과별 인재양성유형 및 직무정의에 의한 직업기초능력을 분석하여 교과목을 도출하였으며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재학생 직업기초능력 진단을 통해 교육과정 개발 시 활용하고 있음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직업기초능력을 토대로 도출된 교과목을 대학별 교육목적과 인재상에 맞게 재해석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재구성하고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이를 교수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학습방법에 대한 선정과 </a:t>
                      </a:r>
                      <a:r>
                        <a:rPr lang="ko-KR" altLang="en-US" sz="900" u="none" strike="noStrike" spc="-5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비교과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교육과정까지 연계하여야 할 필요성이 있음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endParaRPr lang="en-US" altLang="ko-KR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6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수리능력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의사소통능력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문제해결능력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커뮤니케이션능력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기술능력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</a:t>
                      </a:r>
                      <a:endParaRPr lang="en-US" altLang="ko-KR" sz="900" u="none" strike="noStrike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전공분야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전문 지식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외국어 능력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대학의 명성</a:t>
                      </a:r>
                      <a:endParaRPr lang="ko-KR" altLang="en-US" sz="900" b="1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명성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및 평판이 졸업 이후 목표달성에 </a:t>
                      </a:r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도움</a:t>
                      </a:r>
                      <a:r>
                        <a:rPr lang="en-US" altLang="ko-KR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</a:t>
                      </a:r>
                      <a:endParaRPr lang="en-US" altLang="ko-KR" sz="900" u="none" strike="noStrike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u="none" strike="noStrike" spc="-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긍정적으로 형성된 대학브랜드 이미지 보유를 위하여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국제대학교의 이미지 강점 요소인 지역 연계성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취업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전문인력 양성 등의 요소를 집중적으로 확산할 수 있는 전략적인 홍보방안 마련 필요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학과별 우수 사례 스토리 노출 등 전략적 접근 또한 요구됨</a:t>
                      </a:r>
                      <a:r>
                        <a:rPr lang="en-US" altLang="ko-KR" sz="900" u="none" strike="noStrike" spc="-5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900" b="0" i="0" u="none" strike="noStrike" spc="-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5000" y="6597000"/>
            <a:ext cx="17120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2017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개선사항으로 도출된 항목임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693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88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 </a:t>
            </a:r>
            <a:r>
              <a:rPr lang="ko-KR" altLang="en-US"/>
              <a:t>응답자 특성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응답자 </a:t>
            </a:r>
            <a:r>
              <a:rPr lang="en-US" altLang="ko-KR" dirty="0"/>
              <a:t>213</a:t>
            </a:r>
            <a:r>
              <a:rPr lang="ko-KR" altLang="en-US" dirty="0"/>
              <a:t>명에 대한 응답자 구성은 다음과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45825" y="1340768"/>
            <a:ext cx="2160000" cy="215565"/>
            <a:chOff x="7401513" y="1103179"/>
            <a:chExt cx="2160000" cy="215565"/>
          </a:xfrm>
        </p:grpSpPr>
        <p:grpSp>
          <p:nvGrpSpPr>
            <p:cNvPr id="33" name="그룹 32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35" name="직선 연결선 34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1969084" y="2496149"/>
                <a:ext cx="535404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  <a:ea typeface="맑은 고딕" panose="020B0503020000020004" pitchFamily="50" charset="-127"/>
                  </a:rPr>
                  <a:t>(n=213, %)</a:t>
                </a:r>
              </a:p>
            </p:txBody>
          </p:sp>
        </p:grpSp>
        <p:sp>
          <p:nvSpPr>
            <p:cNvPr id="34" name="직사각형 33"/>
            <p:cNvSpPr/>
            <p:nvPr/>
          </p:nvSpPr>
          <p:spPr bwMode="auto">
            <a:xfrm>
              <a:off x="7401513" y="1103179"/>
              <a:ext cx="5533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계열</a:t>
              </a:r>
            </a:p>
          </p:txBody>
        </p:sp>
      </p:grpSp>
      <p:graphicFrame>
        <p:nvGraphicFramePr>
          <p:cNvPr id="40" name="차트 39"/>
          <p:cNvGraphicFramePr/>
          <p:nvPr>
            <p:extLst/>
          </p:nvPr>
        </p:nvGraphicFramePr>
        <p:xfrm>
          <a:off x="2340980" y="1693428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2701261" y="1340768"/>
            <a:ext cx="2160000" cy="215565"/>
            <a:chOff x="7401513" y="1103179"/>
            <a:chExt cx="2160000" cy="215565"/>
          </a:xfrm>
        </p:grpSpPr>
        <p:grpSp>
          <p:nvGrpSpPr>
            <p:cNvPr id="42" name="그룹 41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50" name="직선 연결선 49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1969084" y="2496149"/>
                <a:ext cx="535404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(n=213, %)</a:t>
                </a:r>
              </a:p>
            </p:txBody>
          </p:sp>
        </p:grpSp>
        <p:sp>
          <p:nvSpPr>
            <p:cNvPr id="44" name="직사각형 43"/>
            <p:cNvSpPr/>
            <p:nvPr/>
          </p:nvSpPr>
          <p:spPr bwMode="auto">
            <a:xfrm>
              <a:off x="7401513" y="1103179"/>
              <a:ext cx="5533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성별</a:t>
              </a:r>
            </a:p>
          </p:txBody>
        </p:sp>
      </p:grpSp>
      <p:graphicFrame>
        <p:nvGraphicFramePr>
          <p:cNvPr id="53" name="차트 52"/>
          <p:cNvGraphicFramePr/>
          <p:nvPr>
            <p:extLst/>
          </p:nvPr>
        </p:nvGraphicFramePr>
        <p:xfrm>
          <a:off x="4696416" y="1693428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4" name="그룹 53"/>
          <p:cNvGrpSpPr/>
          <p:nvPr/>
        </p:nvGrpSpPr>
        <p:grpSpPr>
          <a:xfrm>
            <a:off x="5056697" y="1340768"/>
            <a:ext cx="2160000" cy="215565"/>
            <a:chOff x="7401513" y="1103179"/>
            <a:chExt cx="2160000" cy="215565"/>
          </a:xfrm>
        </p:grpSpPr>
        <p:grpSp>
          <p:nvGrpSpPr>
            <p:cNvPr id="55" name="그룹 54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1969084" y="2496149"/>
                <a:ext cx="535404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(n=213, %)</a:t>
                </a:r>
              </a:p>
            </p:txBody>
          </p:sp>
        </p:grpSp>
        <p:sp>
          <p:nvSpPr>
            <p:cNvPr id="56" name="직사각형 55"/>
            <p:cNvSpPr/>
            <p:nvPr/>
          </p:nvSpPr>
          <p:spPr bwMode="auto">
            <a:xfrm>
              <a:off x="7401513" y="1103179"/>
              <a:ext cx="70724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연령별</a:t>
              </a:r>
            </a:p>
          </p:txBody>
        </p:sp>
      </p:grpSp>
      <p:graphicFrame>
        <p:nvGraphicFramePr>
          <p:cNvPr id="60" name="차트 59"/>
          <p:cNvGraphicFramePr/>
          <p:nvPr>
            <p:extLst/>
          </p:nvPr>
        </p:nvGraphicFramePr>
        <p:xfrm>
          <a:off x="7051853" y="1693428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1" name="그룹 60"/>
          <p:cNvGrpSpPr/>
          <p:nvPr/>
        </p:nvGrpSpPr>
        <p:grpSpPr>
          <a:xfrm>
            <a:off x="7412134" y="1340768"/>
            <a:ext cx="2160000" cy="215565"/>
            <a:chOff x="7401513" y="1103179"/>
            <a:chExt cx="2160000" cy="215565"/>
          </a:xfrm>
        </p:grpSpPr>
        <p:grpSp>
          <p:nvGrpSpPr>
            <p:cNvPr id="62" name="그룹 61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64" name="직선 연결선 63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1969084" y="2496149"/>
                <a:ext cx="535404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(n=213, %)</a:t>
                </a:r>
              </a:p>
            </p:txBody>
          </p:sp>
        </p:grpSp>
        <p:sp>
          <p:nvSpPr>
            <p:cNvPr id="63" name="직사각형 62"/>
            <p:cNvSpPr/>
            <p:nvPr/>
          </p:nvSpPr>
          <p:spPr bwMode="auto">
            <a:xfrm>
              <a:off x="7401513" y="1103179"/>
              <a:ext cx="86113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입학도별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66" name="차트 65"/>
          <p:cNvGraphicFramePr/>
          <p:nvPr>
            <p:extLst/>
          </p:nvPr>
        </p:nvGraphicFramePr>
        <p:xfrm>
          <a:off x="341768" y="4085332"/>
          <a:ext cx="9295200" cy="183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" name="Group 3"/>
          <p:cNvGraphicFramePr>
            <a:graphicFrameLocks noGrp="1"/>
          </p:cNvGraphicFramePr>
          <p:nvPr>
            <p:extLst/>
          </p:nvPr>
        </p:nvGraphicFramePr>
        <p:xfrm>
          <a:off x="335997" y="5964515"/>
          <a:ext cx="9218580" cy="283845"/>
        </p:xfrm>
        <a:graphic>
          <a:graphicData uri="http://schemas.openxmlformats.org/drawingml/2006/table">
            <a:tbl>
              <a:tblPr/>
              <a:tblGrid>
                <a:gridCol w="92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18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자영업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공무원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73" name="그룹 72"/>
          <p:cNvGrpSpPr/>
          <p:nvPr/>
        </p:nvGrpSpPr>
        <p:grpSpPr>
          <a:xfrm>
            <a:off x="338573" y="3852305"/>
            <a:ext cx="9216000" cy="215565"/>
            <a:chOff x="329780" y="1103179"/>
            <a:chExt cx="19296159" cy="215565"/>
          </a:xfrm>
        </p:grpSpPr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18504930" y="1169890"/>
              <a:ext cx="1121009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(n=213, %)</a:t>
              </a:r>
            </a:p>
          </p:txBody>
        </p:sp>
        <p:cxnSp>
          <p:nvCxnSpPr>
            <p:cNvPr id="75" name="직선 연결선 74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75"/>
            <p:cNvSpPr/>
            <p:nvPr/>
          </p:nvSpPr>
          <p:spPr bwMode="auto">
            <a:xfrm>
              <a:off x="362732" y="1103179"/>
              <a:ext cx="148080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직업별</a:t>
              </a:r>
            </a:p>
          </p:txBody>
        </p:sp>
      </p:grpSp>
      <p:graphicFrame>
        <p:nvGraphicFramePr>
          <p:cNvPr id="37" name="차트 36"/>
          <p:cNvGraphicFramePr/>
          <p:nvPr>
            <p:extLst/>
          </p:nvPr>
        </p:nvGraphicFramePr>
        <p:xfrm>
          <a:off x="-33947" y="1683073"/>
          <a:ext cx="2735208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512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직선 연결선 157"/>
          <p:cNvCxnSpPr/>
          <p:nvPr/>
        </p:nvCxnSpPr>
        <p:spPr>
          <a:xfrm>
            <a:off x="955813" y="266227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모서리가 둥근 직사각형 158"/>
          <p:cNvSpPr/>
          <p:nvPr/>
        </p:nvSpPr>
        <p:spPr>
          <a:xfrm>
            <a:off x="1183684" y="248412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매우 그렇다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척도</a:t>
            </a:r>
            <a:r>
              <a:rPr lang="en-US" altLang="ko-KR" dirty="0"/>
              <a:t>(Scale)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본 조사의 평가 척도에 따른 분석은 </a:t>
            </a:r>
            <a:r>
              <a:rPr lang="en-US" altLang="ko-KR" dirty="0"/>
              <a:t>100</a:t>
            </a:r>
            <a:r>
              <a:rPr lang="ko-KR" altLang="en-US" dirty="0"/>
              <a:t>점 만점 환산점수로 분석하였음</a:t>
            </a:r>
            <a:r>
              <a:rPr lang="en-US" altLang="ko-KR" dirty="0"/>
              <a:t>.</a:t>
            </a:r>
          </a:p>
        </p:txBody>
      </p:sp>
      <p:sp>
        <p:nvSpPr>
          <p:cNvPr id="102" name="굽은 화살표 101"/>
          <p:cNvSpPr/>
          <p:nvPr/>
        </p:nvSpPr>
        <p:spPr>
          <a:xfrm rot="5400000">
            <a:off x="-1663204" y="3724051"/>
            <a:ext cx="4320902" cy="994495"/>
          </a:xfrm>
          <a:prstGeom prst="bentArrow">
            <a:avLst/>
          </a:prstGeom>
          <a:solidFill>
            <a:srgbClr val="BAC9D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 b="1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589760" y="2523657"/>
            <a:ext cx="324000" cy="324000"/>
          </a:xfrm>
          <a:prstGeom prst="ellipse">
            <a:avLst/>
          </a:prstGeom>
          <a:solidFill>
            <a:srgbClr val="557FA1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6" name="타원 145"/>
          <p:cNvSpPr/>
          <p:nvPr/>
        </p:nvSpPr>
        <p:spPr>
          <a:xfrm>
            <a:off x="589760" y="3038007"/>
            <a:ext cx="324000" cy="324000"/>
          </a:xfrm>
          <a:prstGeom prst="ellipse">
            <a:avLst/>
          </a:prstGeom>
          <a:solidFill>
            <a:srgbClr val="6FB9C5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7" name="타원 146"/>
          <p:cNvSpPr/>
          <p:nvPr/>
        </p:nvSpPr>
        <p:spPr>
          <a:xfrm>
            <a:off x="589760" y="3552357"/>
            <a:ext cx="324000" cy="324000"/>
          </a:xfrm>
          <a:prstGeom prst="ellipse">
            <a:avLst/>
          </a:prstGeom>
          <a:solidFill>
            <a:srgbClr val="8AAAC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8" name="타원 147"/>
          <p:cNvSpPr/>
          <p:nvPr/>
        </p:nvSpPr>
        <p:spPr>
          <a:xfrm>
            <a:off x="589760" y="4066707"/>
            <a:ext cx="324000" cy="324000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9" name="타원 148"/>
          <p:cNvSpPr/>
          <p:nvPr/>
        </p:nvSpPr>
        <p:spPr>
          <a:xfrm>
            <a:off x="589760" y="4581057"/>
            <a:ext cx="324000" cy="324000"/>
          </a:xfrm>
          <a:prstGeom prst="ellipse">
            <a:avLst/>
          </a:prstGeom>
          <a:solidFill>
            <a:srgbClr val="EDCCCB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589760" y="5095407"/>
            <a:ext cx="324000" cy="324000"/>
          </a:xfrm>
          <a:prstGeom prst="ellipse">
            <a:avLst/>
          </a:prstGeom>
          <a:solidFill>
            <a:srgbClr val="E2ADAC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1" name="타원 150"/>
          <p:cNvSpPr/>
          <p:nvPr/>
        </p:nvSpPr>
        <p:spPr>
          <a:xfrm>
            <a:off x="589760" y="5609757"/>
            <a:ext cx="324000" cy="324000"/>
          </a:xfrm>
          <a:prstGeom prst="ellipse">
            <a:avLst/>
          </a:prstGeom>
          <a:solidFill>
            <a:srgbClr val="D68C8A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560268" y="25268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2" name="Text Box 6"/>
          <p:cNvSpPr txBox="1">
            <a:spLocks noChangeArrowheads="1"/>
          </p:cNvSpPr>
          <p:nvPr/>
        </p:nvSpPr>
        <p:spPr bwMode="auto">
          <a:xfrm>
            <a:off x="560268" y="30602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6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3" name="Text Box 6"/>
          <p:cNvSpPr txBox="1">
            <a:spLocks noChangeArrowheads="1"/>
          </p:cNvSpPr>
          <p:nvPr/>
        </p:nvSpPr>
        <p:spPr bwMode="auto">
          <a:xfrm>
            <a:off x="560268" y="35650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5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4" name="Text Box 6"/>
          <p:cNvSpPr txBox="1">
            <a:spLocks noChangeArrowheads="1"/>
          </p:cNvSpPr>
          <p:nvPr/>
        </p:nvSpPr>
        <p:spPr bwMode="auto">
          <a:xfrm>
            <a:off x="560268" y="40889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4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5" name="Text Box 6"/>
          <p:cNvSpPr txBox="1">
            <a:spLocks noChangeArrowheads="1"/>
          </p:cNvSpPr>
          <p:nvPr/>
        </p:nvSpPr>
        <p:spPr bwMode="auto">
          <a:xfrm>
            <a:off x="560268" y="460325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3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6" name="Text Box 6"/>
          <p:cNvSpPr txBox="1">
            <a:spLocks noChangeArrowheads="1"/>
          </p:cNvSpPr>
          <p:nvPr/>
        </p:nvSpPr>
        <p:spPr bwMode="auto">
          <a:xfrm>
            <a:off x="560268" y="510807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2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7" name="Text Box 6"/>
          <p:cNvSpPr txBox="1">
            <a:spLocks noChangeArrowheads="1"/>
          </p:cNvSpPr>
          <p:nvPr/>
        </p:nvSpPr>
        <p:spPr bwMode="auto">
          <a:xfrm>
            <a:off x="560268" y="56224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1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cxnSp>
        <p:nvCxnSpPr>
          <p:cNvPr id="160" name="직선 연결선 159"/>
          <p:cNvCxnSpPr/>
          <p:nvPr/>
        </p:nvCxnSpPr>
        <p:spPr>
          <a:xfrm>
            <a:off x="955813" y="32052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모서리가 둥근 직사각형 160"/>
          <p:cNvSpPr/>
          <p:nvPr/>
        </p:nvSpPr>
        <p:spPr>
          <a:xfrm>
            <a:off x="1183684" y="30270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2" name="직선 연결선 161"/>
          <p:cNvCxnSpPr/>
          <p:nvPr/>
        </p:nvCxnSpPr>
        <p:spPr>
          <a:xfrm>
            <a:off x="955813" y="371955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모서리가 둥근 직사각형 162"/>
          <p:cNvSpPr/>
          <p:nvPr/>
        </p:nvSpPr>
        <p:spPr>
          <a:xfrm>
            <a:off x="1183684" y="354139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그런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4" name="직선 연결선 163"/>
          <p:cNvCxnSpPr/>
          <p:nvPr/>
        </p:nvCxnSpPr>
        <p:spPr>
          <a:xfrm>
            <a:off x="955813" y="42339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모서리가 둥근 직사각형 164"/>
          <p:cNvSpPr/>
          <p:nvPr/>
        </p:nvSpPr>
        <p:spPr>
          <a:xfrm>
            <a:off x="1183684" y="40557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보통이다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6" name="직선 연결선 165"/>
          <p:cNvCxnSpPr/>
          <p:nvPr/>
        </p:nvCxnSpPr>
        <p:spPr>
          <a:xfrm>
            <a:off x="955813" y="4738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모서리가 둥근 직사각형 166"/>
          <p:cNvSpPr/>
          <p:nvPr/>
        </p:nvSpPr>
        <p:spPr>
          <a:xfrm>
            <a:off x="1183684" y="4560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않은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8" name="직선 연결선 167"/>
          <p:cNvCxnSpPr/>
          <p:nvPr/>
        </p:nvCxnSpPr>
        <p:spPr>
          <a:xfrm>
            <a:off x="955813" y="5246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모서리가 둥근 직사각형 168"/>
          <p:cNvSpPr/>
          <p:nvPr/>
        </p:nvSpPr>
        <p:spPr>
          <a:xfrm>
            <a:off x="1183684" y="5068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955813" y="5769239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모서리가 둥근 직사각형 170"/>
          <p:cNvSpPr/>
          <p:nvPr/>
        </p:nvSpPr>
        <p:spPr>
          <a:xfrm>
            <a:off x="1183684" y="5591084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전혀 그렇지 않다</a:t>
            </a:r>
          </a:p>
        </p:txBody>
      </p:sp>
      <p:pic>
        <p:nvPicPr>
          <p:cNvPr id="172" name="Picture 38" descr="arrrow0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2720088" y="3881231"/>
            <a:ext cx="2593941" cy="7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4611687" y="2455509"/>
            <a:ext cx="1779588" cy="404502"/>
            <a:chOff x="4611687" y="2428875"/>
            <a:chExt cx="1779588" cy="404502"/>
          </a:xfrm>
        </p:grpSpPr>
        <p:grpSp>
          <p:nvGrpSpPr>
            <p:cNvPr id="184" name="도형전체"/>
            <p:cNvGrpSpPr/>
            <p:nvPr/>
          </p:nvGrpSpPr>
          <p:grpSpPr>
            <a:xfrm>
              <a:off x="4611687" y="2428875"/>
              <a:ext cx="1779588" cy="404502"/>
              <a:chOff x="2172308" y="743371"/>
              <a:chExt cx="4799384" cy="1255466"/>
            </a:xfrm>
          </p:grpSpPr>
          <p:sp>
            <p:nvSpPr>
              <p:cNvPr id="185" name="직사각형 184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8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194" name="이등변 삼각형 19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5" name="이등변 삼각형 19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6" name="이등변 삼각형 19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7" name="이등변 삼각형 19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18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190" name="이등변 삼각형 18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1" name="이등변 삼각형 19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2" name="이등변 삼각형 19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3" name="이등변 삼각형 19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2" name="직사각형 281"/>
            <p:cNvSpPr/>
            <p:nvPr/>
          </p:nvSpPr>
          <p:spPr>
            <a:xfrm>
              <a:off x="4754486" y="2522468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100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611687" y="2972181"/>
            <a:ext cx="1779588" cy="404502"/>
            <a:chOff x="4611687" y="2968625"/>
            <a:chExt cx="1779588" cy="404502"/>
          </a:xfrm>
        </p:grpSpPr>
        <p:grpSp>
          <p:nvGrpSpPr>
            <p:cNvPr id="198" name="도형전체"/>
            <p:cNvGrpSpPr/>
            <p:nvPr/>
          </p:nvGrpSpPr>
          <p:grpSpPr>
            <a:xfrm>
              <a:off x="4611687" y="2968625"/>
              <a:ext cx="1779588" cy="404502"/>
              <a:chOff x="2172308" y="743371"/>
              <a:chExt cx="4799384" cy="1255466"/>
            </a:xfrm>
          </p:grpSpPr>
          <p:sp>
            <p:nvSpPr>
              <p:cNvPr id="199" name="직사각형 198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2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08" name="이등변 삼각형 207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9" name="이등변 삼각형 208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0" name="이등변 삼각형 209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1" name="이등변 삼각형 210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03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04" name="이등변 삼각형 203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5" name="이등변 삼각형 204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6" name="이등변 삼각형 205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7" name="이등변 삼각형 206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3" name="직사각형 282"/>
            <p:cNvSpPr/>
            <p:nvPr/>
          </p:nvSpPr>
          <p:spPr>
            <a:xfrm>
              <a:off x="4754486" y="305949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83.3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11687" y="3488853"/>
            <a:ext cx="1779588" cy="404502"/>
            <a:chOff x="4611687" y="3508375"/>
            <a:chExt cx="1779588" cy="404502"/>
          </a:xfrm>
        </p:grpSpPr>
        <p:grpSp>
          <p:nvGrpSpPr>
            <p:cNvPr id="212" name="도형전체"/>
            <p:cNvGrpSpPr/>
            <p:nvPr/>
          </p:nvGrpSpPr>
          <p:grpSpPr>
            <a:xfrm>
              <a:off x="4611687" y="3508375"/>
              <a:ext cx="1779588" cy="404502"/>
              <a:chOff x="2172308" y="743371"/>
              <a:chExt cx="4799384" cy="1255466"/>
            </a:xfrm>
          </p:grpSpPr>
          <p:sp>
            <p:nvSpPr>
              <p:cNvPr id="213" name="직사각형 212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16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22" name="이등변 삼각형 221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3" name="이등변 삼각형 222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4" name="이등변 삼각형 223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5" name="이등변 삼각형 224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7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18" name="이등변 삼각형 217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9" name="이등변 삼각형 218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0" name="이등변 삼각형 219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1" name="이등변 삼각형 220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4" name="직사각형 283"/>
            <p:cNvSpPr/>
            <p:nvPr/>
          </p:nvSpPr>
          <p:spPr>
            <a:xfrm>
              <a:off x="4754486" y="3596525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66.7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11687" y="4005525"/>
            <a:ext cx="1779588" cy="404502"/>
            <a:chOff x="4611687" y="4048125"/>
            <a:chExt cx="1779588" cy="404502"/>
          </a:xfrm>
        </p:grpSpPr>
        <p:grpSp>
          <p:nvGrpSpPr>
            <p:cNvPr id="226" name="도형전체"/>
            <p:cNvGrpSpPr/>
            <p:nvPr/>
          </p:nvGrpSpPr>
          <p:grpSpPr>
            <a:xfrm>
              <a:off x="4611687" y="4048125"/>
              <a:ext cx="1779588" cy="404502"/>
              <a:chOff x="2172308" y="743371"/>
              <a:chExt cx="4799384" cy="1255466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30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36" name="이등변 삼각형 235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7" name="이등변 삼각형 236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8" name="이등변 삼각형 237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9" name="이등변 삼각형 238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31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32" name="이등변 삼각형 231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3" name="이등변 삼각형 232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4" name="이등변 삼각형 233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5" name="이등변 삼각형 234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5" name="직사각형 284"/>
            <p:cNvSpPr/>
            <p:nvPr/>
          </p:nvSpPr>
          <p:spPr>
            <a:xfrm>
              <a:off x="4754486" y="413355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50.0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11687" y="4522197"/>
            <a:ext cx="1779588" cy="404502"/>
            <a:chOff x="4611687" y="4587875"/>
            <a:chExt cx="1779588" cy="404502"/>
          </a:xfrm>
        </p:grpSpPr>
        <p:grpSp>
          <p:nvGrpSpPr>
            <p:cNvPr id="240" name="도형전체"/>
            <p:cNvGrpSpPr/>
            <p:nvPr/>
          </p:nvGrpSpPr>
          <p:grpSpPr>
            <a:xfrm>
              <a:off x="4611687" y="4587875"/>
              <a:ext cx="1779588" cy="404502"/>
              <a:chOff x="2172308" y="743371"/>
              <a:chExt cx="4799384" cy="1255466"/>
            </a:xfrm>
          </p:grpSpPr>
          <p:sp>
            <p:nvSpPr>
              <p:cNvPr id="241" name="직사각형 240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44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50" name="이등변 삼각형 249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1" name="이등변 삼각형 250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2" name="이등변 삼각형 251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3" name="이등변 삼각형 252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45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46" name="이등변 삼각형 245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7" name="이등변 삼각형 246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8" name="이등변 삼각형 247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9" name="이등변 삼각형 248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6" name="직사각형 285"/>
            <p:cNvSpPr/>
            <p:nvPr/>
          </p:nvSpPr>
          <p:spPr>
            <a:xfrm>
              <a:off x="4754486" y="4670583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33.3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611687" y="5038869"/>
            <a:ext cx="1779588" cy="404502"/>
            <a:chOff x="4611687" y="5120536"/>
            <a:chExt cx="1779588" cy="404502"/>
          </a:xfrm>
        </p:grpSpPr>
        <p:grpSp>
          <p:nvGrpSpPr>
            <p:cNvPr id="289" name="도형전체"/>
            <p:cNvGrpSpPr/>
            <p:nvPr/>
          </p:nvGrpSpPr>
          <p:grpSpPr>
            <a:xfrm>
              <a:off x="4611687" y="5120536"/>
              <a:ext cx="1779588" cy="404502"/>
              <a:chOff x="2172308" y="743371"/>
              <a:chExt cx="4799384" cy="1255466"/>
            </a:xfrm>
          </p:grpSpPr>
          <p:sp>
            <p:nvSpPr>
              <p:cNvPr id="290" name="직사각형 289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93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99" name="이등변 삼각형 298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0" name="이등변 삼각형 299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1" name="이등변 삼각형 300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2" name="이등변 삼각형 301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94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95" name="이등변 삼각형 294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6" name="이등변 삼각형 295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7" name="이등변 삼각형 296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8" name="이등변 삼각형 297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03" name="직사각형 302"/>
            <p:cNvSpPr/>
            <p:nvPr/>
          </p:nvSpPr>
          <p:spPr>
            <a:xfrm>
              <a:off x="4754486" y="520324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11687" y="5555540"/>
            <a:ext cx="1779588" cy="404502"/>
            <a:chOff x="4611687" y="5608808"/>
            <a:chExt cx="1779588" cy="404502"/>
          </a:xfrm>
        </p:grpSpPr>
        <p:grpSp>
          <p:nvGrpSpPr>
            <p:cNvPr id="304" name="도형전체"/>
            <p:cNvGrpSpPr/>
            <p:nvPr/>
          </p:nvGrpSpPr>
          <p:grpSpPr>
            <a:xfrm>
              <a:off x="4611687" y="5608808"/>
              <a:ext cx="1779588" cy="404502"/>
              <a:chOff x="2172308" y="743371"/>
              <a:chExt cx="4799384" cy="1255466"/>
            </a:xfrm>
          </p:grpSpPr>
          <p:sp>
            <p:nvSpPr>
              <p:cNvPr id="305" name="직사각형 304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30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314" name="이등변 삼각형 31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5" name="이등변 삼각형 31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6" name="이등변 삼각형 31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7" name="이등변 삼각형 31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30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310" name="이등변 삼각형 30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1" name="이등변 삼각형 31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2" name="이등변 삼각형 31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3" name="이등변 삼각형 31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18" name="직사각형 317"/>
            <p:cNvSpPr/>
            <p:nvPr/>
          </p:nvSpPr>
          <p:spPr>
            <a:xfrm>
              <a:off x="4754486" y="569151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sp>
        <p:nvSpPr>
          <p:cNvPr id="14" name="오른쪽 중괄호 13"/>
          <p:cNvSpPr/>
          <p:nvPr/>
        </p:nvSpPr>
        <p:spPr>
          <a:xfrm>
            <a:off x="6491288" y="263652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rgbClr val="557FA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오른쪽 중괄호 318"/>
          <p:cNvSpPr/>
          <p:nvPr/>
        </p:nvSpPr>
        <p:spPr>
          <a:xfrm>
            <a:off x="6491288" y="472440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직사각형 321"/>
          <p:cNvSpPr/>
          <p:nvPr/>
        </p:nvSpPr>
        <p:spPr bwMode="auto">
          <a:xfrm>
            <a:off x="6749441" y="5046633"/>
            <a:ext cx="1246233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A5002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Bottom3</a:t>
            </a:r>
            <a:endParaRPr kumimoji="1" lang="ko-KR" altLang="en-US" sz="2000" b="1" dirty="0">
              <a:solidFill>
                <a:srgbClr val="A50021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3" name="직사각형 322"/>
          <p:cNvSpPr/>
          <p:nvPr/>
        </p:nvSpPr>
        <p:spPr bwMode="auto">
          <a:xfrm>
            <a:off x="6749441" y="2956576"/>
            <a:ext cx="754239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Top3</a:t>
            </a:r>
            <a:endParaRPr kumimoji="1" lang="ko-KR" altLang="en-US" sz="2000" b="1" dirty="0">
              <a:solidFill>
                <a:srgbClr val="0070C0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4" name="오른쪽 중괄호 323"/>
          <p:cNvSpPr/>
          <p:nvPr/>
        </p:nvSpPr>
        <p:spPr>
          <a:xfrm>
            <a:off x="6491288" y="4015376"/>
            <a:ext cx="191452" cy="39600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 bwMode="auto">
          <a:xfrm>
            <a:off x="6734927" y="4040076"/>
            <a:ext cx="2723752" cy="323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500" b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긍정도 부정도 아닌 보통 비율</a:t>
            </a:r>
            <a:endParaRPr kumimoji="1" lang="ko-KR" altLang="en-US" sz="15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730527" y="6164036"/>
            <a:ext cx="425276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*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척도를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100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만점으로 환산하여 산출된 값을 지수로 사용함</a:t>
            </a:r>
          </a:p>
        </p:txBody>
      </p:sp>
      <p:grpSp>
        <p:nvGrpSpPr>
          <p:cNvPr id="333" name="그룹 332"/>
          <p:cNvGrpSpPr/>
          <p:nvPr/>
        </p:nvGrpSpPr>
        <p:grpSpPr>
          <a:xfrm>
            <a:off x="1192829" y="1945171"/>
            <a:ext cx="1934342" cy="325410"/>
            <a:chOff x="7125228" y="1679389"/>
            <a:chExt cx="1934342" cy="325410"/>
          </a:xfrm>
        </p:grpSpPr>
        <p:sp>
          <p:nvSpPr>
            <p:cNvPr id="334" name="TextBox 333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측정 척도</a:t>
              </a:r>
            </a:p>
          </p:txBody>
        </p:sp>
        <p:pic>
          <p:nvPicPr>
            <p:cNvPr id="335" name="그림 3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grpSp>
        <p:nvGrpSpPr>
          <p:cNvPr id="336" name="그룹 335"/>
          <p:cNvGrpSpPr/>
          <p:nvPr/>
        </p:nvGrpSpPr>
        <p:grpSpPr>
          <a:xfrm>
            <a:off x="4672629" y="1945171"/>
            <a:ext cx="1934342" cy="325410"/>
            <a:chOff x="7125228" y="1679389"/>
            <a:chExt cx="1934342" cy="325410"/>
          </a:xfrm>
        </p:grpSpPr>
        <p:sp>
          <p:nvSpPr>
            <p:cNvPr id="337" name="TextBox 336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점수 환산 기준</a:t>
              </a:r>
            </a:p>
          </p:txBody>
        </p:sp>
        <p:pic>
          <p:nvPicPr>
            <p:cNvPr id="338" name="그림 3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pic>
        <p:nvPicPr>
          <p:cNvPr id="339" name="그림 3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4599919"/>
            <a:ext cx="1248262" cy="16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8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57" y="3942128"/>
            <a:ext cx="1103434" cy="115325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7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43" name="부제목 4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지수 산출 방법</a:t>
            </a:r>
          </a:p>
        </p:txBody>
      </p:sp>
      <p:sp>
        <p:nvSpPr>
          <p:cNvPr id="44" name="내용 개체 틀 4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설문의 만족도 점수는 각 측정항목을 </a:t>
            </a:r>
            <a:r>
              <a:rPr lang="en-US" altLang="ko-KR" dirty="0"/>
              <a:t>100</a:t>
            </a:r>
            <a:r>
              <a:rPr lang="ko-KR" altLang="en-US" dirty="0"/>
              <a:t>점으로 환산한 후</a:t>
            </a:r>
            <a:r>
              <a:rPr lang="en-US" altLang="ko-KR" dirty="0"/>
              <a:t>, </a:t>
            </a:r>
            <a:r>
              <a:rPr lang="ko-KR" altLang="en-US" dirty="0"/>
              <a:t>차원들의 평균을 통해 종합만족도를 산출함</a:t>
            </a:r>
            <a:r>
              <a:rPr lang="en-US" altLang="ko-KR" dirty="0"/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898468" y="2637672"/>
            <a:ext cx="7605319" cy="3211070"/>
            <a:chOff x="1400175" y="2372903"/>
            <a:chExt cx="7964276" cy="3362627"/>
          </a:xfrm>
        </p:grpSpPr>
        <p:grpSp>
          <p:nvGrpSpPr>
            <p:cNvPr id="82" name="그룹 81"/>
            <p:cNvGrpSpPr/>
            <p:nvPr/>
          </p:nvGrpSpPr>
          <p:grpSpPr>
            <a:xfrm>
              <a:off x="1400175" y="5070083"/>
              <a:ext cx="7964276" cy="665447"/>
              <a:chOff x="1400175" y="4955783"/>
              <a:chExt cx="7964276" cy="665447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1400175" y="4955783"/>
                <a:ext cx="1855026" cy="665447"/>
                <a:chOff x="601980" y="7647030"/>
                <a:chExt cx="1966036" cy="686886"/>
              </a:xfrm>
            </p:grpSpPr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601980" y="7647030"/>
                  <a:ext cx="1966036" cy="674010"/>
                </a:xfrm>
                <a:prstGeom prst="roundRect">
                  <a:avLst/>
                </a:prstGeom>
                <a:solidFill>
                  <a:srgbClr val="6BAEE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875113" y="7697138"/>
                  <a:ext cx="1392586" cy="636778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대학 환경 및 교육 환경</a:t>
                  </a:r>
                </a:p>
              </p:txBody>
            </p:sp>
          </p:grpSp>
          <p:grpSp>
            <p:nvGrpSpPr>
              <p:cNvPr id="79" name="그룹 78"/>
              <p:cNvGrpSpPr/>
              <p:nvPr/>
            </p:nvGrpSpPr>
            <p:grpSpPr>
              <a:xfrm>
                <a:off x="3439602" y="4960591"/>
                <a:ext cx="1852018" cy="656134"/>
                <a:chOff x="2292759" y="7647029"/>
                <a:chExt cx="1962848" cy="677273"/>
              </a:xfrm>
            </p:grpSpPr>
            <p:sp>
              <p:nvSpPr>
                <p:cNvPr id="50" name="Freeform 116"/>
                <p:cNvSpPr>
                  <a:spLocks/>
                </p:cNvSpPr>
                <p:nvPr/>
              </p:nvSpPr>
              <p:spPr bwMode="auto">
                <a:xfrm>
                  <a:off x="2292759" y="7647029"/>
                  <a:ext cx="1962848" cy="674012"/>
                </a:xfrm>
                <a:prstGeom prst="roundRect">
                  <a:avLst/>
                </a:prstGeom>
                <a:solidFill>
                  <a:srgbClr val="1B80D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552834" y="7706753"/>
                  <a:ext cx="1392586" cy="617549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대학교육의</a:t>
                  </a:r>
                  <a:endParaRPr lang="en-US" altLang="ko-KR" sz="1400" b="1" dirty="0"/>
                </a:p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 err="1"/>
                    <a:t>활용성</a:t>
                  </a:r>
                  <a:endParaRPr lang="ko-KR" altLang="en-US" sz="1400" b="1" dirty="0"/>
                </a:p>
              </p:txBody>
            </p:sp>
          </p:grpSp>
          <p:grpSp>
            <p:nvGrpSpPr>
              <p:cNvPr id="80" name="그룹 79"/>
              <p:cNvGrpSpPr/>
              <p:nvPr/>
            </p:nvGrpSpPr>
            <p:grpSpPr>
              <a:xfrm>
                <a:off x="5476021" y="4962221"/>
                <a:ext cx="1855026" cy="652973"/>
                <a:chOff x="3970924" y="7647030"/>
                <a:chExt cx="1966036" cy="674010"/>
              </a:xfrm>
            </p:grpSpPr>
            <p:sp>
              <p:nvSpPr>
                <p:cNvPr id="53" name="Freeform 202"/>
                <p:cNvSpPr>
                  <a:spLocks/>
                </p:cNvSpPr>
                <p:nvPr/>
              </p:nvSpPr>
              <p:spPr bwMode="auto">
                <a:xfrm>
                  <a:off x="3970924" y="7647030"/>
                  <a:ext cx="1966036" cy="674010"/>
                </a:xfrm>
                <a:prstGeom prst="roundRect">
                  <a:avLst/>
                </a:prstGeom>
                <a:solidFill>
                  <a:srgbClr val="04438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262210" y="7835969"/>
                  <a:ext cx="1392586" cy="359118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대학의 명성</a:t>
                  </a:r>
                </a:p>
              </p:txBody>
            </p:sp>
          </p:grpSp>
          <p:grpSp>
            <p:nvGrpSpPr>
              <p:cNvPr id="81" name="그룹 80"/>
              <p:cNvGrpSpPr/>
              <p:nvPr/>
            </p:nvGrpSpPr>
            <p:grpSpPr>
              <a:xfrm>
                <a:off x="7515447" y="4960592"/>
                <a:ext cx="1849004" cy="656132"/>
                <a:chOff x="5664240" y="7647031"/>
                <a:chExt cx="1959654" cy="677271"/>
              </a:xfrm>
            </p:grpSpPr>
            <p:sp>
              <p:nvSpPr>
                <p:cNvPr id="56" name="Freeform 291"/>
                <p:cNvSpPr>
                  <a:spLocks/>
                </p:cNvSpPr>
                <p:nvPr/>
              </p:nvSpPr>
              <p:spPr bwMode="auto">
                <a:xfrm>
                  <a:off x="5664240" y="7647031"/>
                  <a:ext cx="1959654" cy="674010"/>
                </a:xfrm>
                <a:prstGeom prst="roundRect">
                  <a:avLst/>
                </a:prstGeom>
                <a:solidFill>
                  <a:srgbClr val="00316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952538" y="7706753"/>
                  <a:ext cx="1392586" cy="617549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전반적</a:t>
                  </a:r>
                  <a:endParaRPr lang="en-US" altLang="ko-KR" sz="1400" b="1" dirty="0"/>
                </a:p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만족도</a:t>
                  </a:r>
                </a:p>
              </p:txBody>
            </p:sp>
          </p:grpSp>
        </p:grpSp>
        <p:grpSp>
          <p:nvGrpSpPr>
            <p:cNvPr id="110" name="그룹 109"/>
            <p:cNvGrpSpPr/>
            <p:nvPr/>
          </p:nvGrpSpPr>
          <p:grpSpPr>
            <a:xfrm>
              <a:off x="2327688" y="2996952"/>
              <a:ext cx="6112261" cy="1807277"/>
              <a:chOff x="2327688" y="2996952"/>
              <a:chExt cx="6112261" cy="1965269"/>
            </a:xfrm>
          </p:grpSpPr>
          <p:cxnSp>
            <p:nvCxnSpPr>
              <p:cNvPr id="106" name="직선 연결선 105"/>
              <p:cNvCxnSpPr/>
              <p:nvPr/>
            </p:nvCxnSpPr>
            <p:spPr>
              <a:xfrm flipH="1">
                <a:off x="2327688" y="2996952"/>
                <a:ext cx="3057322" cy="1958831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/>
              <p:cNvCxnSpPr/>
              <p:nvPr/>
            </p:nvCxnSpPr>
            <p:spPr>
              <a:xfrm>
                <a:off x="5382313" y="2996952"/>
                <a:ext cx="3057636" cy="196364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/>
              <p:cNvCxnSpPr/>
              <p:nvPr/>
            </p:nvCxnSpPr>
            <p:spPr>
              <a:xfrm flipH="1">
                <a:off x="4365611" y="2996952"/>
                <a:ext cx="1019399" cy="1963639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/>
              <p:cNvCxnSpPr/>
              <p:nvPr/>
            </p:nvCxnSpPr>
            <p:spPr>
              <a:xfrm>
                <a:off x="5385011" y="2996952"/>
                <a:ext cx="1018523" cy="1965269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타원 110"/>
            <p:cNvSpPr/>
            <p:nvPr/>
          </p:nvSpPr>
          <p:spPr>
            <a:xfrm>
              <a:off x="2276999" y="4669655"/>
              <a:ext cx="193802" cy="193802"/>
            </a:xfrm>
            <a:prstGeom prst="ellipse">
              <a:avLst/>
            </a:prstGeom>
            <a:solidFill>
              <a:srgbClr val="6BAEE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/>
            <p:cNvSpPr/>
            <p:nvPr/>
          </p:nvSpPr>
          <p:spPr>
            <a:xfrm>
              <a:off x="4283599" y="4669655"/>
              <a:ext cx="193802" cy="193802"/>
            </a:xfrm>
            <a:prstGeom prst="ellipse">
              <a:avLst/>
            </a:prstGeom>
            <a:solidFill>
              <a:srgbClr val="1B80D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/>
            <p:cNvSpPr/>
            <p:nvPr/>
          </p:nvSpPr>
          <p:spPr>
            <a:xfrm>
              <a:off x="6277499" y="4669655"/>
              <a:ext cx="193802" cy="193802"/>
            </a:xfrm>
            <a:prstGeom prst="ellipse">
              <a:avLst/>
            </a:prstGeom>
            <a:solidFill>
              <a:srgbClr val="04438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/>
            <p:cNvSpPr/>
            <p:nvPr/>
          </p:nvSpPr>
          <p:spPr>
            <a:xfrm>
              <a:off x="8309499" y="4669655"/>
              <a:ext cx="193802" cy="193802"/>
            </a:xfrm>
            <a:prstGeom prst="ellipse">
              <a:avLst/>
            </a:prstGeom>
            <a:solidFill>
              <a:srgbClr val="00316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4642969" y="2372903"/>
              <a:ext cx="1409488" cy="1409488"/>
              <a:chOff x="-1898470" y="3137955"/>
              <a:chExt cx="1116000" cy="1116000"/>
            </a:xfrm>
          </p:grpSpPr>
          <p:sp>
            <p:nvSpPr>
              <p:cNvPr id="71" name="도넛 3"/>
              <p:cNvSpPr/>
              <p:nvPr/>
            </p:nvSpPr>
            <p:spPr>
              <a:xfrm rot="16200000">
                <a:off x="-1898470" y="3137955"/>
                <a:ext cx="1116000" cy="1116000"/>
              </a:xfrm>
              <a:prstGeom prst="ellipse">
                <a:avLst/>
              </a:prstGeom>
              <a:solidFill>
                <a:srgbClr val="5C7EA8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none" lIns="0" tIns="0" rIns="0" bIns="0" anchor="ctr"/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78AD6"/>
                  </a:buClr>
                  <a:buFont typeface="Wingdings" pitchFamily="2" charset="2"/>
                  <a:buNone/>
                </a:pPr>
                <a:endParaRPr kumimoji="1" lang="ko-KR" altLang="en-US" sz="1300" b="1" kern="6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  <a:cs typeface="Adobe 명조 Std M"/>
                </a:endParaRPr>
              </a:p>
            </p:txBody>
          </p:sp>
          <p:sp>
            <p:nvSpPr>
              <p:cNvPr id="69" name="AutoShape 29"/>
              <p:cNvSpPr>
                <a:spLocks noChangeArrowheads="1"/>
              </p:cNvSpPr>
              <p:nvPr/>
            </p:nvSpPr>
            <p:spPr bwMode="auto">
              <a:xfrm>
                <a:off x="-1823652" y="3212773"/>
                <a:ext cx="966364" cy="966364"/>
              </a:xfrm>
              <a:prstGeom prst="ellipse">
                <a:avLst/>
              </a:prstGeom>
              <a:gradFill flip="none" rotWithShape="1">
                <a:gsLst>
                  <a:gs pos="0">
                    <a:srgbClr val="EEEEEE"/>
                  </a:gs>
                  <a:gs pos="47000">
                    <a:sysClr val="window" lastClr="FFFFFF">
                      <a:lumMod val="95000"/>
                    </a:sysClr>
                  </a:gs>
                  <a:gs pos="50000">
                    <a:srgbClr val="D9D9D9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25400" dir="5400000" algn="t" rotWithShape="0">
                  <a:sysClr val="windowText" lastClr="000000">
                    <a:lumMod val="85000"/>
                    <a:lumOff val="15000"/>
                    <a:alpha val="40000"/>
                  </a:sysClr>
                </a:outerShdw>
              </a:effectLst>
            </p:spPr>
            <p:txBody>
              <a:bodyPr lIns="0" tIns="0" rIns="0" bIns="0" rtlCol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02977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78AD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ko-KR" altLang="en-US" sz="16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종합 만족도</a:t>
                </a:r>
                <a:endParaRPr kumimoji="1" lang="ko-KR" alt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72" name="그룹 71"/>
          <p:cNvGrpSpPr/>
          <p:nvPr/>
        </p:nvGrpSpPr>
        <p:grpSpPr>
          <a:xfrm>
            <a:off x="291273" y="2636838"/>
            <a:ext cx="1191416" cy="347954"/>
            <a:chOff x="104761" y="1476785"/>
            <a:chExt cx="980259" cy="286285"/>
          </a:xfrm>
        </p:grpSpPr>
        <p:sp>
          <p:nvSpPr>
            <p:cNvPr id="73" name="직사각형 72"/>
            <p:cNvSpPr/>
            <p:nvPr/>
          </p:nvSpPr>
          <p:spPr>
            <a:xfrm>
              <a:off x="104761" y="1522503"/>
              <a:ext cx="948910" cy="2405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fontAlgn="auto">
                <a:lnSpc>
                  <a:spcPct val="100000"/>
                </a:lnSpc>
                <a:spcAft>
                  <a:spcPts val="0"/>
                </a:spcAft>
                <a:buClr>
                  <a:srgbClr val="007BF6"/>
                </a:buClr>
                <a:buSzPct val="80000"/>
              </a:pPr>
              <a:r>
                <a:rPr lang="ko-KR" altLang="en-US" sz="13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종합</a:t>
              </a: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141529" y="1476785"/>
              <a:ext cx="943491" cy="124239"/>
              <a:chOff x="202610" y="3442874"/>
              <a:chExt cx="943491" cy="124239"/>
            </a:xfrm>
          </p:grpSpPr>
          <p:sp>
            <p:nvSpPr>
              <p:cNvPr id="75" name="모서리가 둥근 직사각형 74"/>
              <p:cNvSpPr/>
              <p:nvPr/>
            </p:nvSpPr>
            <p:spPr bwMode="auto">
              <a:xfrm>
                <a:off x="202610" y="3442874"/>
                <a:ext cx="943491" cy="51110"/>
              </a:xfrm>
              <a:prstGeom prst="roundRect">
                <a:avLst>
                  <a:gd name="adj" fmla="val 50000"/>
                </a:avLst>
              </a:prstGeom>
              <a:solidFill>
                <a:srgbClr val="D0D7D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3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76" name="직선 연결선 75"/>
              <p:cNvCxnSpPr/>
              <p:nvPr/>
            </p:nvCxnSpPr>
            <p:spPr>
              <a:xfrm flipH="1">
                <a:off x="1054894" y="3475259"/>
                <a:ext cx="60252" cy="91854"/>
              </a:xfrm>
              <a:prstGeom prst="line">
                <a:avLst/>
              </a:prstGeom>
              <a:ln w="15875" cap="rnd">
                <a:solidFill>
                  <a:srgbClr val="D0D7D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그룹 76"/>
          <p:cNvGrpSpPr/>
          <p:nvPr/>
        </p:nvGrpSpPr>
        <p:grpSpPr>
          <a:xfrm>
            <a:off x="291273" y="5266827"/>
            <a:ext cx="1191416" cy="347954"/>
            <a:chOff x="104761" y="1476785"/>
            <a:chExt cx="980259" cy="286285"/>
          </a:xfrm>
        </p:grpSpPr>
        <p:sp>
          <p:nvSpPr>
            <p:cNvPr id="78" name="직사각형 77"/>
            <p:cNvSpPr/>
            <p:nvPr/>
          </p:nvSpPr>
          <p:spPr>
            <a:xfrm>
              <a:off x="104761" y="1522503"/>
              <a:ext cx="948910" cy="2405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fontAlgn="auto">
                <a:lnSpc>
                  <a:spcPct val="100000"/>
                </a:lnSpc>
                <a:spcAft>
                  <a:spcPts val="0"/>
                </a:spcAft>
                <a:buClr>
                  <a:srgbClr val="007BF6"/>
                </a:buClr>
                <a:buSzPct val="80000"/>
              </a:pPr>
              <a:r>
                <a:rPr lang="ko-KR" altLang="en-US" sz="13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차원</a:t>
              </a:r>
            </a:p>
          </p:txBody>
        </p:sp>
        <p:grpSp>
          <p:nvGrpSpPr>
            <p:cNvPr id="83" name="그룹 82"/>
            <p:cNvGrpSpPr/>
            <p:nvPr/>
          </p:nvGrpSpPr>
          <p:grpSpPr>
            <a:xfrm>
              <a:off x="141529" y="1476785"/>
              <a:ext cx="943491" cy="124239"/>
              <a:chOff x="202610" y="3442874"/>
              <a:chExt cx="943491" cy="124239"/>
            </a:xfrm>
          </p:grpSpPr>
          <p:sp>
            <p:nvSpPr>
              <p:cNvPr id="84" name="모서리가 둥근 직사각형 83"/>
              <p:cNvSpPr/>
              <p:nvPr/>
            </p:nvSpPr>
            <p:spPr bwMode="auto">
              <a:xfrm>
                <a:off x="202610" y="3442874"/>
                <a:ext cx="943491" cy="51110"/>
              </a:xfrm>
              <a:prstGeom prst="roundRect">
                <a:avLst>
                  <a:gd name="adj" fmla="val 50000"/>
                </a:avLst>
              </a:prstGeom>
              <a:solidFill>
                <a:srgbClr val="D0D7D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3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85" name="직선 연결선 84"/>
              <p:cNvCxnSpPr/>
              <p:nvPr/>
            </p:nvCxnSpPr>
            <p:spPr>
              <a:xfrm flipH="1">
                <a:off x="1054894" y="3475259"/>
                <a:ext cx="60252" cy="91854"/>
              </a:xfrm>
              <a:prstGeom prst="line">
                <a:avLst/>
              </a:prstGeom>
              <a:ln w="15875" cap="rnd">
                <a:solidFill>
                  <a:srgbClr val="D0D7D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9016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bg1">
              <a:lumMod val="6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[GR 제안서] 2015년 일터혁신지수 조사</Template>
  <TotalTime>37466</TotalTime>
  <Words>13030</Words>
  <Application>Microsoft Office PowerPoint</Application>
  <PresentationFormat>A4 용지(210x297mm)</PresentationFormat>
  <Paragraphs>6334</Paragraphs>
  <Slides>61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75" baseType="lpstr">
      <vt:lpstr>Wingdings</vt:lpstr>
      <vt:lpstr>Monotype Sorts</vt:lpstr>
      <vt:lpstr>조선일보명조</vt:lpstr>
      <vt:lpstr>맑은 고딕</vt:lpstr>
      <vt:lpstr>Calibri</vt:lpstr>
      <vt:lpstr>Trebuchet MS</vt:lpstr>
      <vt:lpstr>나눔고딕</vt:lpstr>
      <vt:lpstr>Arial</vt:lpstr>
      <vt:lpstr>Adobe 명조 Std M</vt:lpstr>
      <vt:lpstr>HY울릉도M</vt:lpstr>
      <vt:lpstr>Tahoma</vt:lpstr>
      <vt:lpstr>굴림체</vt:lpstr>
      <vt:lpstr>나눔스퀘어 ExtraBold</vt:lpstr>
      <vt:lpstr>Office 테마</vt:lpstr>
      <vt:lpstr>PowerPoint 프레젠테이션</vt:lpstr>
      <vt:lpstr>PowerPoint 프레젠테이션</vt:lpstr>
      <vt:lpstr>조사 개요</vt:lpstr>
      <vt:lpstr>1. 조사 목적</vt:lpstr>
      <vt:lpstr>2. 조사 설계</vt:lpstr>
      <vt:lpstr>3. 조사 내용</vt:lpstr>
      <vt:lpstr>4. 응답자 특성</vt:lpstr>
      <vt:lpstr>5. 지수 산출 Process</vt:lpstr>
      <vt:lpstr>5. 지수 산출 Process</vt:lpstr>
      <vt:lpstr> 주요 결과 요약</vt:lpstr>
      <vt:lpstr>1. 종합만족도</vt:lpstr>
      <vt:lpstr>1. 종합만족도</vt:lpstr>
      <vt:lpstr>1. 종합만족도</vt:lpstr>
      <vt:lpstr>1. 종합만족도</vt:lpstr>
      <vt:lpstr>2. 주요 만족도</vt:lpstr>
      <vt:lpstr>2. 주요 만족도</vt:lpstr>
      <vt:lpstr>3. 차원 만족도 [대학 환경 및 교육 환경]</vt:lpstr>
      <vt:lpstr>3. 차원 만족도 [대학 환경 및 교육 환경]</vt:lpstr>
      <vt:lpstr>3. 차원 만족도 [대학교육의 활용성]</vt:lpstr>
      <vt:lpstr>3. 차원 만족도 [대학교육의 활용성]</vt:lpstr>
      <vt:lpstr>3. 차원 만족도 [대학교육의 활용성]</vt:lpstr>
      <vt:lpstr>3. 차원 만족도 [대학의 명성]</vt:lpstr>
      <vt:lpstr>3. 차원 만족도 [대학의 명성]</vt:lpstr>
      <vt:lpstr>3. 차원 만족도 [전반적 만족도]</vt:lpstr>
      <vt:lpstr>3. 차원 만족도 [전반적 만족도]</vt:lpstr>
      <vt:lpstr>3. 차원 만족도 [전반적 만족도]</vt:lpstr>
      <vt:lpstr>Action Matrix 분석</vt:lpstr>
      <vt:lpstr>0. Action Matrix 분석 개요</vt:lpstr>
      <vt:lpstr>1. 전체 Action Matrix 분석</vt:lpstr>
      <vt:lpstr>2. 차원별 Action Matrix 분석</vt:lpstr>
      <vt:lpstr>2. 차원별 Action Matrix 분석</vt:lpstr>
      <vt:lpstr>2. 차원별 Action Matrix 분석</vt:lpstr>
      <vt:lpstr>직무만족도 및 취업경로</vt:lpstr>
      <vt:lpstr>1. 현재 직무 만족도 </vt:lpstr>
      <vt:lpstr>1. 현재 직무 만족도 </vt:lpstr>
      <vt:lpstr>1. 현재 직무 만족도 </vt:lpstr>
      <vt:lpstr>2. 현재 직무 기대 대비 만족도</vt:lpstr>
      <vt:lpstr>2. 현재 직무 기대 대비 만족도</vt:lpstr>
      <vt:lpstr>2. 현재 직무 기대 대비 만족도</vt:lpstr>
      <vt:lpstr>3. 직무 추천 의향</vt:lpstr>
      <vt:lpstr>3. 직무 추천 의향</vt:lpstr>
      <vt:lpstr>3. 직무 추천 의향</vt:lpstr>
      <vt:lpstr>4. 직무와 학교 전공 간 관계</vt:lpstr>
      <vt:lpstr>5. 취업 관련 정보 수집 채널</vt:lpstr>
      <vt:lpstr>5. 취업 관련 정보 수집 채널</vt:lpstr>
      <vt:lpstr>6. 취업 성공 경로</vt:lpstr>
      <vt:lpstr>6. 취업 성공 경로</vt:lpstr>
      <vt:lpstr>7. 구직 시, 어려웠던 점</vt:lpstr>
      <vt:lpstr>7. 구직 시, 어려웠던 점</vt:lpstr>
      <vt:lpstr>8. 전문대학 졸업에 따른 직장생활/구직 한계점</vt:lpstr>
      <vt:lpstr>8. 전문대학 졸업에 따른 직장생활/구직 한계점</vt:lpstr>
      <vt:lpstr>9. 전공 지식의 업무수행 도움</vt:lpstr>
      <vt:lpstr>10. 직장 선택 시 고려요인</vt:lpstr>
      <vt:lpstr>10. 직장 선택 시 고려요인</vt:lpstr>
      <vt:lpstr>결론 요약 및 제언</vt:lpstr>
      <vt:lpstr>결과 요약 및 제언</vt:lpstr>
      <vt:lpstr>결과 요약 및 제언</vt:lpstr>
      <vt:lpstr>결과 요약 및 제언</vt:lpstr>
      <vt:lpstr>결과 요약 및 제언</vt:lpstr>
      <vt:lpstr>결과 요약 및 제언 [세부 요소별 개선방안]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제안서</dc:title>
  <dc:creator>원가영</dc:creator>
  <cp:lastModifiedBy>원가영</cp:lastModifiedBy>
  <cp:revision>2186</cp:revision>
  <cp:lastPrinted>2016-07-08T01:51:26Z</cp:lastPrinted>
  <dcterms:created xsi:type="dcterms:W3CDTF">2015-04-01T00:25:52Z</dcterms:created>
  <dcterms:modified xsi:type="dcterms:W3CDTF">2019-01-09T05:24:22Z</dcterms:modified>
</cp:coreProperties>
</file>