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51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81" r:id="rId32"/>
    <p:sldId id="582" r:id="rId33"/>
    <p:sldId id="583" r:id="rId34"/>
    <p:sldId id="584" r:id="rId35"/>
    <p:sldId id="585" r:id="rId36"/>
    <p:sldId id="586" r:id="rId37"/>
    <p:sldId id="587" r:id="rId38"/>
    <p:sldId id="588" r:id="rId39"/>
  </p:sldIdLst>
  <p:sldSz cx="9906000" cy="6858000" type="A4"/>
  <p:notesSz cx="6797675" cy="9926638"/>
  <p:embeddedFontLst>
    <p:embeddedFont>
      <p:font typeface="조선일보명조" panose="020B0600000101010101" charset="-127"/>
      <p:regular r:id="rId42"/>
    </p:embeddedFont>
    <p:embeddedFont>
      <p:font typeface="맑은 고딕" panose="020B0503020000020004" pitchFamily="50" charset="-127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  <p:embeddedFont>
      <p:font typeface="나눔고딕" panose="020D0604000000000000" pitchFamily="50" charset="-127"/>
      <p:regular r:id="rId53"/>
      <p:bold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나눔스퀘어 ExtraBold" panose="020B0600000101010101" pitchFamily="50" charset="-127"/>
      <p:bold r:id="rId5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1162" userDrawn="1">
          <p15:clr>
            <a:srgbClr val="A4A3A4"/>
          </p15:clr>
        </p15:guide>
        <p15:guide id="12" pos="6023" userDrawn="1">
          <p15:clr>
            <a:srgbClr val="A4A3A4"/>
          </p15:clr>
        </p15:guide>
        <p15:guide id="37" pos="3120">
          <p15:clr>
            <a:srgbClr val="A4A3A4"/>
          </p15:clr>
        </p15:guide>
        <p15:guide id="40" pos="217" userDrawn="1">
          <p15:clr>
            <a:srgbClr val="A4A3A4"/>
          </p15:clr>
        </p15:guide>
        <p15:guide id="49" orient="horz" pos="4110" userDrawn="1">
          <p15:clr>
            <a:srgbClr val="A4A3A4"/>
          </p15:clr>
        </p15:guide>
        <p15:guide id="50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1CF"/>
    <a:srgbClr val="195C91"/>
    <a:srgbClr val="56B3C7"/>
    <a:srgbClr val="557FA1"/>
    <a:srgbClr val="D0D7D7"/>
    <a:srgbClr val="94C2BF"/>
    <a:srgbClr val="6DABA7"/>
    <a:srgbClr val="6FB9C5"/>
    <a:srgbClr val="6E7786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6060" autoAdjust="0"/>
  </p:normalViewPr>
  <p:slideViewPr>
    <p:cSldViewPr showGuides="1">
      <p:cViewPr varScale="1">
        <p:scale>
          <a:sx n="79" d="100"/>
          <a:sy n="79" d="100"/>
        </p:scale>
        <p:origin x="90" y="900"/>
      </p:cViewPr>
      <p:guideLst>
        <p:guide orient="horz" pos="1162"/>
        <p:guide pos="6023"/>
        <p:guide pos="3120"/>
        <p:guide pos="217"/>
        <p:guide orient="horz" pos="4110"/>
        <p:guide orient="horz" pos="6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444" y="-96"/>
      </p:cViewPr>
      <p:guideLst>
        <p:guide orient="horz" pos="3126"/>
        <p:guide pos="2141"/>
        <p:guide orient="horz" pos="3128"/>
        <p:guide orient="horz" pos="312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2-42EA-9429-D3989AF58B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62-42EA-9429-D3989AF58B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62-42EA-9429-D3989AF58B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62-42EA-9429-D3989AF58BB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62-42EA-9429-D3989AF58BB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62-42EA-9429-D3989AF58BB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62-42EA-9429-D3989AF58BB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8.0262848174905043E-17"/>
                  <c:y val="-3.449459711397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E62-42EA-9429-D3989AF58B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62-42EA-9429-D3989AF58BBF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###0.0</c:formatCode>
                <c:ptCount val="1"/>
                <c:pt idx="0">
                  <c:v>56.36363636363636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E62-42EA-9429-D3989AF58BBF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###0.0</c:formatCode>
                <c:ptCount val="1"/>
                <c:pt idx="0">
                  <c:v>43.636363636363633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E62-42EA-9429-D3989AF58B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4978360"/>
        <c:axId val="2094977968"/>
      </c:barChart>
      <c:catAx>
        <c:axId val="209497836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77968"/>
        <c:crosses val="autoZero"/>
        <c:auto val="1"/>
        <c:lblAlgn val="ctr"/>
        <c:lblOffset val="100"/>
        <c:noMultiLvlLbl val="0"/>
      </c:catAx>
      <c:valAx>
        <c:axId val="209497796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9497836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3000839424277788"/>
          <c:y val="4.9741209038344954E-2"/>
          <c:w val="0.22370634558398705"/>
          <c:h val="0.90051703870130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7993091042525E-2"/>
          <c:y val="0.27677226864326815"/>
          <c:w val="0.89691676665265618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이미지 차원</c:v>
                </c:pt>
                <c:pt idx="1">
                  <c:v>사회의 요구 적극 수용</c:v>
                </c:pt>
                <c:pt idx="2">
                  <c:v>발전가능성</c:v>
                </c:pt>
                <c:pt idx="3">
                  <c:v>인재양성을 위한 관심</c:v>
                </c:pt>
                <c:pt idx="4">
                  <c:v>자랑스러움</c:v>
                </c:pt>
                <c:pt idx="5">
                  <c:v>주변인의 인식</c:v>
                </c:pt>
                <c:pt idx="6">
                  <c:v>대외적 홍보 노력</c:v>
                </c:pt>
              </c:strCache>
            </c:strRef>
          </c:cat>
          <c:val>
            <c:numRef>
              <c:f>Sheet1!$B$2:$H$2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019102582295509E-16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0019102582295509E-16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이미지 차원</c:v>
                </c:pt>
                <c:pt idx="1">
                  <c:v>사회의 요구 적극 수용</c:v>
                </c:pt>
                <c:pt idx="2">
                  <c:v>발전가능성</c:v>
                </c:pt>
                <c:pt idx="3">
                  <c:v>인재양성을 위한 관심</c:v>
                </c:pt>
                <c:pt idx="4">
                  <c:v>자랑스러움</c:v>
                </c:pt>
                <c:pt idx="5">
                  <c:v>주변인의 인식</c:v>
                </c:pt>
                <c:pt idx="6">
                  <c:v>대외적 홍보 노력</c:v>
                </c:pt>
              </c:strCache>
            </c:strRef>
          </c:cat>
          <c:val>
            <c:numRef>
              <c:f>Sheet1!$B$3:$H$3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83-4829-B48E-E8D6ABDA31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F83-4829-B48E-E8D6ABDA3157}"/>
              </c:ext>
            </c:extLst>
          </c:dPt>
          <c:dLbls>
            <c:dLbl>
              <c:idx val="0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F83-4829-B48E-E8D6ABDA31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019102582295509E-16"/>
                  <c:y val="-1.7272595904558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이미지 차원</c:v>
                </c:pt>
                <c:pt idx="1">
                  <c:v>사회의 요구 적극 수용</c:v>
                </c:pt>
                <c:pt idx="2">
                  <c:v>발전가능성</c:v>
                </c:pt>
                <c:pt idx="3">
                  <c:v>인재양성을 위한 관심</c:v>
                </c:pt>
                <c:pt idx="4">
                  <c:v>자랑스러움</c:v>
                </c:pt>
                <c:pt idx="5">
                  <c:v>주변인의 인식</c:v>
                </c:pt>
                <c:pt idx="6">
                  <c:v>대외적 홍보 노력</c:v>
                </c:pt>
              </c:strCache>
            </c:strRef>
          </c:cat>
          <c:val>
            <c:numRef>
              <c:f>Sheet1!$B$4:$H$4</c:f>
              <c:numCache>
                <c:formatCode>0.0</c:formatCode>
                <c:ptCount val="7"/>
                <c:pt idx="0">
                  <c:v>60.893121693121692</c:v>
                </c:pt>
                <c:pt idx="1">
                  <c:v>61.115873015872999</c:v>
                </c:pt>
                <c:pt idx="2">
                  <c:v>62.43492063492063</c:v>
                </c:pt>
                <c:pt idx="3">
                  <c:v>61.109523809523822</c:v>
                </c:pt>
                <c:pt idx="4">
                  <c:v>60.320634920634916</c:v>
                </c:pt>
                <c:pt idx="5">
                  <c:v>53.176190476190477</c:v>
                </c:pt>
                <c:pt idx="6">
                  <c:v>67.201587301587296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F83-4829-B48E-E8D6ABDA31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이미지 차원</c:v>
                </c:pt>
                <c:pt idx="1">
                  <c:v>사회의 요구 적극 수용</c:v>
                </c:pt>
                <c:pt idx="2">
                  <c:v>발전가능성</c:v>
                </c:pt>
                <c:pt idx="3">
                  <c:v>인재양성을 위한 관심</c:v>
                </c:pt>
                <c:pt idx="4">
                  <c:v>자랑스러움</c:v>
                </c:pt>
                <c:pt idx="5">
                  <c:v>주변인의 인식</c:v>
                </c:pt>
                <c:pt idx="6">
                  <c:v>대외적 홍보 노력</c:v>
                </c:pt>
              </c:strCache>
            </c:strRef>
          </c:cat>
          <c:val>
            <c:numRef>
              <c:f>Sheet1!$B$5:$H$5</c:f>
              <c:numCache>
                <c:formatCode>0.0</c:formatCode>
                <c:ptCount val="7"/>
                <c:pt idx="0">
                  <c:v>57.070707070212137</c:v>
                </c:pt>
                <c:pt idx="1">
                  <c:v>56.969696969272732</c:v>
                </c:pt>
                <c:pt idx="2">
                  <c:v>57.272727271999997</c:v>
                </c:pt>
                <c:pt idx="3">
                  <c:v>57.272727271636391</c:v>
                </c:pt>
                <c:pt idx="4">
                  <c:v>57.272727272363646</c:v>
                </c:pt>
                <c:pt idx="5">
                  <c:v>50.606060605999986</c:v>
                </c:pt>
                <c:pt idx="6">
                  <c:v>63.030303030000006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D9-46FC-A7AF-9761BCFFF1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4964248"/>
        <c:axId val="2094963856"/>
      </c:barChart>
      <c:catAx>
        <c:axId val="209496424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63856"/>
        <c:crosses val="autoZero"/>
        <c:auto val="1"/>
        <c:lblAlgn val="ctr"/>
        <c:lblOffset val="100"/>
        <c:noMultiLvlLbl val="0"/>
      </c:catAx>
      <c:valAx>
        <c:axId val="2094963856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20949642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3925125241125542"/>
          <c:y val="2.5908893856838061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4140277777777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4"/>
            <c:spPr>
              <a:solidFill>
                <a:srgbClr val="DA202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xVal>
            <c:numRef>
              <c:f>Sheet1!$B$1:$Y$1</c:f>
              <c:numCache>
                <c:formatCode>General</c:formatCode>
                <c:ptCount val="24"/>
              </c:numCache>
            </c:numRef>
          </c:xVal>
          <c:yVal>
            <c:numRef>
              <c:f>Sheet1!$B$2:$Y$2</c:f>
              <c:numCache>
                <c:formatCode>General</c:formatCode>
                <c:ptCount val="24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F5-4701-A012-DF41C03F5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962288"/>
        <c:axId val="2094961896"/>
      </c:scatterChart>
      <c:valAx>
        <c:axId val="2094962288"/>
        <c:scaling>
          <c:orientation val="minMax"/>
          <c:max val="23"/>
          <c:min val="17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61896"/>
        <c:crossesAt val="66.8"/>
        <c:crossBetween val="midCat"/>
        <c:majorUnit val="4"/>
        <c:minorUnit val="4"/>
      </c:valAx>
      <c:valAx>
        <c:axId val="2094961896"/>
        <c:scaling>
          <c:orientation val="minMax"/>
          <c:max val="70.599999999999994"/>
          <c:min val="63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62288"/>
        <c:crossesAt val="20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6FB9C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8F-420A-B63A-BD276E5A584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8F-420A-B63A-BD276E5A584B}"/>
              </c:ext>
            </c:extLst>
          </c:dPt>
          <c:dPt>
            <c:idx val="2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8F-420A-B63A-BD276E5A584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8F-420A-B63A-BD276E5A584B}"/>
              </c:ext>
            </c:extLst>
          </c:dPt>
          <c:dPt>
            <c:idx val="5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8F-420A-B63A-BD276E5A584B}"/>
              </c:ext>
            </c:extLst>
          </c:dPt>
          <c:dPt>
            <c:idx val="7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8F-420A-B63A-BD276E5A584B}"/>
              </c:ext>
            </c:extLst>
          </c:dPt>
          <c:dPt>
            <c:idx val="8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C8F-420A-B63A-BD276E5A584B}"/>
              </c:ext>
            </c:extLst>
          </c:dPt>
          <c:dPt>
            <c:idx val="10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8F-420A-B63A-BD276E5A584B}"/>
              </c:ext>
            </c:extLst>
          </c:dPt>
          <c:dPt>
            <c:idx val="1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C8F-420A-B63A-BD276E5A584B}"/>
              </c:ext>
            </c:extLst>
          </c:dPt>
          <c:dPt>
            <c:idx val="12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C8F-420A-B63A-BD276E5A584B}"/>
              </c:ext>
            </c:extLst>
          </c:dPt>
          <c:dPt>
            <c:idx val="13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C8F-420A-B63A-BD276E5A584B}"/>
              </c:ext>
            </c:extLst>
          </c:dPt>
          <c:dPt>
            <c:idx val="14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C8F-420A-B63A-BD276E5A584B}"/>
              </c:ext>
            </c:extLst>
          </c:dPt>
          <c:dPt>
            <c:idx val="15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C8F-420A-B63A-BD276E5A584B}"/>
              </c:ext>
            </c:extLst>
          </c:dPt>
          <c:dPt>
            <c:idx val="16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C8F-420A-B63A-BD276E5A584B}"/>
              </c:ext>
            </c:extLst>
          </c:dPt>
          <c:dPt>
            <c:idx val="17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C8F-420A-B63A-BD276E5A584B}"/>
              </c:ext>
            </c:extLst>
          </c:dPt>
          <c:dPt>
            <c:idx val="18"/>
            <c:marker>
              <c:spPr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C8F-420A-B63A-BD276E5A584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0E68807-01DB-4F2A-BA24-2BB799B8A5ED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5695939-7A2C-441E-BBF5-0D6A6A45A1DB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DA0C970-8C4E-40EE-952A-87A9C17D79DF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>
                <c:manualLayout>
                  <c:x val="-9.5249999999999932E-2"/>
                  <c:y val="-6.6721094267975026E-2"/>
                </c:manualLayout>
              </c:layout>
              <c:tx>
                <c:rich>
                  <a:bodyPr/>
                  <a:lstStyle/>
                  <a:p>
                    <a:fld id="{5C9A80CD-A883-4BF1-B49C-345BD78A345E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24.287525386741926</c:v>
                </c:pt>
                <c:pt idx="1">
                  <c:v>25.206472773451221</c:v>
                </c:pt>
                <c:pt idx="2">
                  <c:v>23.892626435232465</c:v>
                </c:pt>
                <c:pt idx="3">
                  <c:v>26.613375404574374</c:v>
                </c:pt>
              </c:numCache>
            </c:numRef>
          </c:xVal>
          <c:yVal>
            <c:numRef>
              <c:f>Sheet1!$B$2:$Y$2</c:f>
              <c:numCache>
                <c:formatCode>###0.0</c:formatCode>
                <c:ptCount val="24"/>
                <c:pt idx="0">
                  <c:v>64.939393939527264</c:v>
                </c:pt>
                <c:pt idx="1">
                  <c:v>57.070707070212137</c:v>
                </c:pt>
                <c:pt idx="2">
                  <c:v>62.95695045708586</c:v>
                </c:pt>
                <c:pt idx="3">
                  <c:v>52.192599067715044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CC8F-420A-B63A-BD276E5A584B}"/>
            </c:ext>
            <c:ext xmlns:c15="http://schemas.microsoft.com/office/drawing/2012/chart" uri="{02D57815-91ED-43cb-92C2-25804820EDAC}">
              <c15:datalabelsRange>
                <c15:f>Sheet1!$B$5:$E$5</c15:f>
                <c15:dlblRangeCache>
                  <c:ptCount val="4"/>
                  <c:pt idx="0">
                    <c:v>직무 평가</c:v>
                  </c:pt>
                  <c:pt idx="1">
                    <c:v>이미지</c:v>
                  </c:pt>
                  <c:pt idx="2">
                    <c:v>대학 환경</c:v>
                  </c:pt>
                  <c:pt idx="3">
                    <c:v>학교 행정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961112"/>
        <c:axId val="2094960720"/>
      </c:scatterChart>
      <c:valAx>
        <c:axId val="2094961112"/>
        <c:scaling>
          <c:orientation val="minMax"/>
          <c:max val="26.66"/>
          <c:min val="23.34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60720"/>
        <c:crossesAt val="59.290000000000006"/>
        <c:crossBetween val="midCat"/>
        <c:majorUnit val="4"/>
        <c:minorUnit val="4"/>
      </c:valAx>
      <c:valAx>
        <c:axId val="2094960720"/>
        <c:scaling>
          <c:orientation val="minMax"/>
          <c:max val="66.440000000000012"/>
          <c:min val="52.14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61112"/>
        <c:crossesAt val="25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6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CAE-426C-B1F2-13164FBAB01B}"/>
              </c:ext>
            </c:extLst>
          </c:dPt>
          <c:dPt>
            <c:idx val="7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-7.0555555555555554E-3"/>
                  <c:y val="1.0008164140196254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000"/>
                      </a:lnSpc>
                      <a:defRPr sz="900" spc="-100" baseline="0"/>
                    </a:pPr>
                    <a:fld id="{53DC956A-3E7E-4814-B175-B791A45B55FB}" type="CELLRANGE">
                      <a:rPr lang="en-US" altLang="ko-KR"/>
                      <a:pPr algn="l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ED5032B-4FD4-49CF-A900-BA74A7281CE4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BE167CF-8F07-4B6D-97AB-CCB3300D4DB6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8A1EA5F-DDE5-4EA4-B889-02DC1BD71997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>
                <c:manualLayout>
                  <c:x val="-0.17109722222222223"/>
                  <c:y val="3.3360547133987517E-3"/>
                </c:manualLayout>
              </c:layout>
              <c:tx>
                <c:rich>
                  <a:bodyPr/>
                  <a:lstStyle/>
                  <a:p>
                    <a:fld id="{6EAD5043-60B6-4FB4-B726-EF0FA9AEBA71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0.19226388888888885"/>
                  <c:y val="-8.673742254836766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D59217E8-F2E9-4228-8AB7-81F48DCF8164}" type="CELLRANGE">
                      <a:rPr lang="en-US" altLang="ko-KR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-0.11641666666666667"/>
                  <c:y val="-8.340136783496879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31630B4A-7F72-4DBB-AD96-4A343C9F95A7}" type="CELLRANGE">
                      <a:rPr lang="ko-KR" altLang="en-US" dirty="0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66249999999999E-2"/>
                      <c:h val="7.6729258408171283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-0.19402777777777777"/>
                  <c:y val="-6.1160296550012357E-1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8DC35797-A93F-469A-B8EE-75BD2C5C6EA5}" type="CELLRANGE">
                      <a:rPr lang="en-US" altLang="ko-KR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1.0583333333333333E-2"/>
                  <c:y val="-1.0008164140196254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000"/>
                      </a:lnSpc>
                      <a:defRPr sz="900" spc="-100" baseline="0"/>
                    </a:pPr>
                    <a:fld id="{366EB4F0-E443-45DF-B5B3-7BC1E9DAF5A8}" type="CELLRANGE">
                      <a:rPr lang="ko-KR" altLang="en-US" dirty="0"/>
                      <a:pPr algn="l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0.14993055555555557"/>
                  <c:y val="6.33850395545762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FFA6EE25-50AF-4C01-8790-6CAF623C97C4}" type="CELLRANGE">
                      <a:rPr lang="ko-KR" altLang="en-US" dirty="0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-7.0555555555556204E-3"/>
                  <c:y val="3.3360547133986906E-3"/>
                </c:manualLayout>
              </c:layout>
              <c:tx>
                <c:rich>
                  <a:bodyPr/>
                  <a:lstStyle/>
                  <a:p>
                    <a:fld id="{392C2783-E8E1-403D-8240-5FB35750F42C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-0.14463881944444446"/>
                  <c:y val="0.1017496687586619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0A269822-88C7-4190-B105-FF98A1C25A9C}" type="CELLRANGE">
                      <a:rPr lang="ko-KR" altLang="en-US" dirty="0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0888888888887"/>
                      <c:h val="8.0065313121570031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2"/>
              <c:layout>
                <c:manualLayout>
                  <c:x val="-1.7638888888888888E-3"/>
                  <c:y val="-8.673742254836754E-2"/>
                </c:manualLayout>
              </c:layout>
              <c:tx>
                <c:rich>
                  <a:bodyPr/>
                  <a:lstStyle/>
                  <a:p>
                    <a:fld id="{C36D9F12-2CBE-4368-BFEF-7442C1796A92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3"/>
              <c:layout>
                <c:manualLayout>
                  <c:x val="-0.10583333333333336"/>
                  <c:y val="-4.6704765987582504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07311F53-1271-4CAD-85AB-A3D34995799C}" type="CELLRANGE">
                      <a:rPr lang="ko-KR" altLang="en-US" dirty="0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ts val="1000"/>
                  </a:lnSpc>
                  <a:defRPr sz="9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Sheet1!$B$1:$S$1</c:f>
              <c:numCache>
                <c:formatCode>General</c:formatCode>
                <c:ptCount val="18"/>
                <c:pt idx="0">
                  <c:v>7.798435848549115</c:v>
                </c:pt>
                <c:pt idx="1">
                  <c:v>7.5853234676036898</c:v>
                </c:pt>
                <c:pt idx="2">
                  <c:v>7.6363281078006686</c:v>
                </c:pt>
                <c:pt idx="3">
                  <c:v>7.5880177724936413</c:v>
                </c:pt>
                <c:pt idx="4">
                  <c:v>7.0597677101852083</c:v>
                </c:pt>
                <c:pt idx="5">
                  <c:v>7.5969899275591599</c:v>
                </c:pt>
                <c:pt idx="6">
                  <c:v>8.0003990152409248</c:v>
                </c:pt>
                <c:pt idx="7">
                  <c:v>7.0285614021893821</c:v>
                </c:pt>
                <c:pt idx="8">
                  <c:v>8.2749829985077117</c:v>
                </c:pt>
                <c:pt idx="9">
                  <c:v>5.9897986412523387</c:v>
                </c:pt>
                <c:pt idx="10">
                  <c:v>7.8109533372563185</c:v>
                </c:pt>
                <c:pt idx="11">
                  <c:v>6.0921100966453583</c:v>
                </c:pt>
                <c:pt idx="12">
                  <c:v>4.6516878711007514</c:v>
                </c:pt>
                <c:pt idx="13">
                  <c:v>6.88664380361572</c:v>
                </c:pt>
              </c:numCache>
            </c:numRef>
          </c:xVal>
          <c:yVal>
            <c:numRef>
              <c:f>Sheet1!$B$2:$S$2</c:f>
              <c:numCache>
                <c:formatCode>###0.0</c:formatCode>
                <c:ptCount val="18"/>
                <c:pt idx="0">
                  <c:v>49.999999999999986</c:v>
                </c:pt>
                <c:pt idx="1">
                  <c:v>69.090909091636362</c:v>
                </c:pt>
                <c:pt idx="2">
                  <c:v>66.060606060545453</c:v>
                </c:pt>
                <c:pt idx="3">
                  <c:v>63.030303030545475</c:v>
                </c:pt>
                <c:pt idx="4">
                  <c:v>63.333333333454547</c:v>
                </c:pt>
                <c:pt idx="5">
                  <c:v>46.969696970363621</c:v>
                </c:pt>
                <c:pt idx="6">
                  <c:v>52.727272727818175</c:v>
                </c:pt>
                <c:pt idx="7">
                  <c:v>59.6969696970909</c:v>
                </c:pt>
                <c:pt idx="8">
                  <c:v>52.424242424363619</c:v>
                </c:pt>
                <c:pt idx="9">
                  <c:v>72.121212120909121</c:v>
                </c:pt>
                <c:pt idx="10">
                  <c:v>59.696969697272735</c:v>
                </c:pt>
                <c:pt idx="11">
                  <c:v>70.30303030327272</c:v>
                </c:pt>
                <c:pt idx="12">
                  <c:v>71.818181817999999</c:v>
                </c:pt>
                <c:pt idx="13">
                  <c:v>73.03030303036364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Sheet1!$B$4:$O$4</c15:f>
                <c15:dlblRangeCache>
                  <c:ptCount val="14"/>
                  <c:pt idx="0">
                    <c:v>[캠퍼스 환경] 
휴식 내 공간 충분성</c:v>
                  </c:pt>
                  <c:pt idx="1">
                    <c:v>[캠퍼스 환경] 녹지 조경</c:v>
                  </c:pt>
                  <c:pt idx="2">
                    <c:v>[캠퍼스 환경] 건물 외관 청결</c:v>
                  </c:pt>
                  <c:pt idx="3">
                    <c:v>[캠퍼스 환경] 외부 공간 청결</c:v>
                  </c:pt>
                  <c:pt idx="4">
                    <c:v>[캠퍼스 환경] 질서 유지</c:v>
                  </c:pt>
                  <c:pt idx="5">
                    <c:v>[캠퍼스 환경] 
편의 시설 충분성</c:v>
                  </c:pt>
                  <c:pt idx="6">
                    <c:v>[캠퍼스 환경] 
편의시설 운영</c:v>
                  </c:pt>
                  <c:pt idx="7">
                    <c:v>[이용 편리성] 
건물 내/외부 안내 표지판</c:v>
                  </c:pt>
                  <c:pt idx="8">
                    <c:v>[이용 편리성] 
건물 내/외부 편의시설</c:v>
                  </c:pt>
                  <c:pt idx="9">
                    <c:v>[이용 편리성] 
주차시설 이용 편리</c:v>
                  </c:pt>
                  <c:pt idx="10">
                    <c:v>[주이용 건물시설] 
건물 내 시설 관리</c:v>
                  </c:pt>
                  <c:pt idx="11">
                    <c:v>[주이용 건물시설] 
건물 내 조명 유지</c:v>
                  </c:pt>
                  <c:pt idx="12">
                    <c:v>[주이용 건물시설] 
냉/난방 온도 유지</c:v>
                  </c:pt>
                  <c:pt idx="13">
                    <c:v>[주이용 건물시설] 
건물 내부 청결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963464"/>
        <c:axId val="2094960328"/>
      </c:scatterChart>
      <c:valAx>
        <c:axId val="2094963464"/>
        <c:scaling>
          <c:orientation val="minMax"/>
          <c:max val="9.68"/>
          <c:min val="4.5999999999999996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60328"/>
        <c:crossesAt val="62.17"/>
        <c:crossBetween val="midCat"/>
        <c:majorUnit val="4"/>
        <c:minorUnit val="4"/>
      </c:valAx>
      <c:valAx>
        <c:axId val="2094960328"/>
        <c:scaling>
          <c:orientation val="minMax"/>
          <c:max val="77.410000000000011"/>
          <c:min val="46.92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63464"/>
        <c:crossesAt val="7.14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6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FFD-4684-96BF-13755FBF9FB4}"/>
              </c:ext>
            </c:extLst>
          </c:dPt>
          <c:dPt>
            <c:idx val="7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marker>
              <c:spPr>
                <a:solidFill>
                  <a:srgbClr val="BFBFB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Pt>
            <c:idx val="19"/>
            <c:marker>
              <c:spPr>
                <a:solidFill>
                  <a:srgbClr val="FAC09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FFD-4684-96BF-13755FBF9FB4}"/>
              </c:ext>
            </c:extLst>
          </c:dPt>
          <c:dPt>
            <c:idx val="20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CFFD-4684-96BF-13755FBF9FB4}"/>
              </c:ext>
            </c:extLst>
          </c:dPt>
          <c:dLbls>
            <c:dLbl>
              <c:idx val="0"/>
              <c:layout>
                <c:manualLayout>
                  <c:x val="-0.15522222222222223"/>
                  <c:y val="2.0016328280392508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D15C71EF-DEF8-464F-8A8B-E6E48B54176B}" type="CELLRANGE">
                      <a:rPr lang="ko-KR" altLang="en-US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8.819444444444444E-3"/>
                  <c:y val="-1.8348300923693196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FAA99AD8-97D1-4486-8769-EDBD7C840D59}" type="CELLRANGE">
                      <a:rPr lang="ko-KR" altLang="en-US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85833333333334"/>
                      <c:h val="8.0065313121570031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0"/>
                  <c:y val="-4.0032656560785036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5A10F3BA-413D-4369-AC5A-0B2028FD0200}" type="CELLRANGE">
                      <a:rPr lang="ko-KR" altLang="en-US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0.1252361111111111"/>
                  <c:y val="-4.003265656078501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34244206-A080-40A8-9A3C-DAA00CC91604}" type="CELLRANGE">
                      <a:rPr lang="ko-KR" altLang="en-US" dirty="0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5.2916666666666667E-3"/>
                  <c:y val="6.00489848411775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778AE0B6-D5B4-4B30-A358-ED8EB9E9030A}" type="CELLRANGE">
                      <a:rPr lang="ko-KR" altLang="en-US" dirty="0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5.2916666666666667E-3"/>
                  <c:y val="3.66966018473863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EEA585E1-BE24-4160-BD79-690ACF670E5C}" type="CELLRANGE">
                      <a:rPr lang="ko-KR" altLang="en-US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7.0555555555555554E-3"/>
                  <c:y val="-5.671293012777877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E415DA3E-F184-4C08-8891-98DF786C4B40}" type="CELLRANGE">
                      <a:rPr lang="ko-KR" altLang="en-US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-0.1905"/>
                  <c:y val="6.3385039554576278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9B6513F8-B0C2-433C-BAB6-0D258B35BD0A}" type="CELLRANGE">
                      <a:rPr lang="ko-KR" altLang="en-US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0.19755555555555557"/>
                  <c:y val="-0.11342586025555756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B2794073-158A-46D9-9363-E04C3D217D83}" type="CELLRANGE">
                      <a:rPr lang="ko-KR" altLang="en-US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4.5861111111111109E-2"/>
                  <c:y val="1.6680273566993756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8E362905-A99C-4DBC-89BE-9D59692051AF}" type="CELLRANGE">
                      <a:rPr lang="ko-KR" altLang="en-US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layout>
                <c:manualLayout>
                  <c:x val="-0.13405555555555557"/>
                  <c:y val="3.336054713398751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3CDD71AD-F13F-4344-9AE1-816C35BBD7E7}" type="CELLRANGE">
                      <a:rPr lang="ko-KR" altLang="en-US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33527777777777"/>
                      <c:h val="7.0057148981373787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1"/>
              <c:layout>
                <c:manualLayout>
                  <c:x val="-5.2916666666667309E-3"/>
                  <c:y val="-3.3360547133987517E-3"/>
                </c:manualLayout>
              </c:layout>
              <c:tx>
                <c:rich>
                  <a:bodyPr/>
                  <a:lstStyle/>
                  <a:p>
                    <a:fld id="{D842B6E6-E356-454C-BD02-07693ECBE0D4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2"/>
              <c:layout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C084BA7A-B963-4ED9-9FB7-29879C0DC7AF}" type="CELLRANGE">
                      <a:rPr lang="ko-KR" altLang="en-US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layout>
                <c:manualLayout>
                  <c:x val="-0.11465277777777778"/>
                  <c:y val="-2.6688437707190014E-2"/>
                </c:manualLayout>
              </c:layout>
              <c:tx>
                <c:rich>
                  <a:bodyPr/>
                  <a:lstStyle/>
                  <a:p>
                    <a:fld id="{18BA6F2E-AC99-4416-B56A-2BB07AF38733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4"/>
              <c:layout>
                <c:manualLayout>
                  <c:x val="1.2347222222222223E-2"/>
                  <c:y val="3.3360547133987513E-2"/>
                </c:manualLayout>
              </c:layout>
              <c:tx>
                <c:rich>
                  <a:bodyPr/>
                  <a:lstStyle/>
                  <a:p>
                    <a:fld id="{EE3A5D87-1366-40FD-B88B-41183D920D95}" type="CELLRANGE">
                      <a:rPr lang="ko-KR" altLang="en-US" dirty="0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5"/>
              <c:layout>
                <c:manualLayout>
                  <c:x val="-8.819444444444444E-3"/>
                  <c:y val="3.3360547133987517E-3"/>
                </c:manualLayout>
              </c:layout>
              <c:tx>
                <c:rich>
                  <a:bodyPr/>
                  <a:lstStyle/>
                  <a:p>
                    <a:fld id="{0A85AAE0-A0E9-4BA8-87F1-9D3532A51C00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6"/>
              <c:layout>
                <c:manualLayout>
                  <c:x val="-0.238125"/>
                  <c:y val="-8.340136783496879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446B9ABE-608E-4137-A91D-F40002CBF559}" type="CELLRANGE">
                      <a:rPr lang="ko-KR" altLang="en-US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7"/>
              <c:layout>
                <c:manualLayout>
                  <c:x val="-3.5277777777778423E-3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900"/>
                      </a:lnSpc>
                      <a:defRPr sz="800" spc="-100" baseline="0"/>
                    </a:pPr>
                    <a:fld id="{35E3E636-BBF5-4D91-90B8-A2C24C585C46}" type="CELLRANGE">
                      <a:rPr lang="ko-KR" altLang="en-US"/>
                      <a:pPr algn="l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8"/>
              <c:layout>
                <c:manualLayout>
                  <c:x val="-0.1252361111111111"/>
                  <c:y val="6.6721094267975034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0018F6D2-6673-433F-BD13-350D3496152A}" type="CELLRANGE">
                      <a:rPr lang="ko-KR" altLang="en-US" dirty="0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9"/>
              <c:layout>
                <c:manualLayout>
                  <c:x val="-0.11994444444444445"/>
                  <c:y val="-3.336054713398751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900"/>
                      </a:lnSpc>
                      <a:defRPr sz="800" spc="-100" baseline="0"/>
                    </a:pPr>
                    <a:fld id="{C6E297E0-736A-4219-9DC4-FA6FD2FB5CFD}" type="CELLRANGE">
                      <a:rPr lang="ko-KR" altLang="en-US"/>
                      <a:pPr algn="r">
                        <a:lnSpc>
                          <a:spcPts val="900"/>
                        </a:lnSpc>
                        <a:defRPr sz="8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0"/>
              <c:layout>
                <c:manualLayout>
                  <c:x val="1.9402777777777779E-2"/>
                  <c:y val="-3.0024492420588765E-2"/>
                </c:manualLayout>
              </c:layout>
              <c:tx>
                <c:rich>
                  <a:bodyPr/>
                  <a:lstStyle/>
                  <a:p>
                    <a:fld id="{E60DC13B-7424-45ED-9B50-A2CFA17F9FD9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ts val="900"/>
                  </a:lnSpc>
                  <a:defRPr sz="8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Sheet1!$B$1:$V$1</c:f>
              <c:numCache>
                <c:formatCode>General</c:formatCode>
                <c:ptCount val="21"/>
                <c:pt idx="0">
                  <c:v>4.429276302473097</c:v>
                </c:pt>
                <c:pt idx="1">
                  <c:v>4.9730426107289434</c:v>
                </c:pt>
                <c:pt idx="2">
                  <c:v>4.8777267492636129</c:v>
                </c:pt>
                <c:pt idx="3">
                  <c:v>4.8528523715613918</c:v>
                </c:pt>
                <c:pt idx="4">
                  <c:v>4.8664661582921616</c:v>
                </c:pt>
                <c:pt idx="5">
                  <c:v>4.9670291677006819</c:v>
                </c:pt>
                <c:pt idx="6">
                  <c:v>4.9562910571138108</c:v>
                </c:pt>
                <c:pt idx="7">
                  <c:v>4.7545798579912688</c:v>
                </c:pt>
                <c:pt idx="8">
                  <c:v>4.8525902914794168</c:v>
                </c:pt>
                <c:pt idx="9">
                  <c:v>5.1158809832130459</c:v>
                </c:pt>
                <c:pt idx="10">
                  <c:v>4.4085106056693757</c:v>
                </c:pt>
                <c:pt idx="11">
                  <c:v>5.0296036639537514</c:v>
                </c:pt>
                <c:pt idx="12">
                  <c:v>3.8098534529555375</c:v>
                </c:pt>
                <c:pt idx="13">
                  <c:v>4.2790580507549674</c:v>
                </c:pt>
                <c:pt idx="14">
                  <c:v>4.8773190474739971</c:v>
                </c:pt>
                <c:pt idx="15">
                  <c:v>4.932607268936704</c:v>
                </c:pt>
                <c:pt idx="16">
                  <c:v>4.907129489730222</c:v>
                </c:pt>
                <c:pt idx="17">
                  <c:v>5.0818259005190809</c:v>
                </c:pt>
                <c:pt idx="18">
                  <c:v>4.6719480746642015</c:v>
                </c:pt>
                <c:pt idx="19">
                  <c:v>4.4374846227951501</c:v>
                </c:pt>
                <c:pt idx="20">
                  <c:v>4.9189242727295932</c:v>
                </c:pt>
              </c:numCache>
            </c:numRef>
          </c:xVal>
          <c:yVal>
            <c:numRef>
              <c:f>Sheet1!$B$2:$V$2</c:f>
              <c:numCache>
                <c:formatCode>###0.0</c:formatCode>
                <c:ptCount val="21"/>
                <c:pt idx="0">
                  <c:v>60.30303030327272</c:v>
                </c:pt>
                <c:pt idx="1">
                  <c:v>57.575757575818201</c:v>
                </c:pt>
                <c:pt idx="2">
                  <c:v>62.727272727090934</c:v>
                </c:pt>
                <c:pt idx="3">
                  <c:v>56.969696969999994</c:v>
                </c:pt>
                <c:pt idx="4">
                  <c:v>56.666666666909101</c:v>
                </c:pt>
                <c:pt idx="5">
                  <c:v>53.333333333090913</c:v>
                </c:pt>
                <c:pt idx="6">
                  <c:v>60.000000000000007</c:v>
                </c:pt>
                <c:pt idx="7">
                  <c:v>53.030303030181805</c:v>
                </c:pt>
                <c:pt idx="8">
                  <c:v>60.303030303090921</c:v>
                </c:pt>
                <c:pt idx="9">
                  <c:v>56.66666666690908</c:v>
                </c:pt>
                <c:pt idx="10">
                  <c:v>56.666666666545481</c:v>
                </c:pt>
                <c:pt idx="11">
                  <c:v>59.696969696727287</c:v>
                </c:pt>
                <c:pt idx="12">
                  <c:v>61.818181818000021</c:v>
                </c:pt>
                <c:pt idx="13">
                  <c:v>53.636363636363626</c:v>
                </c:pt>
                <c:pt idx="14">
                  <c:v>45.454545454363632</c:v>
                </c:pt>
                <c:pt idx="15">
                  <c:v>48.787878788363635</c:v>
                </c:pt>
                <c:pt idx="16">
                  <c:v>42.727272727999996</c:v>
                </c:pt>
                <c:pt idx="17">
                  <c:v>46.060606060545432</c:v>
                </c:pt>
                <c:pt idx="18">
                  <c:v>48.181818182000001</c:v>
                </c:pt>
                <c:pt idx="19">
                  <c:v>43.03030303054544</c:v>
                </c:pt>
                <c:pt idx="20">
                  <c:v>42.121212121636361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Sheet1!$B$4:$V$4</c15:f>
                <c15:dlblRangeCache>
                  <c:ptCount val="21"/>
                  <c:pt idx="0">
                    <c:v>[행정 서비스] 
행정기능의 부서별 분배</c:v>
                  </c:pt>
                  <c:pt idx="1">
                    <c:v>[행정 서비스] 
업무 환경 개선/지원 노력</c:v>
                  </c:pt>
                  <c:pt idx="2">
                    <c:v>[행정 서비스] 
부서별 업무협조 원활</c:v>
                  </c:pt>
                  <c:pt idx="3">
                    <c:v>[행정 서비스] 
갈등 조정을 
위한 활동</c:v>
                  </c:pt>
                  <c:pt idx="4">
                    <c:v>[행정 서비스] 
의사결정 절차/방법 합리성</c:v>
                  </c:pt>
                  <c:pt idx="5">
                    <c:v>[행정 서비스] 
업무 권한과 책임 일치</c:v>
                  </c:pt>
                  <c:pt idx="6">
                    <c:v>[행정 서비스] 
업무과정 및 절차 규정 명확</c:v>
                  </c:pt>
                  <c:pt idx="7">
                    <c:v>[행정 서비스] 
직원 적성/능력에 따른 배치</c:v>
                  </c:pt>
                  <c:pt idx="8">
                    <c:v>[행정 서비스] 
학사지원 시스템 지원 적절</c:v>
                  </c:pt>
                  <c:pt idx="9">
                    <c:v>[행정 서비스] 
정보지원 체계 구축</c:v>
                  </c:pt>
                  <c:pt idx="10">
                    <c:v>[행정 서비스] 
조직 업무분장 명확</c:v>
                  </c:pt>
                  <c:pt idx="11">
                    <c:v>[행정 서비스] 학과와 유기적 협업</c:v>
                  </c:pt>
                  <c:pt idx="12">
                    <c:v>[행정 서비스] 
행정부서 요구의 교수 대응</c:v>
                  </c:pt>
                  <c:pt idx="13">
                    <c:v>[인사 제도] 능력 위주 투명한 채용</c:v>
                  </c:pt>
                  <c:pt idx="14">
                    <c:v>[인사 제도] 적정한 수 직원 채용</c:v>
                  </c:pt>
                  <c:pt idx="15">
                    <c:v>[인사 제도] 주기적/체계적 평가</c:v>
                  </c:pt>
                  <c:pt idx="16">
                    <c:v>[인사 제도] 
직무와 능력에 따른 보상</c:v>
                  </c:pt>
                  <c:pt idx="17">
                    <c:v>[인사 제도] 개인 능력/
성과에 따른 승진기회</c:v>
                  </c:pt>
                  <c:pt idx="18">
                    <c:v>[인사 제도] 
자기계발, 재교육, 
학습 기회 제공</c:v>
                  </c:pt>
                  <c:pt idx="19">
                    <c:v>[인사 제도] 
적정 수준의 급여</c:v>
                  </c:pt>
                  <c:pt idx="20">
                    <c:v>[인사 제도] 적정 수준의 복리후생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959936"/>
        <c:axId val="2094959152"/>
      </c:scatterChart>
      <c:valAx>
        <c:axId val="2094959936"/>
        <c:scaling>
          <c:orientation val="minMax"/>
          <c:max val="5.76"/>
          <c:min val="3.7600000000000002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59152"/>
        <c:crossesAt val="53.61"/>
        <c:crossBetween val="midCat"/>
        <c:majorUnit val="4"/>
        <c:minorUnit val="4"/>
      </c:valAx>
      <c:valAx>
        <c:axId val="2094959152"/>
        <c:scaling>
          <c:orientation val="minMax"/>
          <c:max val="65.14"/>
          <c:min val="42.07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59936"/>
        <c:crossesAt val="4.76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7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>
                <c:manualLayout>
                  <c:x val="-0.1763888888888889"/>
                  <c:y val="8.0065313121570031E-2"/>
                </c:manualLayout>
              </c:layout>
              <c:tx>
                <c:rich>
                  <a:bodyPr/>
                  <a:lstStyle/>
                  <a:p>
                    <a:fld id="{C0A8FC41-9F6D-4934-ADA1-E7F70B1C3359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0936111111111112"/>
                  <c:y val="-7.0057148981373787E-2"/>
                </c:manualLayout>
              </c:layout>
              <c:tx>
                <c:rich>
                  <a:bodyPr/>
                  <a:lstStyle/>
                  <a:p>
                    <a:fld id="{53992C8C-1491-48E2-982D-C723562BB686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11125"/>
                  <c:y val="-6.6721094267975026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B4131EB8-ED0C-4DB5-A62A-93244575D3CB}" type="CELLRANGE">
                      <a:rPr lang="ko-KR" altLang="en-US" dirty="0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0.111125"/>
                  <c:y val="-0.14678640738954507"/>
                </c:manualLayout>
              </c:layout>
              <c:tx>
                <c:rich>
                  <a:bodyPr/>
                  <a:lstStyle/>
                  <a:p>
                    <a:fld id="{5EACF95A-7DCE-49E3-A03F-5FBCA64FC8B6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7.0555555555555554E-3"/>
                  <c:y val="-8.0065313121570156E-2"/>
                </c:manualLayout>
              </c:layout>
              <c:tx>
                <c:rich>
                  <a:bodyPr/>
                  <a:lstStyle/>
                  <a:p>
                    <a:fld id="{0028EF6E-BB83-457E-A017-7F89A844E73F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0.13229166666666667"/>
                  <c:y val="-3.3360547133987517E-3"/>
                </c:manualLayout>
              </c:layout>
              <c:tx>
                <c:rich>
                  <a:bodyPr/>
                  <a:lstStyle/>
                  <a:p>
                    <a:fld id="{3480C825-2D83-4ED3-AA0A-8EFF2B836763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Sheet1!$B$1:$S$1</c:f>
              <c:numCache>
                <c:formatCode>General</c:formatCode>
                <c:ptCount val="18"/>
                <c:pt idx="0">
                  <c:v>16.528314536959932</c:v>
                </c:pt>
                <c:pt idx="1">
                  <c:v>17.008715548676523</c:v>
                </c:pt>
                <c:pt idx="2">
                  <c:v>16.461139491530236</c:v>
                </c:pt>
                <c:pt idx="3">
                  <c:v>17.097724258427775</c:v>
                </c:pt>
                <c:pt idx="4">
                  <c:v>16.324998624870123</c:v>
                </c:pt>
                <c:pt idx="5">
                  <c:v>16.579107539535425</c:v>
                </c:pt>
              </c:numCache>
            </c:numRef>
          </c:xVal>
          <c:yVal>
            <c:numRef>
              <c:f>Sheet1!$B$2:$S$2</c:f>
              <c:numCache>
                <c:formatCode>###0.0</c:formatCode>
                <c:ptCount val="18"/>
                <c:pt idx="0">
                  <c:v>56.969696969272732</c:v>
                </c:pt>
                <c:pt idx="1">
                  <c:v>57.272727271999997</c:v>
                </c:pt>
                <c:pt idx="2">
                  <c:v>57.272727271636391</c:v>
                </c:pt>
                <c:pt idx="3">
                  <c:v>57.272727272363646</c:v>
                </c:pt>
                <c:pt idx="4">
                  <c:v>50.606060605999986</c:v>
                </c:pt>
                <c:pt idx="5">
                  <c:v>63.030303030000006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Sheet1!$B$4:$G$4</c15:f>
                <c15:dlblRangeCache>
                  <c:ptCount val="6"/>
                  <c:pt idx="0">
                    <c:v>사회의 요구 적극 수용</c:v>
                  </c:pt>
                  <c:pt idx="1">
                    <c:v>발전가능성</c:v>
                  </c:pt>
                  <c:pt idx="2">
                    <c:v>인재양성을 
위한 관심</c:v>
                  </c:pt>
                  <c:pt idx="3">
                    <c:v>자랑스러움</c:v>
                  </c:pt>
                  <c:pt idx="4">
                    <c:v>주변인의 인식</c:v>
                  </c:pt>
                  <c:pt idx="5">
                    <c:v>대외적 홍보 노력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958368"/>
        <c:axId val="2094957976"/>
      </c:scatterChart>
      <c:valAx>
        <c:axId val="2094958368"/>
        <c:scaling>
          <c:orientation val="minMax"/>
          <c:max val="17.150000000000002"/>
          <c:min val="16.190000000000001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57976"/>
        <c:crossesAt val="57.07"/>
        <c:crossBetween val="midCat"/>
        <c:majorUnit val="4"/>
        <c:minorUnit val="4"/>
      </c:valAx>
      <c:valAx>
        <c:axId val="2094957976"/>
        <c:scaling>
          <c:orientation val="minMax"/>
          <c:max val="63.59"/>
          <c:min val="50.56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58368"/>
        <c:crossesAt val="16.670000000000002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88194444444446E-2"/>
          <c:y val="0.10247966057350721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A04-4AE3-949B-2882265509BA}"/>
              </c:ext>
            </c:extLst>
          </c:dPt>
          <c:dPt>
            <c:idx val="1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04-4AE3-949B-2882265509BA}"/>
              </c:ext>
            </c:extLst>
          </c:dPt>
          <c:dPt>
            <c:idx val="2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A04-4AE3-949B-2882265509BA}"/>
              </c:ext>
            </c:extLst>
          </c:dPt>
          <c:dPt>
            <c:idx val="3"/>
            <c:marker>
              <c:spPr>
                <a:solidFill>
                  <a:srgbClr val="6FB9C5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04-4AE3-949B-2882265509BA}"/>
              </c:ext>
            </c:extLst>
          </c:dPt>
          <c:dPt>
            <c:idx val="4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A04-4AE3-949B-2882265509B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A04-4AE3-949B-2882265509BA}"/>
              </c:ext>
            </c:extLst>
          </c:dPt>
          <c:dPt>
            <c:idx val="7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A04-4AE3-949B-2882265509B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A04-4AE3-949B-2882265509BA}"/>
              </c:ext>
            </c:extLst>
          </c:dPt>
          <c:dPt>
            <c:idx val="9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A04-4AE3-949B-2882265509BA}"/>
              </c:ext>
            </c:extLst>
          </c:dPt>
          <c:dPt>
            <c:idx val="10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A04-4AE3-949B-2882265509BA}"/>
              </c:ext>
            </c:extLst>
          </c:dPt>
          <c:dPt>
            <c:idx val="1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A04-4AE3-949B-2882265509BA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A04-4AE3-949B-2882265509BA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A04-4AE3-949B-2882265509BA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A04-4AE3-949B-2882265509BA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A04-4AE3-949B-2882265509BA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A04-4AE3-949B-2882265509BA}"/>
              </c:ext>
            </c:extLst>
          </c:dPt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A04-4AE3-949B-2882265509BA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A04-4AE3-949B-2882265509B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D2A3313-5A05-45CE-847B-69B0B568F209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5.2916666666666832E-3"/>
                  <c:y val="0"/>
                </c:manualLayout>
              </c:layout>
              <c:tx>
                <c:rich>
                  <a:bodyPr/>
                  <a:lstStyle/>
                  <a:p>
                    <a:fld id="{B52D7AB7-54EB-438C-B0FD-FE8617B2EE0D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1818055555555555"/>
                  <c:y val="-8.673742254836766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FC5B8FA2-9AC1-4D61-AC01-9A9BB28A80DE}" type="CELLRANGE">
                      <a:rPr lang="ko-KR" altLang="en-US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0.11465277777777778"/>
                  <c:y val="-6.1160296550012357E-1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9DE8B933-4F05-40B3-9B5F-EEB5C1BBF684}" type="CELLRANGE">
                      <a:rPr lang="ko-KR" altLang="en-US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0.15875"/>
                  <c:y val="3.336054713398751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FD71D4ED-5184-4A68-B011-04ADF997A06E}" type="CELLRANGE">
                      <a:rPr lang="ko-KR" altLang="en-US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000"/>
                      </a:lnSpc>
                      <a:defRPr sz="900" spc="-100" baseline="0"/>
                    </a:pPr>
                    <a:fld id="{120A6529-15CB-41B7-880E-D3DC4971BA5D}" type="CELLRANGE">
                      <a:rPr lang="ko-KR" altLang="en-US"/>
                      <a:pPr algn="l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>
                <c:manualLayout>
                  <c:x val="-5.2916666666666667E-3"/>
                  <c:y val="-1.5290074137503089E-1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000"/>
                      </a:lnSpc>
                      <a:defRPr sz="900" spc="-100" baseline="0"/>
                    </a:pPr>
                    <a:fld id="{7C88FBE0-7CFB-456D-9A67-29066B81BE71}" type="CELLRANGE">
                      <a:rPr lang="ko-KR" altLang="en-US"/>
                      <a:pPr algn="l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-5.2916666666667309E-3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000"/>
                      </a:lnSpc>
                      <a:defRPr sz="900" spc="-100" baseline="0"/>
                    </a:pPr>
                    <a:fld id="{DE1A6726-D4E0-4027-9B97-3629D8A0DCB8}" type="CELLRANGE">
                      <a:rPr lang="ko-KR" altLang="en-US"/>
                      <a:pPr algn="l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-3.5277777777778423E-3"/>
                  <c:y val="6.6721094267975034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ts val="1000"/>
                      </a:lnSpc>
                      <a:defRPr sz="900" spc="-100" baseline="0"/>
                    </a:pPr>
                    <a:fld id="{8A5499E0-DBE3-445C-A01B-D1CC36C6108F}" type="CELLRANGE">
                      <a:rPr lang="ko-KR" altLang="en-US"/>
                      <a:pPr algn="l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8.819444444444445E-2"/>
                  <c:y val="3.3360547133987517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ts val="1000"/>
                      </a:lnSpc>
                      <a:defRPr sz="900" spc="-100" baseline="0"/>
                    </a:pPr>
                    <a:fld id="{3C836789-7166-42A8-9E7A-5D4996E8BCB5}" type="CELLRANGE">
                      <a:rPr lang="ko-KR" altLang="en-US"/>
                      <a:pPr algn="r">
                        <a:lnSpc>
                          <a:spcPts val="1000"/>
                        </a:lnSpc>
                        <a:defRPr sz="900" spc="-100" baseline="0"/>
                      </a:pPr>
                      <a:t>[CELLRANGE]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ts val="1000"/>
                  </a:lnSpc>
                  <a:defRPr sz="900" spc="-100" baseline="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Sheet1!$B$1:$S$1</c:f>
              <c:numCache>
                <c:formatCode>General</c:formatCode>
                <c:ptCount val="18"/>
                <c:pt idx="0">
                  <c:v>10.4699011852022</c:v>
                </c:pt>
                <c:pt idx="1">
                  <c:v>7.7446040649594083</c:v>
                </c:pt>
                <c:pt idx="2">
                  <c:v>9.7908572295785561</c:v>
                </c:pt>
                <c:pt idx="3">
                  <c:v>9.5429569639759304</c:v>
                </c:pt>
                <c:pt idx="4">
                  <c:v>11.300469605552765</c:v>
                </c:pt>
                <c:pt idx="5">
                  <c:v>10.23338179313105</c:v>
                </c:pt>
                <c:pt idx="6">
                  <c:v>8.8277111473475536</c:v>
                </c:pt>
                <c:pt idx="7">
                  <c:v>11.599092553050406</c:v>
                </c:pt>
                <c:pt idx="8">
                  <c:v>10.629291410194831</c:v>
                </c:pt>
                <c:pt idx="9">
                  <c:v>9.8617340470072943</c:v>
                </c:pt>
              </c:numCache>
            </c:numRef>
          </c:xVal>
          <c:yVal>
            <c:numRef>
              <c:f>Sheet1!$B$2:$S$2</c:f>
              <c:numCache>
                <c:formatCode>###0.0</c:formatCode>
                <c:ptCount val="18"/>
                <c:pt idx="0">
                  <c:v>58.787878788545441</c:v>
                </c:pt>
                <c:pt idx="1">
                  <c:v>61.515151515454534</c:v>
                </c:pt>
                <c:pt idx="2">
                  <c:v>55.454545454909088</c:v>
                </c:pt>
                <c:pt idx="3">
                  <c:v>66.363636363454546</c:v>
                </c:pt>
                <c:pt idx="4">
                  <c:v>66.363636363818173</c:v>
                </c:pt>
                <c:pt idx="5">
                  <c:v>70.606060606181828</c:v>
                </c:pt>
                <c:pt idx="6">
                  <c:v>73.33333333309092</c:v>
                </c:pt>
                <c:pt idx="7">
                  <c:v>66.666666666727266</c:v>
                </c:pt>
                <c:pt idx="8">
                  <c:v>68.787878787818173</c:v>
                </c:pt>
                <c:pt idx="9">
                  <c:v>61.515151515272713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A04-4AE3-949B-2882265509BA}"/>
            </c:ext>
            <c:ext xmlns:c15="http://schemas.microsoft.com/office/drawing/2012/chart" uri="{02D57815-91ED-43cb-92C2-25804820EDAC}">
              <c15:datalabelsRange>
                <c15:f>Sheet1!$B$4:$K$4</c15:f>
                <c15:dlblRangeCache>
                  <c:ptCount val="10"/>
                  <c:pt idx="0">
                    <c:v>수행하고 있는 직무 보람</c:v>
                  </c:pt>
                  <c:pt idx="1">
                    <c:v>능력 충분히 발휘</c:v>
                  </c:pt>
                  <c:pt idx="2">
                    <c:v>업무량
적절한 수준</c:v>
                  </c:pt>
                  <c:pt idx="3">
                    <c:v>교직원 서로
신뢰하며 생활</c:v>
                  </c:pt>
                  <c:pt idx="4">
                    <c:v>상사와 교직원 간
원활한 커뮤니케이션</c:v>
                  </c:pt>
                  <c:pt idx="5">
                    <c:v>상사 업무 수행 
능력 수준</c:v>
                  </c:pt>
                  <c:pt idx="6">
                    <c:v>상사 리더십 수준</c:v>
                  </c:pt>
                  <c:pt idx="7">
                    <c:v>공정한 
평가/보상</c:v>
                  </c:pt>
                  <c:pt idx="8">
                    <c:v>상사와 협업
전반적으로 만족</c:v>
                  </c:pt>
                  <c:pt idx="9">
                    <c:v>교육 및 
연수 충분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957584"/>
        <c:axId val="2094956800"/>
      </c:scatterChart>
      <c:valAx>
        <c:axId val="2094957584"/>
        <c:scaling>
          <c:orientation val="minMax"/>
          <c:max val="12.31"/>
          <c:min val="7.689999999999999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56800"/>
        <c:crossesAt val="64.940000000000012"/>
        <c:crossBetween val="midCat"/>
        <c:majorUnit val="4"/>
        <c:minorUnit val="4"/>
      </c:valAx>
      <c:valAx>
        <c:axId val="2094956800"/>
        <c:scaling>
          <c:orientation val="minMax"/>
          <c:max val="74.47"/>
          <c:min val="55.4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2094957584"/>
        <c:crossesAt val="10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05-4A9C-B7AF-5E4B6932F1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05-4A9C-B7AF-5E4B6932F1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05-4A9C-B7AF-5E4B6932F1A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05-4A9C-B7AF-5E4B6932F1A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05-4A9C-B7AF-5E4B6932F1A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05-4A9C-B7AF-5E4B6932F1A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16년 이상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###0.0</c:formatCode>
                <c:ptCount val="1"/>
                <c:pt idx="0">
                  <c:v>12.727272727272727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05-4A9C-B7AF-5E4B6932F1A8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11~15년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###0.0</c:formatCode>
                <c:ptCount val="1"/>
                <c:pt idx="0">
                  <c:v>3.6363636363636362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B05-4A9C-B7AF-5E4B6932F1A8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6~10년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###0.0</c:formatCode>
                <c:ptCount val="1"/>
                <c:pt idx="0">
                  <c:v>14.545454545454545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05-4A9C-B7AF-5E4B6932F1A8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1~5년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###0.0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05-4A9C-B7AF-5E4B6932F1A8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1년 미만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Sheet1!$B$12</c:f>
              <c:numCache>
                <c:formatCode>###0.0</c:formatCode>
                <c:ptCount val="1"/>
                <c:pt idx="0">
                  <c:v>29.09090909090909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4977184"/>
        <c:axId val="2094976792"/>
      </c:barChart>
      <c:catAx>
        <c:axId val="20949771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76792"/>
        <c:crosses val="autoZero"/>
        <c:auto val="1"/>
        <c:lblAlgn val="ctr"/>
        <c:lblOffset val="100"/>
        <c:noMultiLvlLbl val="0"/>
      </c:catAx>
      <c:valAx>
        <c:axId val="209497679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94977184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10486608761839625"/>
          <c:y val="9.462329727063537E-2"/>
          <c:w val="0.26248012652834407"/>
          <c:h val="0.82258966965583624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70-4D80-A487-C08DABCBA65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70-4D80-A487-C08DABCBA65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70-4D80-A487-C08DABCBA65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70-4D80-A487-C08DABCBA65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70-4D80-A487-C08DABCBA65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C70-4D80-A487-C08DABCBA65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C70-4D80-A487-C08DABCBA65E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8.278703307352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C70-4D80-A487-C08DABCBA6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70-4D80-A487-C08DABCBA65E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조교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###0.0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70-4D80-A487-C08DABCBA65E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직원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###0.0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C70-4D80-A487-C08DABCBA6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94976008"/>
        <c:axId val="2094975616"/>
      </c:barChart>
      <c:catAx>
        <c:axId val="20949760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75616"/>
        <c:crosses val="autoZero"/>
        <c:auto val="1"/>
        <c:lblAlgn val="ctr"/>
        <c:lblOffset val="100"/>
        <c:noMultiLvlLbl val="0"/>
      </c:catAx>
      <c:valAx>
        <c:axId val="209497561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094976008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2.9313801600357414E-2"/>
          <c:y val="4.9741209038344954E-2"/>
          <c:w val="0.22370634558398705"/>
          <c:h val="0.90051703870130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40760822790251E-3"/>
          <c:y val="6.0864819836284424E-2"/>
          <c:w val="0.98299068336345641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AAAC6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6-425B-9ADE-9DF22B8D87A8}"/>
              </c:ext>
            </c:extLst>
          </c:dPt>
          <c:dPt>
            <c:idx val="1"/>
            <c:invertIfNegative val="0"/>
            <c:bubble3D val="0"/>
            <c:spPr>
              <a:solidFill>
                <a:srgbClr val="6FB9C5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26-425B-9ADE-9DF22B8D8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Sheet1!$A$1:$B$1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Sheet1!$A$2:$B$2</c:f>
              <c:numCache>
                <c:formatCode>###0.0</c:formatCode>
                <c:ptCount val="2"/>
                <c:pt idx="0">
                  <c:v>60.235715860418246</c:v>
                </c:pt>
                <c:pt idx="1">
                  <c:v>59.289912633635083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26-425B-9ADE-9DF22B8D8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094974048"/>
        <c:axId val="2094973656"/>
      </c:barChart>
      <c:catAx>
        <c:axId val="209497404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73656"/>
        <c:crosses val="autoZero"/>
        <c:auto val="1"/>
        <c:lblAlgn val="ctr"/>
        <c:lblOffset val="100"/>
        <c:noMultiLvlLbl val="0"/>
      </c:catAx>
      <c:valAx>
        <c:axId val="2094973656"/>
        <c:scaling>
          <c:orientation val="minMax"/>
          <c:max val="10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974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직원</c:v>
                </c:pt>
                <c:pt idx="4">
                  <c:v>조교수</c:v>
                </c:pt>
                <c:pt idx="5">
                  <c:v>1년 미만</c:v>
                </c:pt>
                <c:pt idx="6">
                  <c:v>1~5년</c:v>
                </c:pt>
                <c:pt idx="7">
                  <c:v>6~10년</c:v>
                </c:pt>
                <c:pt idx="8">
                  <c:v>11~15년</c:v>
                </c:pt>
                <c:pt idx="9">
                  <c:v>16년 이상</c:v>
                </c:pt>
              </c:strCache>
            </c:strRef>
          </c:cat>
          <c:val>
            <c:numRef>
              <c:f>Sheet1!$B$2:$K$2</c:f>
              <c:numCache>
                <c:formatCode>###0.0</c:formatCode>
                <c:ptCount val="10"/>
                <c:pt idx="0">
                  <c:v>60.235715860418246</c:v>
                </c:pt>
                <c:pt idx="1">
                  <c:v>59.017370629669031</c:v>
                </c:pt>
                <c:pt idx="2">
                  <c:v>61.415987802706567</c:v>
                </c:pt>
                <c:pt idx="3">
                  <c:v>57.441730478516206</c:v>
                </c:pt>
                <c:pt idx="4">
                  <c:v>63.728197587795826</c:v>
                </c:pt>
                <c:pt idx="6">
                  <c:v>61.125363756613751</c:v>
                </c:pt>
                <c:pt idx="7">
                  <c:v>52.841610704110707</c:v>
                </c:pt>
                <c:pt idx="8">
                  <c:v>69.642530270655271</c:v>
                </c:pt>
                <c:pt idx="9">
                  <c:v>60.36846086012752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67-4F46-9A58-705D1E8754A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전체</c:v>
                </c:pt>
                <c:pt idx="1">
                  <c:v>남성</c:v>
                </c:pt>
                <c:pt idx="2">
                  <c:v>여성</c:v>
                </c:pt>
                <c:pt idx="3">
                  <c:v>직원</c:v>
                </c:pt>
                <c:pt idx="4">
                  <c:v>조교수</c:v>
                </c:pt>
                <c:pt idx="5">
                  <c:v>1년 미만</c:v>
                </c:pt>
                <c:pt idx="6">
                  <c:v>1~5년</c:v>
                </c:pt>
                <c:pt idx="7">
                  <c:v>6~10년</c:v>
                </c:pt>
                <c:pt idx="8">
                  <c:v>11~15년</c:v>
                </c:pt>
                <c:pt idx="9">
                  <c:v>16년 이상</c:v>
                </c:pt>
              </c:strCache>
            </c:strRef>
          </c:cat>
          <c:val>
            <c:numRef>
              <c:f>Sheet1!$B$3:$K$3</c:f>
              <c:numCache>
                <c:formatCode>###0.0</c:formatCode>
                <c:ptCount val="10"/>
                <c:pt idx="0">
                  <c:v>59.289912633635083</c:v>
                </c:pt>
                <c:pt idx="1">
                  <c:v>61.667800756197586</c:v>
                </c:pt>
                <c:pt idx="2">
                  <c:v>57.448966990360887</c:v>
                </c:pt>
                <c:pt idx="3">
                  <c:v>61.01368153460718</c:v>
                </c:pt>
                <c:pt idx="4">
                  <c:v>56.704259282176942</c:v>
                </c:pt>
                <c:pt idx="5">
                  <c:v>65.537049755543094</c:v>
                </c:pt>
                <c:pt idx="6">
                  <c:v>56.293793012528631</c:v>
                </c:pt>
                <c:pt idx="7">
                  <c:v>47.989823400350097</c:v>
                </c:pt>
                <c:pt idx="8">
                  <c:v>81.805364773264301</c:v>
                </c:pt>
                <c:pt idx="9">
                  <c:v>60.908519390897233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67-4F46-9A58-705D1E875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94972872"/>
        <c:axId val="2094972480"/>
      </c:barChart>
      <c:catAx>
        <c:axId val="20949728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72480"/>
        <c:crosses val="autoZero"/>
        <c:auto val="1"/>
        <c:lblAlgn val="ctr"/>
        <c:lblOffset val="100"/>
        <c:noMultiLvlLbl val="0"/>
      </c:catAx>
      <c:valAx>
        <c:axId val="2094972480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972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424282411140317"/>
          <c:y val="2.5908893856838061E-2"/>
          <c:w val="0.14493104113412675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8"/>
              <c:layout>
                <c:manualLayout>
                  <c:x val="0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095512911477543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2.590889385683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2.590889385683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1.295444692841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1.0019102582295509E-16"/>
                  <c:y val="1.295444692841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0019102582295509E-16"/>
                  <c:y val="1.727259590455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0"/>
                  <c:y val="-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3B2-4941-95F5-8A07BCC37A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이미지</c:v>
                </c:pt>
                <c:pt idx="4">
                  <c:v>전반적 만족도</c:v>
                </c:pt>
                <c:pt idx="5">
                  <c:v>열2</c:v>
                </c:pt>
              </c:strCache>
            </c:strRef>
          </c:cat>
          <c:val>
            <c:numRef>
              <c:f>Sheet1!$B$2:$G$2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B2-4941-95F5-8A07BCC37A8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7"/>
              <c:layout>
                <c:manualLayout>
                  <c:x val="0"/>
                  <c:y val="1.78339552714568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351580629531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3B2-4941-95F5-8A07BCC37A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이미지</c:v>
                </c:pt>
                <c:pt idx="4">
                  <c:v>전반적 만족도</c:v>
                </c:pt>
                <c:pt idx="5">
                  <c:v>열2</c:v>
                </c:pt>
              </c:strCache>
            </c:strRef>
          </c:cat>
          <c:val>
            <c:numRef>
              <c:f>Sheet1!$B$3:$G$3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3B2-4941-95F5-8A07BCC37A8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3B2-4941-95F5-8A07BCC37A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3B2-4941-95F5-8A07BCC37A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3B2-4941-95F5-8A07BCC37A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3B2-4941-95F5-8A07BCC37A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3B2-4941-95F5-8A07BCC37A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3B2-4941-95F5-8A07BCC37A8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3B2-4941-95F5-8A07BCC37A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이미지</c:v>
                </c:pt>
                <c:pt idx="4">
                  <c:v>전반적 만족도</c:v>
                </c:pt>
                <c:pt idx="5">
                  <c:v>열2</c:v>
                </c:pt>
              </c:strCache>
            </c:strRef>
          </c:cat>
          <c:val>
            <c:numRef>
              <c:f>Sheet1!$B$4:$G$4</c:f>
              <c:numCache>
                <c:formatCode>###0.0</c:formatCode>
                <c:ptCount val="6"/>
                <c:pt idx="0">
                  <c:v>60.235715860418246</c:v>
                </c:pt>
                <c:pt idx="1">
                  <c:v>63.949244142101293</c:v>
                </c:pt>
                <c:pt idx="2">
                  <c:v>55.86478174603176</c:v>
                </c:pt>
                <c:pt idx="4">
                  <c:v>60.893121693121692</c:v>
                </c:pt>
                <c:pt idx="5">
                  <c:v>61.904761904761919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3B2-4941-95F5-8A07BCC37A8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종합만족도</c:v>
                </c:pt>
                <c:pt idx="1">
                  <c:v>대학 환경</c:v>
                </c:pt>
                <c:pt idx="2">
                  <c:v>학교 행정</c:v>
                </c:pt>
                <c:pt idx="3">
                  <c:v>이미지</c:v>
                </c:pt>
                <c:pt idx="4">
                  <c:v>전반적 만족도</c:v>
                </c:pt>
                <c:pt idx="5">
                  <c:v>열2</c:v>
                </c:pt>
              </c:strCache>
            </c:strRef>
          </c:cat>
          <c:val>
            <c:numRef>
              <c:f>Sheet1!$B$5:$G$5</c:f>
              <c:numCache>
                <c:formatCode>###0.0</c:formatCode>
                <c:ptCount val="6"/>
                <c:pt idx="0">
                  <c:v>59.289912633635083</c:v>
                </c:pt>
                <c:pt idx="1">
                  <c:v>62.95695045708586</c:v>
                </c:pt>
                <c:pt idx="2">
                  <c:v>52.192599067715044</c:v>
                </c:pt>
                <c:pt idx="3">
                  <c:v>64.939393939527264</c:v>
                </c:pt>
                <c:pt idx="4">
                  <c:v>57.070707070212137</c:v>
                </c:pt>
                <c:pt idx="5">
                  <c:v>59.999999999818172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4-400F-995C-8184BE98B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094972088"/>
        <c:axId val="2094971304"/>
      </c:barChart>
      <c:catAx>
        <c:axId val="209497208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71304"/>
        <c:crosses val="autoZero"/>
        <c:auto val="1"/>
        <c:lblAlgn val="ctr"/>
        <c:lblOffset val="100"/>
        <c:noMultiLvlLbl val="0"/>
      </c:catAx>
      <c:valAx>
        <c:axId val="209497130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9720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3925125241125542"/>
          <c:y val="2.5908893856838061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대학 환경 차원</c:v>
                </c:pt>
                <c:pt idx="1">
                  <c:v>캠퍼스 환경 전체</c:v>
                </c:pt>
                <c:pt idx="2">
                  <c:v>휴식 내 공간 충분성</c:v>
                </c:pt>
                <c:pt idx="3">
                  <c:v>녹지 조경</c:v>
                </c:pt>
                <c:pt idx="4">
                  <c:v>건물 외관 청결</c:v>
                </c:pt>
                <c:pt idx="5">
                  <c:v>외부 공간 청결</c:v>
                </c:pt>
                <c:pt idx="6">
                  <c:v>질서 유지</c:v>
                </c:pt>
                <c:pt idx="7">
                  <c:v>편의 시설 충분성</c:v>
                </c:pt>
                <c:pt idx="8">
                  <c:v>편의시설 운영</c:v>
                </c:pt>
                <c:pt idx="9">
                  <c:v>이용 편리성 전체</c:v>
                </c:pt>
                <c:pt idx="10">
                  <c:v>건물 내/외부 안내 표지판</c:v>
                </c:pt>
                <c:pt idx="11">
                  <c:v>건물 내/외부 편의시설</c:v>
                </c:pt>
                <c:pt idx="12">
                  <c:v>주차시설 이용 편리</c:v>
                </c:pt>
                <c:pt idx="13">
                  <c:v>주이용 건물시설 전체</c:v>
                </c:pt>
                <c:pt idx="14">
                  <c:v>건물 내 시설 관리</c:v>
                </c:pt>
                <c:pt idx="15">
                  <c:v>건물 내 조명 유지</c:v>
                </c:pt>
                <c:pt idx="16">
                  <c:v>냉/난방 온도 유지</c:v>
                </c:pt>
                <c:pt idx="17">
                  <c:v>건물 내부 청결</c:v>
                </c:pt>
              </c:strCache>
            </c:strRef>
          </c:cat>
          <c:val>
            <c:numRef>
              <c:f>Sheet1!$B$2:$S$2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019102582295509E-16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0019102582295509E-16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대학 환경 차원</c:v>
                </c:pt>
                <c:pt idx="1">
                  <c:v>캠퍼스 환경 전체</c:v>
                </c:pt>
                <c:pt idx="2">
                  <c:v>휴식 내 공간 충분성</c:v>
                </c:pt>
                <c:pt idx="3">
                  <c:v>녹지 조경</c:v>
                </c:pt>
                <c:pt idx="4">
                  <c:v>건물 외관 청결</c:v>
                </c:pt>
                <c:pt idx="5">
                  <c:v>외부 공간 청결</c:v>
                </c:pt>
                <c:pt idx="6">
                  <c:v>질서 유지</c:v>
                </c:pt>
                <c:pt idx="7">
                  <c:v>편의 시설 충분성</c:v>
                </c:pt>
                <c:pt idx="8">
                  <c:v>편의시설 운영</c:v>
                </c:pt>
                <c:pt idx="9">
                  <c:v>이용 편리성 전체</c:v>
                </c:pt>
                <c:pt idx="10">
                  <c:v>건물 내/외부 안내 표지판</c:v>
                </c:pt>
                <c:pt idx="11">
                  <c:v>건물 내/외부 편의시설</c:v>
                </c:pt>
                <c:pt idx="12">
                  <c:v>주차시설 이용 편리</c:v>
                </c:pt>
                <c:pt idx="13">
                  <c:v>주이용 건물시설 전체</c:v>
                </c:pt>
                <c:pt idx="14">
                  <c:v>건물 내 시설 관리</c:v>
                </c:pt>
                <c:pt idx="15">
                  <c:v>건물 내 조명 유지</c:v>
                </c:pt>
                <c:pt idx="16">
                  <c:v>냉/난방 온도 유지</c:v>
                </c:pt>
                <c:pt idx="17">
                  <c:v>건물 내부 청결</c:v>
                </c:pt>
              </c:strCache>
            </c:strRef>
          </c:cat>
          <c:val>
            <c:numRef>
              <c:f>Sheet1!$B$3:$S$3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83-4829-B48E-E8D6ABDA31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1F-4111-B99C-6AF36AF84ED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1F-4111-B99C-6AF36AF84ED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1F-4111-B99C-6AF36AF84ED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1F-4111-B99C-6AF36AF84ED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1F-4111-B99C-6AF36AF84ED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1F-4111-B99C-6AF36AF84ED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C1F-4111-B99C-6AF36AF84ED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1F-4111-B99C-6AF36AF84ED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C1F-4111-B99C-6AF36AF84ED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C1F-4111-B99C-6AF36AF84ED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C1F-4111-B99C-6AF36AF84ED8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C1F-4111-B99C-6AF36AF84ED8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C1F-4111-B99C-6AF36AF84ED8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C1F-4111-B99C-6AF36AF84ED8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C1F-4111-B99C-6AF36AF84ED8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C1F-4111-B99C-6AF36AF84ED8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C1F-4111-B99C-6AF36AF84E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대학 환경 차원</c:v>
                </c:pt>
                <c:pt idx="1">
                  <c:v>캠퍼스 환경 전체</c:v>
                </c:pt>
                <c:pt idx="2">
                  <c:v>휴식 내 공간 충분성</c:v>
                </c:pt>
                <c:pt idx="3">
                  <c:v>녹지 조경</c:v>
                </c:pt>
                <c:pt idx="4">
                  <c:v>건물 외관 청결</c:v>
                </c:pt>
                <c:pt idx="5">
                  <c:v>외부 공간 청결</c:v>
                </c:pt>
                <c:pt idx="6">
                  <c:v>질서 유지</c:v>
                </c:pt>
                <c:pt idx="7">
                  <c:v>편의 시설 충분성</c:v>
                </c:pt>
                <c:pt idx="8">
                  <c:v>편의시설 운영</c:v>
                </c:pt>
                <c:pt idx="9">
                  <c:v>이용 편리성 전체</c:v>
                </c:pt>
                <c:pt idx="10">
                  <c:v>건물 내/외부 안내 표지판</c:v>
                </c:pt>
                <c:pt idx="11">
                  <c:v>건물 내/외부 편의시설</c:v>
                </c:pt>
                <c:pt idx="12">
                  <c:v>주차시설 이용 편리</c:v>
                </c:pt>
                <c:pt idx="13">
                  <c:v>주이용 건물시설 전체</c:v>
                </c:pt>
                <c:pt idx="14">
                  <c:v>건물 내 시설 관리</c:v>
                </c:pt>
                <c:pt idx="15">
                  <c:v>건물 내 조명 유지</c:v>
                </c:pt>
                <c:pt idx="16">
                  <c:v>냉/난방 온도 유지</c:v>
                </c:pt>
                <c:pt idx="17">
                  <c:v>건물 내부 청결</c:v>
                </c:pt>
              </c:strCache>
            </c:strRef>
          </c:cat>
          <c:val>
            <c:numRef>
              <c:f>Sheet1!$B$4:$S$4</c:f>
              <c:numCache>
                <c:formatCode>###0.0</c:formatCode>
                <c:ptCount val="18"/>
                <c:pt idx="0">
                  <c:v>63.949244142101293</c:v>
                </c:pt>
                <c:pt idx="1">
                  <c:v>60.389795918367369</c:v>
                </c:pt>
                <c:pt idx="2">
                  <c:v>49.731746031746042</c:v>
                </c:pt>
                <c:pt idx="3">
                  <c:v>71.157142857142887</c:v>
                </c:pt>
                <c:pt idx="4">
                  <c:v>71.158730158730194</c:v>
                </c:pt>
                <c:pt idx="5">
                  <c:v>64.809523809523824</c:v>
                </c:pt>
                <c:pt idx="6">
                  <c:v>62.963492063492062</c:v>
                </c:pt>
                <c:pt idx="7">
                  <c:v>47.619047619047628</c:v>
                </c:pt>
                <c:pt idx="8">
                  <c:v>55.288888888888899</c:v>
                </c:pt>
                <c:pt idx="9">
                  <c:v>61.285714285714299</c:v>
                </c:pt>
                <c:pt idx="10">
                  <c:v>59.788888888888884</c:v>
                </c:pt>
                <c:pt idx="11">
                  <c:v>53.963492063492076</c:v>
                </c:pt>
                <c:pt idx="12">
                  <c:v>70.104761904761915</c:v>
                </c:pt>
                <c:pt idx="13">
                  <c:v>70.172222222222217</c:v>
                </c:pt>
                <c:pt idx="14">
                  <c:v>65.604761904761915</c:v>
                </c:pt>
                <c:pt idx="15">
                  <c:v>70.374603174603152</c:v>
                </c:pt>
                <c:pt idx="16">
                  <c:v>69.574603174603169</c:v>
                </c:pt>
                <c:pt idx="17">
                  <c:v>75.134920634920618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F83-4829-B48E-E8D6ABDA31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Sheet1!$B$1:$S$1</c:f>
              <c:strCache>
                <c:ptCount val="18"/>
                <c:pt idx="0">
                  <c:v>대학 환경 차원</c:v>
                </c:pt>
                <c:pt idx="1">
                  <c:v>캠퍼스 환경 전체</c:v>
                </c:pt>
                <c:pt idx="2">
                  <c:v>휴식 내 공간 충분성</c:v>
                </c:pt>
                <c:pt idx="3">
                  <c:v>녹지 조경</c:v>
                </c:pt>
                <c:pt idx="4">
                  <c:v>건물 외관 청결</c:v>
                </c:pt>
                <c:pt idx="5">
                  <c:v>외부 공간 청결</c:v>
                </c:pt>
                <c:pt idx="6">
                  <c:v>질서 유지</c:v>
                </c:pt>
                <c:pt idx="7">
                  <c:v>편의 시설 충분성</c:v>
                </c:pt>
                <c:pt idx="8">
                  <c:v>편의시설 운영</c:v>
                </c:pt>
                <c:pt idx="9">
                  <c:v>이용 편리성 전체</c:v>
                </c:pt>
                <c:pt idx="10">
                  <c:v>건물 내/외부 안내 표지판</c:v>
                </c:pt>
                <c:pt idx="11">
                  <c:v>건물 내/외부 편의시설</c:v>
                </c:pt>
                <c:pt idx="12">
                  <c:v>주차시설 이용 편리</c:v>
                </c:pt>
                <c:pt idx="13">
                  <c:v>주이용 건물시설 전체</c:v>
                </c:pt>
                <c:pt idx="14">
                  <c:v>건물 내 시설 관리</c:v>
                </c:pt>
                <c:pt idx="15">
                  <c:v>건물 내 조명 유지</c:v>
                </c:pt>
                <c:pt idx="16">
                  <c:v>냉/난방 온도 유지</c:v>
                </c:pt>
                <c:pt idx="17">
                  <c:v>건물 내부 청결</c:v>
                </c:pt>
              </c:strCache>
            </c:strRef>
          </c:cat>
          <c:val>
            <c:numRef>
              <c:f>Sheet1!$B$5:$S$5</c:f>
              <c:numCache>
                <c:formatCode>0.0</c:formatCode>
                <c:ptCount val="18"/>
                <c:pt idx="0">
                  <c:v>62.95695045708586</c:v>
                </c:pt>
                <c:pt idx="1">
                  <c:v>58.744588744909088</c:v>
                </c:pt>
                <c:pt idx="2">
                  <c:v>49.999999999999986</c:v>
                </c:pt>
                <c:pt idx="3">
                  <c:v>69.090909091636362</c:v>
                </c:pt>
                <c:pt idx="4">
                  <c:v>66.060606060545453</c:v>
                </c:pt>
                <c:pt idx="5">
                  <c:v>63.030303030545475</c:v>
                </c:pt>
                <c:pt idx="6">
                  <c:v>63.333333333454547</c:v>
                </c:pt>
                <c:pt idx="7">
                  <c:v>46.969696970363621</c:v>
                </c:pt>
                <c:pt idx="8">
                  <c:v>52.727272727818175</c:v>
                </c:pt>
                <c:pt idx="9">
                  <c:v>61.414141414121211</c:v>
                </c:pt>
                <c:pt idx="10">
                  <c:v>59.6969696970909</c:v>
                </c:pt>
                <c:pt idx="11">
                  <c:v>52.424242424363619</c:v>
                </c:pt>
                <c:pt idx="12">
                  <c:v>72.121212120909121</c:v>
                </c:pt>
                <c:pt idx="13">
                  <c:v>68.712121212227274</c:v>
                </c:pt>
                <c:pt idx="14">
                  <c:v>59.696969697272735</c:v>
                </c:pt>
                <c:pt idx="15">
                  <c:v>70.30303030327272</c:v>
                </c:pt>
                <c:pt idx="16">
                  <c:v>71.818181817999999</c:v>
                </c:pt>
                <c:pt idx="17">
                  <c:v>73.03030303036364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C1F-4111-B99C-6AF36AF84E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94969736"/>
        <c:axId val="2094969344"/>
      </c:barChart>
      <c:catAx>
        <c:axId val="20949697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69344"/>
        <c:crosses val="autoZero"/>
        <c:auto val="1"/>
        <c:lblAlgn val="ctr"/>
        <c:lblOffset val="100"/>
        <c:noMultiLvlLbl val="0"/>
      </c:catAx>
      <c:valAx>
        <c:axId val="209496934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969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3378622423462445"/>
          <c:y val="2.5908893856838061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Sheet1!$B$1:$Y$1</c:f>
              <c:strCache>
                <c:ptCount val="24"/>
                <c:pt idx="0">
                  <c:v>학교 행정 차원</c:v>
                </c:pt>
                <c:pt idx="1">
                  <c:v>행정 서비스 전체</c:v>
                </c:pt>
                <c:pt idx="2">
                  <c:v>행정기능의 부서별 분배</c:v>
                </c:pt>
                <c:pt idx="3">
                  <c:v>업무 환경 개선/지원 노력</c:v>
                </c:pt>
                <c:pt idx="4">
                  <c:v>부서별 업무협조 원활</c:v>
                </c:pt>
                <c:pt idx="5">
                  <c:v>갈등 조정을 위한 활동</c:v>
                </c:pt>
                <c:pt idx="6">
                  <c:v>의사결정 절차/방법 합리성</c:v>
                </c:pt>
                <c:pt idx="7">
                  <c:v>업무 권한과 책임 일치</c:v>
                </c:pt>
                <c:pt idx="8">
                  <c:v>업무과정 및 절차 규정 명확</c:v>
                </c:pt>
                <c:pt idx="9">
                  <c:v>직원 적성/능력에 따른 배치</c:v>
                </c:pt>
                <c:pt idx="10">
                  <c:v>학사지원 시스템 지원 적절</c:v>
                </c:pt>
                <c:pt idx="11">
                  <c:v>정보지원 체계 구축</c:v>
                </c:pt>
                <c:pt idx="12">
                  <c:v>조직 업무분장 명확</c:v>
                </c:pt>
                <c:pt idx="13">
                  <c:v>학과와 유기적 협업</c:v>
                </c:pt>
                <c:pt idx="14">
                  <c:v>행정부서 요구의 교수 대응</c:v>
                </c:pt>
                <c:pt idx="15">
                  <c:v>인사 제도 전체</c:v>
                </c:pt>
                <c:pt idx="16">
                  <c:v>능력 위주 투명한 채용</c:v>
                </c:pt>
                <c:pt idx="17">
                  <c:v>적정한 수 직원 채용</c:v>
                </c:pt>
                <c:pt idx="18">
                  <c:v>주기적/체계적 평가</c:v>
                </c:pt>
                <c:pt idx="19">
                  <c:v>직무와 능력에 따른 보상</c:v>
                </c:pt>
                <c:pt idx="20">
                  <c:v>개인 능력/성과에 따른 승진기회</c:v>
                </c:pt>
                <c:pt idx="21">
                  <c:v>자기계발, 재교육, 학습 기회 제공</c:v>
                </c:pt>
                <c:pt idx="22">
                  <c:v>적정 수준의 급여</c:v>
                </c:pt>
                <c:pt idx="23">
                  <c:v>적정 수준의 복리후생</c:v>
                </c:pt>
              </c:strCache>
            </c:strRef>
          </c:cat>
          <c:val>
            <c:numRef>
              <c:f>Sheet1!$B$2:$Y$2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019102582295509E-16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0019102582295509E-16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Sheet1!$B$1:$Y$1</c:f>
              <c:strCache>
                <c:ptCount val="24"/>
                <c:pt idx="0">
                  <c:v>학교 행정 차원</c:v>
                </c:pt>
                <c:pt idx="1">
                  <c:v>행정 서비스 전체</c:v>
                </c:pt>
                <c:pt idx="2">
                  <c:v>행정기능의 부서별 분배</c:v>
                </c:pt>
                <c:pt idx="3">
                  <c:v>업무 환경 개선/지원 노력</c:v>
                </c:pt>
                <c:pt idx="4">
                  <c:v>부서별 업무협조 원활</c:v>
                </c:pt>
                <c:pt idx="5">
                  <c:v>갈등 조정을 위한 활동</c:v>
                </c:pt>
                <c:pt idx="6">
                  <c:v>의사결정 절차/방법 합리성</c:v>
                </c:pt>
                <c:pt idx="7">
                  <c:v>업무 권한과 책임 일치</c:v>
                </c:pt>
                <c:pt idx="8">
                  <c:v>업무과정 및 절차 규정 명확</c:v>
                </c:pt>
                <c:pt idx="9">
                  <c:v>직원 적성/능력에 따른 배치</c:v>
                </c:pt>
                <c:pt idx="10">
                  <c:v>학사지원 시스템 지원 적절</c:v>
                </c:pt>
                <c:pt idx="11">
                  <c:v>정보지원 체계 구축</c:v>
                </c:pt>
                <c:pt idx="12">
                  <c:v>조직 업무분장 명확</c:v>
                </c:pt>
                <c:pt idx="13">
                  <c:v>학과와 유기적 협업</c:v>
                </c:pt>
                <c:pt idx="14">
                  <c:v>행정부서 요구의 교수 대응</c:v>
                </c:pt>
                <c:pt idx="15">
                  <c:v>인사 제도 전체</c:v>
                </c:pt>
                <c:pt idx="16">
                  <c:v>능력 위주 투명한 채용</c:v>
                </c:pt>
                <c:pt idx="17">
                  <c:v>적정한 수 직원 채용</c:v>
                </c:pt>
                <c:pt idx="18">
                  <c:v>주기적/체계적 평가</c:v>
                </c:pt>
                <c:pt idx="19">
                  <c:v>직무와 능력에 따른 보상</c:v>
                </c:pt>
                <c:pt idx="20">
                  <c:v>개인 능력/성과에 따른 승진기회</c:v>
                </c:pt>
                <c:pt idx="21">
                  <c:v>자기계발, 재교육, 학습 기회 제공</c:v>
                </c:pt>
                <c:pt idx="22">
                  <c:v>적정 수준의 급여</c:v>
                </c:pt>
                <c:pt idx="23">
                  <c:v>적정 수준의 복리후생</c:v>
                </c:pt>
              </c:strCache>
            </c:strRef>
          </c:cat>
          <c:val>
            <c:numRef>
              <c:f>Sheet1!$B$3:$Y$3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83-4829-B48E-E8D6ABDA31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4B-4926-8B5E-3B00E1E3415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D4B-4926-8B5E-3B00E1E3415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D4B-4926-8B5E-3B00E1E3415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D4B-4926-8B5E-3B00E1E3415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D4B-4926-8B5E-3B00E1E3415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D4B-4926-8B5E-3B00E1E3415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ED4B-4926-8B5E-3B00E1E3415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ED4B-4926-8B5E-3B00E1E3415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ED4B-4926-8B5E-3B00E1E3415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ED4B-4926-8B5E-3B00E1E3415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ED4B-4926-8B5E-3B00E1E3415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ED4B-4926-8B5E-3B00E1E3415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ED4B-4926-8B5E-3B00E1E3415D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ED4B-4926-8B5E-3B00E1E3415D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ED4B-4926-8B5E-3B00E1E3415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ED4B-4926-8B5E-3B00E1E3415D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ED4B-4926-8B5E-3B00E1E3415D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ED4B-4926-8B5E-3B00E1E3415D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ED4B-4926-8B5E-3B00E1E3415D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ED4B-4926-8B5E-3B00E1E3415D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ED4B-4926-8B5E-3B00E1E3415D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ED4B-4926-8B5E-3B00E1E3415D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ED4B-4926-8B5E-3B00E1E341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Sheet1!$B$1:$Y$1</c:f>
              <c:strCache>
                <c:ptCount val="24"/>
                <c:pt idx="0">
                  <c:v>학교 행정 차원</c:v>
                </c:pt>
                <c:pt idx="1">
                  <c:v>행정 서비스 전체</c:v>
                </c:pt>
                <c:pt idx="2">
                  <c:v>행정기능의 부서별 분배</c:v>
                </c:pt>
                <c:pt idx="3">
                  <c:v>업무 환경 개선/지원 노력</c:v>
                </c:pt>
                <c:pt idx="4">
                  <c:v>부서별 업무협조 원활</c:v>
                </c:pt>
                <c:pt idx="5">
                  <c:v>갈등 조정을 위한 활동</c:v>
                </c:pt>
                <c:pt idx="6">
                  <c:v>의사결정 절차/방법 합리성</c:v>
                </c:pt>
                <c:pt idx="7">
                  <c:v>업무 권한과 책임 일치</c:v>
                </c:pt>
                <c:pt idx="8">
                  <c:v>업무과정 및 절차 규정 명확</c:v>
                </c:pt>
                <c:pt idx="9">
                  <c:v>직원 적성/능력에 따른 배치</c:v>
                </c:pt>
                <c:pt idx="10">
                  <c:v>학사지원 시스템 지원 적절</c:v>
                </c:pt>
                <c:pt idx="11">
                  <c:v>정보지원 체계 구축</c:v>
                </c:pt>
                <c:pt idx="12">
                  <c:v>조직 업무분장 명확</c:v>
                </c:pt>
                <c:pt idx="13">
                  <c:v>학과와 유기적 협업</c:v>
                </c:pt>
                <c:pt idx="14">
                  <c:v>행정부서 요구의 교수 대응</c:v>
                </c:pt>
                <c:pt idx="15">
                  <c:v>인사 제도 전체</c:v>
                </c:pt>
                <c:pt idx="16">
                  <c:v>능력 위주 투명한 채용</c:v>
                </c:pt>
                <c:pt idx="17">
                  <c:v>적정한 수 직원 채용</c:v>
                </c:pt>
                <c:pt idx="18">
                  <c:v>주기적/체계적 평가</c:v>
                </c:pt>
                <c:pt idx="19">
                  <c:v>직무와 능력에 따른 보상</c:v>
                </c:pt>
                <c:pt idx="20">
                  <c:v>개인 능력/성과에 따른 승진기회</c:v>
                </c:pt>
                <c:pt idx="21">
                  <c:v>자기계발, 재교육, 학습 기회 제공</c:v>
                </c:pt>
                <c:pt idx="22">
                  <c:v>적정 수준의 급여</c:v>
                </c:pt>
                <c:pt idx="23">
                  <c:v>적정 수준의 복리후생</c:v>
                </c:pt>
              </c:strCache>
            </c:strRef>
          </c:cat>
          <c:val>
            <c:numRef>
              <c:f>Sheet1!$B$4:$Y$4</c:f>
              <c:numCache>
                <c:formatCode>###0.0</c:formatCode>
                <c:ptCount val="24"/>
                <c:pt idx="0">
                  <c:v>55.86478174603176</c:v>
                </c:pt>
                <c:pt idx="1">
                  <c:v>60.86984126984126</c:v>
                </c:pt>
                <c:pt idx="2">
                  <c:v>63.230158730158728</c:v>
                </c:pt>
                <c:pt idx="3">
                  <c:v>64.288888888888891</c:v>
                </c:pt>
                <c:pt idx="4">
                  <c:v>64.817460317460316</c:v>
                </c:pt>
                <c:pt idx="5">
                  <c:v>60.317460317460316</c:v>
                </c:pt>
                <c:pt idx="6">
                  <c:v>56.619047619047628</c:v>
                </c:pt>
                <c:pt idx="7">
                  <c:v>57.146031746031738</c:v>
                </c:pt>
                <c:pt idx="8">
                  <c:v>61.380952380952372</c:v>
                </c:pt>
                <c:pt idx="9">
                  <c:v>57.411111111111119</c:v>
                </c:pt>
                <c:pt idx="10">
                  <c:v>60.584126984127003</c:v>
                </c:pt>
                <c:pt idx="11">
                  <c:v>61.377777777777787</c:v>
                </c:pt>
                <c:pt idx="12">
                  <c:v>62.173015873015878</c:v>
                </c:pt>
                <c:pt idx="13">
                  <c:v>61.909523809523797</c:v>
                </c:pt>
                <c:pt idx="14">
                  <c:v>60.05238095238095</c:v>
                </c:pt>
                <c:pt idx="15">
                  <c:v>50.859722222222231</c:v>
                </c:pt>
                <c:pt idx="16">
                  <c:v>57.150793650793645</c:v>
                </c:pt>
                <c:pt idx="17">
                  <c:v>52.644444444444446</c:v>
                </c:pt>
                <c:pt idx="18">
                  <c:v>51.852380952380955</c:v>
                </c:pt>
                <c:pt idx="19">
                  <c:v>46.026984126984139</c:v>
                </c:pt>
                <c:pt idx="20">
                  <c:v>49.204761904761909</c:v>
                </c:pt>
                <c:pt idx="21">
                  <c:v>52.911111111111104</c:v>
                </c:pt>
                <c:pt idx="22">
                  <c:v>46.823809523809516</c:v>
                </c:pt>
                <c:pt idx="23">
                  <c:v>50.263492063492073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F83-4829-B48E-E8D6ABDA31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dLbl>
              <c:idx val="0"/>
              <c:layout>
                <c:manualLayout>
                  <c:x val="-5.46502817663102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Sheet1!$B$1:$Y$1</c:f>
              <c:strCache>
                <c:ptCount val="24"/>
                <c:pt idx="0">
                  <c:v>학교 행정 차원</c:v>
                </c:pt>
                <c:pt idx="1">
                  <c:v>행정 서비스 전체</c:v>
                </c:pt>
                <c:pt idx="2">
                  <c:v>행정기능의 부서별 분배</c:v>
                </c:pt>
                <c:pt idx="3">
                  <c:v>업무 환경 개선/지원 노력</c:v>
                </c:pt>
                <c:pt idx="4">
                  <c:v>부서별 업무협조 원활</c:v>
                </c:pt>
                <c:pt idx="5">
                  <c:v>갈등 조정을 위한 활동</c:v>
                </c:pt>
                <c:pt idx="6">
                  <c:v>의사결정 절차/방법 합리성</c:v>
                </c:pt>
                <c:pt idx="7">
                  <c:v>업무 권한과 책임 일치</c:v>
                </c:pt>
                <c:pt idx="8">
                  <c:v>업무과정 및 절차 규정 명확</c:v>
                </c:pt>
                <c:pt idx="9">
                  <c:v>직원 적성/능력에 따른 배치</c:v>
                </c:pt>
                <c:pt idx="10">
                  <c:v>학사지원 시스템 지원 적절</c:v>
                </c:pt>
                <c:pt idx="11">
                  <c:v>정보지원 체계 구축</c:v>
                </c:pt>
                <c:pt idx="12">
                  <c:v>조직 업무분장 명확</c:v>
                </c:pt>
                <c:pt idx="13">
                  <c:v>학과와 유기적 협업</c:v>
                </c:pt>
                <c:pt idx="14">
                  <c:v>행정부서 요구의 교수 대응</c:v>
                </c:pt>
                <c:pt idx="15">
                  <c:v>인사 제도 전체</c:v>
                </c:pt>
                <c:pt idx="16">
                  <c:v>능력 위주 투명한 채용</c:v>
                </c:pt>
                <c:pt idx="17">
                  <c:v>적정한 수 직원 채용</c:v>
                </c:pt>
                <c:pt idx="18">
                  <c:v>주기적/체계적 평가</c:v>
                </c:pt>
                <c:pt idx="19">
                  <c:v>직무와 능력에 따른 보상</c:v>
                </c:pt>
                <c:pt idx="20">
                  <c:v>개인 능력/성과에 따른 승진기회</c:v>
                </c:pt>
                <c:pt idx="21">
                  <c:v>자기계발, 재교육, 학습 기회 제공</c:v>
                </c:pt>
                <c:pt idx="22">
                  <c:v>적정 수준의 급여</c:v>
                </c:pt>
                <c:pt idx="23">
                  <c:v>적정 수준의 복리후생</c:v>
                </c:pt>
              </c:strCache>
            </c:strRef>
          </c:cat>
          <c:val>
            <c:numRef>
              <c:f>Sheet1!$B$5:$Y$5</c:f>
              <c:numCache>
                <c:formatCode>0.0</c:formatCode>
                <c:ptCount val="24"/>
                <c:pt idx="0">
                  <c:v>52.192599067715044</c:v>
                </c:pt>
                <c:pt idx="1">
                  <c:v>58.135198135202806</c:v>
                </c:pt>
                <c:pt idx="2">
                  <c:v>60.30303030327272</c:v>
                </c:pt>
                <c:pt idx="3">
                  <c:v>57.575757575818201</c:v>
                </c:pt>
                <c:pt idx="4">
                  <c:v>62.727272727090934</c:v>
                </c:pt>
                <c:pt idx="5">
                  <c:v>56.969696969999994</c:v>
                </c:pt>
                <c:pt idx="6">
                  <c:v>56.666666666909101</c:v>
                </c:pt>
                <c:pt idx="7">
                  <c:v>53.333333333090913</c:v>
                </c:pt>
                <c:pt idx="8">
                  <c:v>60.000000000000007</c:v>
                </c:pt>
                <c:pt idx="9">
                  <c:v>53.030303030181805</c:v>
                </c:pt>
                <c:pt idx="10">
                  <c:v>60.303030303090921</c:v>
                </c:pt>
                <c:pt idx="11">
                  <c:v>56.66666666690908</c:v>
                </c:pt>
                <c:pt idx="12">
                  <c:v>56.666666666545481</c:v>
                </c:pt>
                <c:pt idx="13">
                  <c:v>59.696969696727287</c:v>
                </c:pt>
                <c:pt idx="14">
                  <c:v>61.818181818000021</c:v>
                </c:pt>
                <c:pt idx="15">
                  <c:v>46.250000000227274</c:v>
                </c:pt>
                <c:pt idx="16">
                  <c:v>53.636363636363626</c:v>
                </c:pt>
                <c:pt idx="17">
                  <c:v>45.454545454363632</c:v>
                </c:pt>
                <c:pt idx="18">
                  <c:v>48.787878788363635</c:v>
                </c:pt>
                <c:pt idx="19">
                  <c:v>42.727272727999996</c:v>
                </c:pt>
                <c:pt idx="20">
                  <c:v>46.060606060545432</c:v>
                </c:pt>
                <c:pt idx="21">
                  <c:v>48.181818182000001</c:v>
                </c:pt>
                <c:pt idx="22">
                  <c:v>43.03030303054544</c:v>
                </c:pt>
                <c:pt idx="23">
                  <c:v>42.121212121636361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ED4B-4926-8B5E-3B00E1E341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94966208"/>
        <c:axId val="2094965816"/>
      </c:barChart>
      <c:catAx>
        <c:axId val="20949662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65816"/>
        <c:crosses val="autoZero"/>
        <c:auto val="1"/>
        <c:lblAlgn val="ctr"/>
        <c:lblOffset val="100"/>
        <c:noMultiLvlLbl val="0"/>
      </c:catAx>
      <c:valAx>
        <c:axId val="2094965816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9662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4198376649957096"/>
          <c:y val="2.5908893856838061E-2"/>
          <c:w val="0.1494492639370859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수행하고 있는 
직무 보람</c:v>
                </c:pt>
                <c:pt idx="1">
                  <c:v>능력 
충분히 발휘</c:v>
                </c:pt>
                <c:pt idx="2">
                  <c:v>업무량
적절한 수준</c:v>
                </c:pt>
                <c:pt idx="3">
                  <c:v>교직원 서로
신뢰하며 생활</c:v>
                </c:pt>
                <c:pt idx="4">
                  <c:v>상사와
교직원 간
원활한 커뮤니케이션</c:v>
                </c:pt>
                <c:pt idx="5">
                  <c:v>상사 
업무 수행 능력 수준</c:v>
                </c:pt>
                <c:pt idx="6">
                  <c:v>상사
리더십 수준</c:v>
                </c:pt>
                <c:pt idx="7">
                  <c:v>공정한 평가
/보상</c:v>
                </c:pt>
                <c:pt idx="8">
                  <c:v>상사와 협업
전반적으로
만족</c:v>
                </c:pt>
                <c:pt idx="9">
                  <c:v>교육 및 연수
충분</c:v>
                </c:pt>
                <c:pt idx="10">
                  <c:v>열5</c:v>
                </c:pt>
              </c:strCache>
            </c:strRef>
          </c:cat>
          <c:val>
            <c:numRef>
              <c:f>Sheet1!$B$2:$L$2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3-4829-B48E-E8D6ABDA315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019102582295509E-16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83-4829-B48E-E8D6ABDA315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0019102582295509E-16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수행하고 있는 
직무 보람</c:v>
                </c:pt>
                <c:pt idx="1">
                  <c:v>능력 
충분히 발휘</c:v>
                </c:pt>
                <c:pt idx="2">
                  <c:v>업무량
적절한 수준</c:v>
                </c:pt>
                <c:pt idx="3">
                  <c:v>교직원 서로
신뢰하며 생활</c:v>
                </c:pt>
                <c:pt idx="4">
                  <c:v>상사와
교직원 간
원활한 커뮤니케이션</c:v>
                </c:pt>
                <c:pt idx="5">
                  <c:v>상사 
업무 수행 능력 수준</c:v>
                </c:pt>
                <c:pt idx="6">
                  <c:v>상사
리더십 수준</c:v>
                </c:pt>
                <c:pt idx="7">
                  <c:v>공정한 평가
/보상</c:v>
                </c:pt>
                <c:pt idx="8">
                  <c:v>상사와 협업
전반적으로
만족</c:v>
                </c:pt>
                <c:pt idx="9">
                  <c:v>교육 및 연수
충분</c:v>
                </c:pt>
                <c:pt idx="10">
                  <c:v>열5</c:v>
                </c:pt>
              </c:strCache>
            </c:strRef>
          </c:cat>
          <c:val>
            <c:numRef>
              <c:f>Sheet1!$B$3:$L$3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83-4829-B48E-E8D6ABDA31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57FA1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83-4829-B48E-E8D6ABDA3157}"/>
              </c:ext>
            </c:extLst>
          </c:dPt>
          <c:dLbls>
            <c:dLbl>
              <c:idx val="0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F83-4829-B48E-E8D6ABDA31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F83-4829-B48E-E8D6ABDA31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F83-4829-B48E-E8D6ABDA31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19102582295509E-16"/>
                  <c:y val="-1.7272595904558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F83-4829-B48E-E8D6ABDA31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수행하고 있는 
직무 보람</c:v>
                </c:pt>
                <c:pt idx="1">
                  <c:v>능력 
충분히 발휘</c:v>
                </c:pt>
                <c:pt idx="2">
                  <c:v>업무량
적절한 수준</c:v>
                </c:pt>
                <c:pt idx="3">
                  <c:v>교직원 서로
신뢰하며 생활</c:v>
                </c:pt>
                <c:pt idx="4">
                  <c:v>상사와
교직원 간
원활한 커뮤니케이션</c:v>
                </c:pt>
                <c:pt idx="5">
                  <c:v>상사 
업무 수행 능력 수준</c:v>
                </c:pt>
                <c:pt idx="6">
                  <c:v>상사
리더십 수준</c:v>
                </c:pt>
                <c:pt idx="7">
                  <c:v>공정한 평가
/보상</c:v>
                </c:pt>
                <c:pt idx="8">
                  <c:v>상사와 협업
전반적으로
만족</c:v>
                </c:pt>
                <c:pt idx="9">
                  <c:v>교육 및 연수
충분</c:v>
                </c:pt>
                <c:pt idx="10">
                  <c:v>열5</c:v>
                </c:pt>
              </c:strCache>
            </c:strRef>
          </c:cat>
          <c:val>
            <c:numRef>
              <c:f>Sheet1!$B$4:$L$4</c:f>
              <c:numCache>
                <c:formatCode>###0.0</c:formatCode>
                <c:ptCount val="11"/>
                <c:pt idx="0">
                  <c:v>64.939393939527264</c:v>
                </c:pt>
                <c:pt idx="1">
                  <c:v>58.787878788545441</c:v>
                </c:pt>
                <c:pt idx="2">
                  <c:v>61.515151515454534</c:v>
                </c:pt>
                <c:pt idx="3">
                  <c:v>55.454545454909088</c:v>
                </c:pt>
                <c:pt idx="4">
                  <c:v>66.363636363454546</c:v>
                </c:pt>
                <c:pt idx="5">
                  <c:v>66.363636363818173</c:v>
                </c:pt>
                <c:pt idx="6">
                  <c:v>70.606060606181828</c:v>
                </c:pt>
                <c:pt idx="7" formatCode="0.0">
                  <c:v>73.33333333309092</c:v>
                </c:pt>
                <c:pt idx="8" formatCode="0.0">
                  <c:v>66.666666666727266</c:v>
                </c:pt>
                <c:pt idx="9" formatCode="0.0">
                  <c:v>68.787878787818173</c:v>
                </c:pt>
                <c:pt idx="10" formatCode="0.0">
                  <c:v>61.515151515272713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F83-4829-B48E-E8D6ABDA3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4968560"/>
        <c:axId val="2094965424"/>
      </c:barChart>
      <c:catAx>
        <c:axId val="209496856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2094965424"/>
        <c:crosses val="autoZero"/>
        <c:auto val="1"/>
        <c:lblAlgn val="ctr"/>
        <c:lblOffset val="100"/>
        <c:noMultiLvlLbl val="0"/>
      </c:catAx>
      <c:valAx>
        <c:axId val="209496542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209496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0.09736</cdr:x>
      <cdr:y>0.12681</cdr:y>
    </cdr:from>
    <cdr:to>
      <cdr:x>0.11137</cdr:x>
      <cdr:y>0.22616</cdr:y>
    </cdr:to>
    <cdr:sp macro="" textlink="">
      <cdr:nvSpPr>
        <cdr:cNvPr id="2" name="자유형 1"/>
        <cdr:cNvSpPr/>
      </cdr:nvSpPr>
      <cdr:spPr>
        <a:xfrm xmlns:a="http://schemas.openxmlformats.org/drawingml/2006/main">
          <a:off x="700994" y="482737"/>
          <a:ext cx="100870" cy="378243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0.22638</cdr:x>
      <cdr:y>0.2377</cdr:y>
    </cdr:from>
    <cdr:to>
      <cdr:x>0.23931</cdr:x>
      <cdr:y>0.29479</cdr:y>
    </cdr:to>
    <cdr:sp macro="" textlink="">
      <cdr:nvSpPr>
        <cdr:cNvPr id="3" name="자유형 2"/>
        <cdr:cNvSpPr/>
      </cdr:nvSpPr>
      <cdr:spPr>
        <a:xfrm xmlns:a="http://schemas.openxmlformats.org/drawingml/2006/main" flipH="1" flipV="1">
          <a:off x="1629969" y="904914"/>
          <a:ext cx="93073" cy="217325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0.23639</cdr:x>
      <cdr:y>0.2828</cdr:y>
    </cdr:from>
    <cdr:to>
      <cdr:x>0.25081</cdr:x>
      <cdr:y>0.36802</cdr:y>
    </cdr:to>
    <cdr:sp macro="" textlink="">
      <cdr:nvSpPr>
        <cdr:cNvPr id="4" name="자유형 3"/>
        <cdr:cNvSpPr/>
      </cdr:nvSpPr>
      <cdr:spPr>
        <a:xfrm xmlns:a="http://schemas.openxmlformats.org/drawingml/2006/main" flipH="1" flipV="1">
          <a:off x="1701977" y="1076591"/>
          <a:ext cx="103871" cy="324410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0.3542</cdr:x>
      <cdr:y>0.29761</cdr:y>
    </cdr:from>
    <cdr:to>
      <cdr:x>0.38566</cdr:x>
      <cdr:y>0.35421</cdr:y>
    </cdr:to>
    <cdr:sp macro="" textlink="">
      <cdr:nvSpPr>
        <cdr:cNvPr id="2" name="자유형 1"/>
        <cdr:cNvSpPr/>
      </cdr:nvSpPr>
      <cdr:spPr>
        <a:xfrm xmlns:a="http://schemas.openxmlformats.org/drawingml/2006/main" flipH="1">
          <a:off x="2550239" y="1132965"/>
          <a:ext cx="226482" cy="215466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0.41569</cdr:x>
      <cdr:y>0.1994</cdr:y>
    </cdr:from>
    <cdr:to>
      <cdr:x>0.43503</cdr:x>
      <cdr:y>0.256</cdr:y>
    </cdr:to>
    <cdr:sp macro="" textlink="">
      <cdr:nvSpPr>
        <cdr:cNvPr id="3" name="자유형 2"/>
        <cdr:cNvSpPr/>
      </cdr:nvSpPr>
      <cdr:spPr>
        <a:xfrm xmlns:a="http://schemas.openxmlformats.org/drawingml/2006/main">
          <a:off x="2992989" y="759105"/>
          <a:ext cx="139217" cy="215466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0.31639</cdr:x>
      <cdr:y>0.72469</cdr:y>
    </cdr:from>
    <cdr:to>
      <cdr:x>0.39997</cdr:x>
      <cdr:y>0.8033</cdr:y>
    </cdr:to>
    <cdr:cxnSp macro="">
      <cdr:nvCxnSpPr>
        <cdr:cNvPr id="5" name="꺾인 연결선 4"/>
        <cdr:cNvCxnSpPr/>
      </cdr:nvCxnSpPr>
      <cdr:spPr>
        <a:xfrm xmlns:a="http://schemas.openxmlformats.org/drawingml/2006/main" rot="10800000">
          <a:off x="2278043" y="2758804"/>
          <a:ext cx="601707" cy="299265"/>
        </a:xfrm>
        <a:prstGeom xmlns:a="http://schemas.openxmlformats.org/drawingml/2006/main" prst="bentConnector3">
          <a:avLst/>
        </a:prstGeom>
        <a:ln xmlns:a="http://schemas.openxmlformats.org/drawingml/2006/main" w="6350">
          <a:solidFill>
            <a:schemeClr val="bg1">
              <a:lumMod val="50000"/>
            </a:schemeClr>
          </a:solidFill>
          <a:prstDash val="solid"/>
          <a:tailEnd type="triangl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0.46157</cdr:x>
      <cdr:y>0.36795</cdr:y>
    </cdr:from>
    <cdr:to>
      <cdr:x>0.51642</cdr:x>
      <cdr:y>0.38421</cdr:y>
    </cdr:to>
    <cdr:cxnSp macro="">
      <cdr:nvCxnSpPr>
        <cdr:cNvPr id="7" name="꺾인 연결선 6"/>
        <cdr:cNvCxnSpPr/>
      </cdr:nvCxnSpPr>
      <cdr:spPr>
        <a:xfrm xmlns:a="http://schemas.openxmlformats.org/drawingml/2006/main">
          <a:off x="3323289" y="1400727"/>
          <a:ext cx="394913" cy="61930"/>
        </a:xfrm>
        <a:prstGeom xmlns:a="http://schemas.openxmlformats.org/drawingml/2006/main" prst="bentConnector3">
          <a:avLst/>
        </a:prstGeom>
        <a:ln xmlns:a="http://schemas.openxmlformats.org/drawingml/2006/main" w="6350">
          <a:solidFill>
            <a:schemeClr val="bg1">
              <a:lumMod val="50000"/>
            </a:schemeClr>
          </a:solidFill>
          <a:prstDash val="solid"/>
          <a:tailEnd type="triangle" w="sm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0.22638</cdr:x>
      <cdr:y>0.38327</cdr:y>
    </cdr:from>
    <cdr:to>
      <cdr:x>0.24522</cdr:x>
      <cdr:y>0.44244</cdr:y>
    </cdr:to>
    <cdr:sp macro="" textlink="">
      <cdr:nvSpPr>
        <cdr:cNvPr id="2" name="자유형 1"/>
        <cdr:cNvSpPr/>
      </cdr:nvSpPr>
      <cdr:spPr>
        <a:xfrm xmlns:a="http://schemas.openxmlformats.org/drawingml/2006/main" flipH="1">
          <a:off x="1629970" y="1459073"/>
          <a:ext cx="135608" cy="225240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0.53642</cdr:x>
      <cdr:y>0.38421</cdr:y>
    </cdr:from>
    <cdr:to>
      <cdr:x>0.55642</cdr:x>
      <cdr:y>0.44603</cdr:y>
    </cdr:to>
    <cdr:sp macro="" textlink="">
      <cdr:nvSpPr>
        <cdr:cNvPr id="3" name="자유형 2"/>
        <cdr:cNvSpPr/>
      </cdr:nvSpPr>
      <cdr:spPr>
        <a:xfrm xmlns:a="http://schemas.openxmlformats.org/drawingml/2006/main" flipH="1">
          <a:off x="3862218" y="1462657"/>
          <a:ext cx="144016" cy="235348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0.58642</cdr:x>
      <cdr:y>0.30855</cdr:y>
    </cdr:from>
    <cdr:to>
      <cdr:x>0.60643</cdr:x>
      <cdr:y>0.44509</cdr:y>
    </cdr:to>
    <cdr:sp macro="" textlink="">
      <cdr:nvSpPr>
        <cdr:cNvPr id="4" name="자유형 3"/>
        <cdr:cNvSpPr/>
      </cdr:nvSpPr>
      <cdr:spPr>
        <a:xfrm xmlns:a="http://schemas.openxmlformats.org/drawingml/2006/main" flipH="1">
          <a:off x="4222258" y="1174625"/>
          <a:ext cx="144016" cy="519796"/>
        </a:xfrm>
        <a:custGeom xmlns:a="http://schemas.openxmlformats.org/drawingml/2006/main">
          <a:avLst/>
          <a:gdLst>
            <a:gd name="connsiteX0" fmla="*/ 0 w 152400"/>
            <a:gd name="connsiteY0" fmla="*/ 601980 h 601980"/>
            <a:gd name="connsiteX1" fmla="*/ 0 w 152400"/>
            <a:gd name="connsiteY1" fmla="*/ 0 h 601980"/>
            <a:gd name="connsiteX2" fmla="*/ 152400 w 152400"/>
            <a:gd name="connsiteY2" fmla="*/ 0 h 6019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52400" h="601980">
              <a:moveTo>
                <a:pt x="0" y="601980"/>
              </a:moveTo>
              <a:lnTo>
                <a:pt x="0" y="0"/>
              </a:lnTo>
              <a:lnTo>
                <a:pt x="15240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12FDF-8B59-4E44-B507-1830D45732F8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1C3A571-1625-4D27-B3D5-B605E47117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95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9C7E0A-BEC5-4533-B3CB-EFE821C2E4A3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7045FD-BA37-4B83-B6D0-7AB8FF58B1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9360B-2563-49BE-AC9E-48C02B8547B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72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namu.moe/w/%EA%B5%AD%EC%A0%9C%EB%8C%80%ED%95%99%EA%B5%90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5324475" y="4934597"/>
            <a:ext cx="1593910" cy="1595312"/>
          </a:xfrm>
          <a:prstGeom prst="ellipse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4"/>
          <a:srcRect l="24607" t="7883" r="17768" b="7883"/>
          <a:stretch/>
        </p:blipFill>
        <p:spPr>
          <a:xfrm>
            <a:off x="7627188" y="4694216"/>
            <a:ext cx="2068902" cy="2071566"/>
          </a:xfrm>
          <a:prstGeom prst="ellipse">
            <a:avLst/>
          </a:prstGeom>
        </p:spPr>
      </p:pic>
      <p:pic>
        <p:nvPicPr>
          <p:cNvPr id="4098" name="Picture 2" descr="국제대학교 로고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93000"/>
            <a:ext cx="1728000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850276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</p:spTree>
    <p:extLst>
      <p:ext uri="{BB962C8B-B14F-4D97-AF65-F5344CB8AC3E}">
        <p14:creationId xmlns:p14="http://schemas.microsoft.com/office/powerpoint/2010/main" val="31613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20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1137635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 marL="0" indent="0" algn="l">
              <a:buNone/>
              <a:defRPr sz="1400" b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566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1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8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>
              <a:def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5273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6898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3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00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5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8139112" y="4928572"/>
            <a:ext cx="1190626" cy="11916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216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3849750" y="2088654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cs typeface="Tahoma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45000" y="2974826"/>
            <a:ext cx="3312368" cy="460648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300" b="0" spc="0">
                <a:ln>
                  <a:solidFill>
                    <a:srgbClr val="A9B7B7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71550" indent="-51435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3716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8288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2860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1468425" y="2133972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36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974626"/>
            <a:ext cx="8850188" cy="28041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7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6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736129"/>
            <a:ext cx="8850188" cy="280417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10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8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탱큐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41" y="2948132"/>
            <a:ext cx="3311518" cy="696868"/>
          </a:xfrm>
          <a:prstGeom prst="rect">
            <a:avLst/>
          </a:prstGeom>
        </p:spPr>
      </p:pic>
      <p:pic>
        <p:nvPicPr>
          <p:cNvPr id="9" name="Picture 15" descr="(수정)로고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6275405"/>
            <a:ext cx="1378896" cy="4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1737023" y="6392495"/>
            <a:ext cx="5078634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0" sz="1000" b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굴림" charset="-127"/>
              </a:defRPr>
            </a:lvl2pPr>
            <a:lvl3pPr>
              <a:defRPr>
                <a:latin typeface="맑은 고딕" pitchFamily="50" charset="-127"/>
                <a:ea typeface="굴림" charset="-127"/>
              </a:defRPr>
            </a:lvl3pPr>
            <a:lvl4pPr>
              <a:defRPr>
                <a:latin typeface="맑은 고딕" pitchFamily="50" charset="-127"/>
                <a:ea typeface="굴림" charset="-127"/>
              </a:defRPr>
            </a:lvl4pPr>
            <a:lvl5pPr>
              <a:defRPr>
                <a:latin typeface="맑은 고딕" pitchFamily="50" charset="-127"/>
                <a:ea typeface="굴림" charset="-127"/>
              </a:defRPr>
            </a:lvl5pPr>
            <a:lvl6pPr>
              <a:defRPr>
                <a:latin typeface="맑은 고딕" pitchFamily="50" charset="-127"/>
                <a:ea typeface="굴림" charset="-127"/>
              </a:defRPr>
            </a:lvl6pPr>
            <a:lvl7pPr>
              <a:defRPr>
                <a:latin typeface="맑은 고딕" pitchFamily="50" charset="-127"/>
                <a:ea typeface="굴림" charset="-127"/>
              </a:defRPr>
            </a:lvl7pPr>
            <a:lvl8pPr>
              <a:defRPr>
                <a:latin typeface="맑은 고딕" pitchFamily="50" charset="-127"/>
                <a:ea typeface="굴림" charset="-127"/>
              </a:defRPr>
            </a:lvl8pPr>
            <a:lvl9pPr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㈜</a:t>
            </a:r>
            <a:r>
              <a:rPr lang="ko-KR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글로벌리서치</a:t>
            </a:r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서울시 서초구 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반포대로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서초동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2~4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층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02-6253-1400(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대표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www.globalri.co.kr 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5"/>
          <a:srcRect l="30364"/>
          <a:stretch/>
        </p:blipFill>
        <p:spPr>
          <a:xfrm>
            <a:off x="8515350" y="5190531"/>
            <a:ext cx="1143000" cy="11440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6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9" r:id="rId5"/>
    <p:sldLayoutId id="2147483660" r:id="rId6"/>
    <p:sldLayoutId id="2147483658" r:id="rId7"/>
    <p:sldLayoutId id="2147483655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txStyles>
    <p:titleStyle>
      <a:lvl1pPr algn="l" defTabSz="914400" rtl="0" eaLnBrk="1" latinLnBrk="1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j-cs"/>
        </a:defRPr>
      </a:lvl1pPr>
    </p:titleStyle>
    <p:bodyStyle>
      <a:lvl1pPr marL="187325" indent="-187325" algn="l" defTabSz="914400" rtl="0" eaLnBrk="1" latinLnBrk="1" hangingPunct="1">
        <a:lnSpc>
          <a:spcPct val="120000"/>
        </a:lnSpc>
        <a:spcBef>
          <a:spcPts val="0"/>
        </a:spcBef>
        <a:spcAft>
          <a:spcPts val="150"/>
        </a:spcAft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30150" y="425188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2019. 01.</a:t>
            </a:r>
            <a:endParaRPr lang="ko-KR" altLang="en-US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47049" y="1845000"/>
            <a:ext cx="4830168" cy="1623521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fontAlgn="base">
              <a:spcBef>
                <a:spcPct val="50000"/>
              </a:spcBef>
              <a:spcAft>
                <a:spcPct val="0"/>
              </a:spcAft>
              <a:defRPr kumimoji="1" sz="4000" b="1" spc="-15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맑은 고딕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5pPr>
            <a:lvl6pPr>
              <a:defRPr kumimoji="1">
                <a:latin typeface="Calibri" pitchFamily="34" charset="0"/>
                <a:ea typeface="굴림" pitchFamily="50" charset="-127"/>
              </a:defRPr>
            </a:lvl6pPr>
            <a:lvl7pPr>
              <a:defRPr kumimoji="1">
                <a:latin typeface="Calibri" pitchFamily="34" charset="0"/>
                <a:ea typeface="굴림" pitchFamily="50" charset="-127"/>
              </a:defRPr>
            </a:lvl7pPr>
            <a:lvl8pPr>
              <a:defRPr kumimoji="1">
                <a:latin typeface="Calibri" pitchFamily="34" charset="0"/>
                <a:ea typeface="굴림" pitchFamily="50" charset="-127"/>
              </a:defRPr>
            </a:lvl8pPr>
            <a:lvl9pPr>
              <a:defRPr kumimoji="1">
                <a:latin typeface="Calibri" pitchFamily="34" charset="0"/>
                <a:ea typeface="굴림" pitchFamily="50" charset="-127"/>
              </a:defRPr>
            </a:lvl9pPr>
          </a:lstStyle>
          <a:p>
            <a:pPr latinLnBrk="0">
              <a:spcBef>
                <a:spcPts val="0"/>
              </a:spcBef>
            </a:pPr>
            <a:r>
              <a:rPr lang="en-US" altLang="ko-KR" sz="27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2018</a:t>
            </a:r>
            <a:r>
              <a:rPr lang="ko-KR" altLang="en-US" sz="27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</a:t>
            </a:r>
            <a:endParaRPr lang="en-US" altLang="ko-KR" sz="27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</a:pPr>
            <a:r>
              <a:rPr lang="en-US" altLang="ko-KR" sz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국제대학교 </a:t>
            </a:r>
            <a:r>
              <a:rPr lang="ko-KR" altLang="en-US" sz="3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교육만족도 조사 </a:t>
            </a:r>
            <a:endParaRPr lang="en-US" altLang="ko-KR" sz="3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「직원 및 조교」 결과 </a:t>
            </a:r>
            <a:r>
              <a:rPr lang="ko-KR" altLang="en-US" sz="3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보고서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19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57" y="2519274"/>
            <a:ext cx="1103434" cy="115325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7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43" name="부제목 4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지수 산출 방법</a:t>
            </a:r>
          </a:p>
        </p:txBody>
      </p:sp>
      <p:sp>
        <p:nvSpPr>
          <p:cNvPr id="44" name="내용 개체 틀 4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설문의 만족도 점수는 각 측정항목을 </a:t>
            </a:r>
            <a:r>
              <a:rPr lang="en-US" altLang="ko-KR" dirty="0"/>
              <a:t>100</a:t>
            </a:r>
            <a:r>
              <a:rPr lang="ko-KR" altLang="en-US" dirty="0"/>
              <a:t>점으로 환산한 후</a:t>
            </a:r>
            <a:r>
              <a:rPr lang="en-US" altLang="ko-KR" dirty="0"/>
              <a:t>, </a:t>
            </a:r>
            <a:r>
              <a:rPr lang="ko-KR" altLang="en-US" dirty="0"/>
              <a:t>차원들의 평균을 통해 종합만족도를 산출함</a:t>
            </a:r>
            <a:r>
              <a:rPr lang="en-US" altLang="ko-KR" dirty="0"/>
              <a:t>.</a:t>
            </a:r>
          </a:p>
        </p:txBody>
      </p:sp>
      <p:cxnSp>
        <p:nvCxnSpPr>
          <p:cNvPr id="297" name="직선 연결선 296"/>
          <p:cNvCxnSpPr>
            <a:cxnSpLocks/>
            <a:stCxn id="295" idx="2"/>
            <a:endCxn id="179" idx="0"/>
          </p:cNvCxnSpPr>
          <p:nvPr/>
        </p:nvCxnSpPr>
        <p:spPr>
          <a:xfrm flipH="1">
            <a:off x="1712269" y="3816289"/>
            <a:ext cx="3240732" cy="36903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연결선 297"/>
          <p:cNvCxnSpPr>
            <a:stCxn id="295" idx="2"/>
            <a:endCxn id="182" idx="0"/>
          </p:cNvCxnSpPr>
          <p:nvPr/>
        </p:nvCxnSpPr>
        <p:spPr>
          <a:xfrm flipH="1">
            <a:off x="3921294" y="3816289"/>
            <a:ext cx="1031707" cy="36903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>
            <a:cxnSpLocks/>
            <a:stCxn id="295" idx="2"/>
            <a:endCxn id="185" idx="0"/>
          </p:cNvCxnSpPr>
          <p:nvPr/>
        </p:nvCxnSpPr>
        <p:spPr>
          <a:xfrm>
            <a:off x="4953001" y="3816289"/>
            <a:ext cx="3447458" cy="40159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4" name="그룹 293"/>
          <p:cNvGrpSpPr/>
          <p:nvPr/>
        </p:nvGrpSpPr>
        <p:grpSpPr>
          <a:xfrm>
            <a:off x="4280020" y="2470328"/>
            <a:ext cx="1345961" cy="1345961"/>
            <a:chOff x="-1898470" y="3137955"/>
            <a:chExt cx="1116000" cy="1116000"/>
          </a:xfrm>
        </p:grpSpPr>
        <p:sp>
          <p:nvSpPr>
            <p:cNvPr id="295" name="도넛 3"/>
            <p:cNvSpPr/>
            <p:nvPr/>
          </p:nvSpPr>
          <p:spPr>
            <a:xfrm rot="16200000">
              <a:off x="-1898470" y="3137955"/>
              <a:ext cx="1116000" cy="1116000"/>
            </a:xfrm>
            <a:prstGeom prst="ellipse">
              <a:avLst/>
            </a:prstGeom>
            <a:solidFill>
              <a:srgbClr val="5C7EA8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8AD6"/>
                </a:buClr>
                <a:buFont typeface="Wingdings" pitchFamily="2" charset="2"/>
                <a:buNone/>
              </a:pPr>
              <a:endParaRPr kumimoji="1" lang="ko-KR" altLang="en-US" sz="1300" b="1" kern="600">
                <a:gradFill>
                  <a:gsLst>
                    <a:gs pos="100000">
                      <a:prstClr val="white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cs typeface="Adobe 명조 Std M"/>
              </a:endParaRPr>
            </a:p>
          </p:txBody>
        </p:sp>
        <p:sp>
          <p:nvSpPr>
            <p:cNvPr id="296" name="AutoShape 29"/>
            <p:cNvSpPr>
              <a:spLocks noChangeArrowheads="1"/>
            </p:cNvSpPr>
            <p:nvPr/>
          </p:nvSpPr>
          <p:spPr bwMode="auto">
            <a:xfrm>
              <a:off x="-1823652" y="3212773"/>
              <a:ext cx="966364" cy="966364"/>
            </a:xfrm>
            <a:prstGeom prst="ellipse">
              <a:avLst/>
            </a:prstGeom>
            <a:gradFill flip="none" rotWithShape="1">
              <a:gsLst>
                <a:gs pos="0">
                  <a:srgbClr val="EEEEEE"/>
                </a:gs>
                <a:gs pos="47000">
                  <a:sysClr val="window" lastClr="FFFFFF">
                    <a:lumMod val="95000"/>
                  </a:sysClr>
                </a:gs>
                <a:gs pos="50000">
                  <a:srgbClr val="D9D9D9"/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sysClr val="windowText" lastClr="000000">
                  <a:lumMod val="85000"/>
                  <a:lumOff val="15000"/>
                  <a:alpha val="40000"/>
                </a:sysClr>
              </a:outerShdw>
            </a:effectLst>
          </p:spPr>
          <p:txBody>
            <a:bodyPr lIns="0" tIns="0" rIns="0" bIns="0"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0" marR="0" lvl="0" indent="0" algn="ctr" defTabSz="902977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8AD6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1" lang="ko-KR" altLang="en-US" sz="1600" b="1" kern="0" spc="-100">
                  <a:solidFill>
                    <a:prstClr val="black">
                      <a:lumMod val="95000"/>
                      <a:lumOff val="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종합 만족도</a:t>
              </a:r>
              <a:endParaRPr kumimoji="1" lang="ko-KR" altLang="en-US" sz="1600" b="1" i="0" u="none" strike="noStrike" kern="0" cap="none" spc="-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464383" y="4217885"/>
            <a:ext cx="1863731" cy="1206499"/>
            <a:chOff x="5784599" y="4185328"/>
            <a:chExt cx="2650038" cy="1206499"/>
          </a:xfrm>
        </p:grpSpPr>
        <p:grpSp>
          <p:nvGrpSpPr>
            <p:cNvPr id="184" name="그룹 183"/>
            <p:cNvGrpSpPr/>
            <p:nvPr/>
          </p:nvGrpSpPr>
          <p:grpSpPr>
            <a:xfrm>
              <a:off x="5877785" y="4185328"/>
              <a:ext cx="2475640" cy="648095"/>
              <a:chOff x="544658" y="4954860"/>
              <a:chExt cx="808274" cy="808272"/>
            </a:xfrm>
          </p:grpSpPr>
          <p:sp>
            <p:nvSpPr>
              <p:cNvPr id="185" name="모서리가 둥근 직사각형 184"/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6" name="직사각형 185"/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이미지</a:t>
                </a:r>
                <a:endPara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259" name="모서리가 둥근 직사각형 258"/>
            <p:cNvSpPr/>
            <p:nvPr/>
          </p:nvSpPr>
          <p:spPr>
            <a:xfrm>
              <a:off x="5784599" y="4968208"/>
              <a:ext cx="2650038" cy="4236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이미지</a:t>
              </a:r>
              <a:endPara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76536" y="4185328"/>
            <a:ext cx="1863731" cy="2201035"/>
            <a:chOff x="-587625" y="4185328"/>
            <a:chExt cx="2650038" cy="2201035"/>
          </a:xfrm>
        </p:grpSpPr>
        <p:grpSp>
          <p:nvGrpSpPr>
            <p:cNvPr id="178" name="그룹 177"/>
            <p:cNvGrpSpPr/>
            <p:nvPr/>
          </p:nvGrpSpPr>
          <p:grpSpPr>
            <a:xfrm>
              <a:off x="-494927" y="4185328"/>
              <a:ext cx="2475640" cy="648095"/>
              <a:chOff x="544658" y="4954860"/>
              <a:chExt cx="808274" cy="808272"/>
            </a:xfrm>
          </p:grpSpPr>
          <p:sp>
            <p:nvSpPr>
              <p:cNvPr id="179" name="모서리가 둥근 직사각형 178"/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0" name="직사각형 179"/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대학 환경</a:t>
                </a:r>
                <a:endParaRPr lang="en-US" altLang="ko-KR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253" name="모서리가 둥근 직사각형 252"/>
            <p:cNvSpPr/>
            <p:nvPr/>
          </p:nvSpPr>
          <p:spPr>
            <a:xfrm>
              <a:off x="-587625" y="4968208"/>
              <a:ext cx="2650038" cy="4236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캠퍼스 환경</a:t>
              </a:r>
              <a:endPara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4" name="모서리가 둥근 직사각형 253"/>
            <p:cNvSpPr/>
            <p:nvPr/>
          </p:nvSpPr>
          <p:spPr>
            <a:xfrm>
              <a:off x="-587625" y="5463508"/>
              <a:ext cx="2650038" cy="4236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이용 편리성</a:t>
              </a:r>
              <a:endPara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76" name="Picture 68" descr="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-373885" y="53220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68" descr="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1738371" y="53220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모서리가 둥근 직사각형 90"/>
            <p:cNvSpPr/>
            <p:nvPr/>
          </p:nvSpPr>
          <p:spPr>
            <a:xfrm>
              <a:off x="-587625" y="5962744"/>
              <a:ext cx="2650038" cy="4236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주이용 건물시설</a:t>
              </a:r>
              <a:endPara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92" name="Picture 68" descr="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-373885" y="5821239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68" descr="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1738371" y="5821239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그룹 5"/>
          <p:cNvGrpSpPr/>
          <p:nvPr/>
        </p:nvGrpSpPr>
        <p:grpSpPr>
          <a:xfrm>
            <a:off x="2985389" y="4185328"/>
            <a:ext cx="1863731" cy="1701799"/>
            <a:chOff x="2315336" y="4185328"/>
            <a:chExt cx="2650038" cy="1701799"/>
          </a:xfrm>
        </p:grpSpPr>
        <p:grpSp>
          <p:nvGrpSpPr>
            <p:cNvPr id="181" name="그룹 180"/>
            <p:cNvGrpSpPr/>
            <p:nvPr/>
          </p:nvGrpSpPr>
          <p:grpSpPr>
            <a:xfrm>
              <a:off x="2408278" y="4185328"/>
              <a:ext cx="2475640" cy="648095"/>
              <a:chOff x="544658" y="4954860"/>
              <a:chExt cx="808274" cy="808272"/>
            </a:xfrm>
          </p:grpSpPr>
          <p:sp>
            <p:nvSpPr>
              <p:cNvPr id="182" name="모서리가 둥근 직사각형 181"/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3" name="직사각형 182"/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학교 행정</a:t>
                </a:r>
                <a:endPara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255" name="모서리가 둥근 직사각형 254"/>
            <p:cNvSpPr/>
            <p:nvPr/>
          </p:nvSpPr>
          <p:spPr>
            <a:xfrm>
              <a:off x="2315336" y="4968208"/>
              <a:ext cx="2650038" cy="4236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행정 서비스</a:t>
              </a:r>
              <a:endPara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6" name="모서리가 둥근 직사각형 255"/>
            <p:cNvSpPr/>
            <p:nvPr/>
          </p:nvSpPr>
          <p:spPr>
            <a:xfrm>
              <a:off x="2315336" y="5463508"/>
              <a:ext cx="2650038" cy="4236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인사 제도</a:t>
              </a:r>
              <a:endPara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96" name="Picture 68" descr="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2537298" y="53220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68" descr="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531" b="-1954"/>
            <a:stretch>
              <a:fillRect/>
            </a:stretch>
          </p:blipFill>
          <p:spPr bwMode="auto">
            <a:xfrm>
              <a:off x="4649554" y="5322003"/>
              <a:ext cx="133005" cy="2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E2723A75-E620-4FF3-B8A0-4305ECAF3B01}"/>
              </a:ext>
            </a:extLst>
          </p:cNvPr>
          <p:cNvGrpSpPr/>
          <p:nvPr/>
        </p:nvGrpSpPr>
        <p:grpSpPr>
          <a:xfrm>
            <a:off x="5210853" y="4185328"/>
            <a:ext cx="1863731" cy="1206499"/>
            <a:chOff x="2315336" y="4185328"/>
            <a:chExt cx="2650038" cy="1206499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xmlns="" id="{44D52B71-030B-4404-9031-F76AE7F5856C}"/>
                </a:ext>
              </a:extLst>
            </p:cNvPr>
            <p:cNvGrpSpPr/>
            <p:nvPr/>
          </p:nvGrpSpPr>
          <p:grpSpPr>
            <a:xfrm>
              <a:off x="2408278" y="4185328"/>
              <a:ext cx="2475640" cy="648095"/>
              <a:chOff x="544658" y="4954860"/>
              <a:chExt cx="808274" cy="808272"/>
            </a:xfrm>
          </p:grpSpPr>
          <p:sp>
            <p:nvSpPr>
              <p:cNvPr id="46" name="모서리가 둥근 직사각형 181">
                <a:extLst>
                  <a:ext uri="{FF2B5EF4-FFF2-40B4-BE49-F238E27FC236}">
                    <a16:creationId xmlns:a16="http://schemas.microsoft.com/office/drawing/2014/main" xmlns="" id="{3AD50AFE-F3FA-4D2F-B1D7-F402824FB4E8}"/>
                  </a:ext>
                </a:extLst>
              </p:cNvPr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xmlns="" id="{AE754113-B19B-4E63-AC1A-42EDEA6A51E5}"/>
                  </a:ext>
                </a:extLst>
              </p:cNvPr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직무</a:t>
                </a:r>
                <a:endParaRPr lang="en-US" altLang="ko-KR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40" name="모서리가 둥근 직사각형 254">
              <a:extLst>
                <a:ext uri="{FF2B5EF4-FFF2-40B4-BE49-F238E27FC236}">
                  <a16:creationId xmlns:a16="http://schemas.microsoft.com/office/drawing/2014/main" xmlns="" id="{5C1FBE2E-A26B-470B-A2C4-A305F9590D38}"/>
                </a:ext>
              </a:extLst>
            </p:cNvPr>
            <p:cNvSpPr/>
            <p:nvPr/>
          </p:nvSpPr>
          <p:spPr>
            <a:xfrm>
              <a:off x="2315336" y="4968208"/>
              <a:ext cx="2650038" cy="423619"/>
            </a:xfrm>
            <a:prstGeom prst="roundRect">
              <a:avLst>
                <a:gd name="adj" fmla="val 10488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000" b="1" spc="-50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직무</a:t>
              </a:r>
              <a:endParaRPr lang="ko-KR" altLang="en-US" sz="10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xmlns="" id="{6E94F399-7444-43EC-B192-A089E202BF14}"/>
              </a:ext>
            </a:extLst>
          </p:cNvPr>
          <p:cNvCxnSpPr>
            <a:cxnSpLocks/>
            <a:stCxn id="46" idx="0"/>
            <a:endCxn id="295" idx="2"/>
          </p:cNvCxnSpPr>
          <p:nvPr/>
        </p:nvCxnSpPr>
        <p:spPr>
          <a:xfrm flipH="1" flipV="1">
            <a:off x="4953001" y="3816289"/>
            <a:ext cx="1193757" cy="36903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7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주요 결과 요약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종합 만족도</a:t>
            </a:r>
            <a:r>
              <a:rPr lang="en-US" altLang="ko-KR" dirty="0" smtClean="0"/>
              <a:t>		12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주요 만족도</a:t>
            </a:r>
            <a:r>
              <a:rPr lang="en-US" altLang="ko-KR" dirty="0" smtClean="0"/>
              <a:t>		14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</a:t>
            </a:r>
            <a:r>
              <a:rPr lang="en-US" altLang="ko-KR" dirty="0" smtClean="0"/>
              <a:t>		17</a:t>
            </a:r>
          </a:p>
          <a:p>
            <a:r>
              <a:rPr lang="en-US" altLang="ko-KR" sz="1100" dirty="0" smtClean="0"/>
              <a:t>   - </a:t>
            </a:r>
            <a:r>
              <a:rPr lang="ko-KR" altLang="en-US" sz="1100" dirty="0" smtClean="0"/>
              <a:t>대학 환경</a:t>
            </a:r>
            <a:r>
              <a:rPr lang="en-US" altLang="ko-KR" sz="1100" dirty="0" smtClean="0"/>
              <a:t>			17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학교 행정</a:t>
            </a:r>
            <a:r>
              <a:rPr lang="en-US" altLang="ko-KR" sz="1100" dirty="0" smtClean="0"/>
              <a:t>			19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직무</a:t>
            </a:r>
            <a:r>
              <a:rPr lang="en-US" altLang="ko-KR" sz="1100" dirty="0" smtClean="0"/>
              <a:t>			22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이미지</a:t>
            </a:r>
            <a:r>
              <a:rPr lang="en-US" altLang="ko-KR" sz="1100" dirty="0" smtClean="0"/>
              <a:t>			24</a:t>
            </a:r>
            <a:r>
              <a:rPr lang="en-US" altLang="ko-KR" dirty="0" smtClean="0"/>
              <a:t>		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B</a:t>
            </a:r>
          </a:p>
        </p:txBody>
      </p:sp>
    </p:spTree>
    <p:extLst>
      <p:ext uri="{BB962C8B-B14F-4D97-AF65-F5344CB8AC3E}">
        <p14:creationId xmlns:p14="http://schemas.microsoft.com/office/powerpoint/2010/main" val="107938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차트 18"/>
          <p:cNvGraphicFramePr/>
          <p:nvPr>
            <p:extLst/>
          </p:nvPr>
        </p:nvGraphicFramePr>
        <p:xfrm>
          <a:off x="266700" y="2625725"/>
          <a:ext cx="93726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시계열 분석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ko-KR" altLang="en-US" dirty="0"/>
              <a:t>국제대학교</a:t>
            </a:r>
            <a:r>
              <a:rPr lang="en-US" altLang="ko-KR" dirty="0"/>
              <a:t> </a:t>
            </a:r>
            <a:r>
              <a:rPr lang="ko-KR" altLang="en-US" dirty="0" smtClean="0"/>
              <a:t>직원 및 조교 </a:t>
            </a:r>
            <a:r>
              <a:rPr lang="ko-KR" altLang="en-US" dirty="0"/>
              <a:t>종합만족도는 </a:t>
            </a:r>
            <a:r>
              <a:rPr lang="en-US" altLang="ko-KR" dirty="0" smtClean="0"/>
              <a:t>59.3</a:t>
            </a:r>
            <a:r>
              <a:rPr lang="ko-KR" altLang="en-US" dirty="0" smtClean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 smtClean="0"/>
              <a:t>-0.9</a:t>
            </a:r>
            <a:r>
              <a:rPr lang="ko-KR" altLang="en-US" dirty="0" smtClean="0"/>
              <a:t>점 하락함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330035" y="1169890"/>
              <a:ext cx="329590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n=55,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318917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연도별 종합만족도</a:t>
              </a:r>
            </a:p>
          </p:txBody>
        </p:sp>
      </p:grpSp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411438" y="5568478"/>
          <a:ext cx="9150074" cy="177165"/>
        </p:xfrm>
        <a:graphic>
          <a:graphicData uri="http://schemas.openxmlformats.org/drawingml/2006/table">
            <a:tbl>
              <a:tblPr/>
              <a:tblGrid>
                <a:gridCol w="4575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5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2018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1500000">
            <a:off x="4539516" y="3921794"/>
            <a:ext cx="114082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4937928" y="3729107"/>
            <a:ext cx="407690" cy="40769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auto" latinLnBrk="0"/>
            <a:r>
              <a:rPr kumimoji="1" lang="ko-KR" altLang="en-US" sz="1000" dirty="0" smtClean="0">
                <a:solidFill>
                  <a:srgbClr val="FF0000"/>
                </a:solidFill>
                <a:latin typeface="Trebuchet MS" pitchFamily="34" charset="0"/>
              </a:rPr>
              <a:t>▼</a:t>
            </a:r>
            <a:r>
              <a:rPr kumimoji="1" lang="en-US" altLang="ko-KR" sz="1000" dirty="0">
                <a:solidFill>
                  <a:schemeClr val="tx1"/>
                </a:solidFill>
                <a:latin typeface="Trebuchet MS" pitchFamily="34" charset="0"/>
              </a:rPr>
              <a:t>0</a:t>
            </a:r>
            <a:r>
              <a:rPr kumimoji="1" lang="en-US" altLang="ko-KR" sz="1000" dirty="0" smtClean="0">
                <a:solidFill>
                  <a:schemeClr val="tx1"/>
                </a:solidFill>
                <a:latin typeface="Trebuchet MS" pitchFamily="34" charset="0"/>
              </a:rPr>
              <a:t>.9</a:t>
            </a:r>
            <a:endParaRPr kumimoji="1" lang="en-US" altLang="ko-KR" sz="1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4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 smtClean="0"/>
              <a:t>응답자 </a:t>
            </a:r>
            <a:r>
              <a:rPr lang="ko-KR" altLang="en-US" dirty="0" err="1" smtClean="0"/>
              <a:t>특성별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성별로는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남성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61.7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재직구분별로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직원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61.0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재직기간 </a:t>
            </a:r>
            <a:r>
              <a:rPr lang="en-US" altLang="ko-KR" dirty="0" smtClean="0"/>
              <a:t>‘11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</a:t>
            </a:r>
            <a:r>
              <a:rPr lang="en-US" altLang="ko-KR" dirty="0" smtClean="0"/>
              <a:t>15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81.8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/>
              <a:t> </a:t>
            </a:r>
            <a:r>
              <a:rPr lang="ko-KR" altLang="en-US" dirty="0" smtClean="0"/>
              <a:t>만족도가 가장 높게 나타남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응답자 </a:t>
            </a:r>
            <a:r>
              <a:rPr lang="ko-KR" altLang="en-US" dirty="0" err="1" smtClean="0"/>
              <a:t>특성별</a:t>
            </a:r>
            <a:r>
              <a:rPr lang="ko-KR" altLang="en-US" dirty="0" smtClean="0"/>
              <a:t> 전년 대비 만족도는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남성</a:t>
            </a:r>
            <a:r>
              <a:rPr lang="en-US" altLang="ko-KR" dirty="0" smtClean="0"/>
              <a:t>’(+</a:t>
            </a:r>
            <a:r>
              <a:rPr lang="en-US" altLang="ko-KR" dirty="0" smtClean="0"/>
              <a:t>2.7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직원</a:t>
            </a:r>
            <a:r>
              <a:rPr lang="en-US" altLang="ko-KR" dirty="0" smtClean="0"/>
              <a:t>’(+</a:t>
            </a:r>
            <a:r>
              <a:rPr lang="en-US" altLang="ko-KR" dirty="0" smtClean="0"/>
              <a:t>3.6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재직기간 </a:t>
            </a:r>
            <a:r>
              <a:rPr lang="en-US" altLang="ko-KR" dirty="0" smtClean="0"/>
              <a:t>‘11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~15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’(+</a:t>
            </a:r>
            <a:r>
              <a:rPr lang="en-US" altLang="ko-KR" dirty="0" smtClean="0"/>
              <a:t>12.2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가장 높게 나타남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6330035" y="1169890"/>
              <a:ext cx="329590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n=55,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/>
            <p:cNvSpPr/>
            <p:nvPr/>
          </p:nvSpPr>
          <p:spPr bwMode="auto">
            <a:xfrm>
              <a:off x="362732" y="1103179"/>
              <a:ext cx="425312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종합만족도</a:t>
              </a:r>
            </a:p>
          </p:txBody>
        </p:sp>
      </p:grpSp>
      <p:graphicFrame>
        <p:nvGraphicFramePr>
          <p:cNvPr id="25" name="차트 24"/>
          <p:cNvGraphicFramePr/>
          <p:nvPr>
            <p:extLst>
              <p:ext uri="{D42A27DB-BD31-4B8C-83A1-F6EECF244321}">
                <p14:modId xmlns:p14="http://schemas.microsoft.com/office/powerpoint/2010/main" val="2572015698"/>
              </p:ext>
            </p:extLst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Group 3"/>
          <p:cNvGraphicFramePr>
            <a:graphicFrameLocks noGrp="1"/>
          </p:cNvGraphicFramePr>
          <p:nvPr>
            <p:extLst/>
          </p:nvPr>
        </p:nvGraphicFramePr>
        <p:xfrm>
          <a:off x="1250270" y="5568478"/>
          <a:ext cx="8304300" cy="502725"/>
        </p:xfrm>
        <a:graphic>
          <a:graphicData uri="http://schemas.openxmlformats.org/drawingml/2006/table">
            <a:tbl>
              <a:tblPr/>
              <a:tblGrid>
                <a:gridCol w="830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043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 latinLnBrk="0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직원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조교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미만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1~5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6~10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11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~15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16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이상</a:t>
                      </a:r>
                      <a:endParaRPr kumimoji="1" lang="ko-KR" altLang="en-US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en-US" altLang="ko-KR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n=55)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(24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(31)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(33)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40" name="Group 3"/>
          <p:cNvGraphicFramePr>
            <a:graphicFrameLocks noGrp="1"/>
          </p:cNvGraphicFramePr>
          <p:nvPr>
            <p:extLst/>
          </p:nvPr>
        </p:nvGraphicFramePr>
        <p:xfrm>
          <a:off x="1249681" y="2987952"/>
          <a:ext cx="8304890" cy="417600"/>
        </p:xfrm>
        <a:graphic>
          <a:graphicData uri="http://schemas.openxmlformats.org/drawingml/2006/table">
            <a:tbl>
              <a:tblPr/>
              <a:tblGrid>
                <a:gridCol w="830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04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22.5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직사각형 40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43780" y="4491131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표 43"/>
          <p:cNvGraphicFramePr>
            <a:graphicFrameLocks noGrp="1"/>
          </p:cNvGraphicFramePr>
          <p:nvPr>
            <p:extLst/>
          </p:nvPr>
        </p:nvGraphicFramePr>
        <p:xfrm>
          <a:off x="2132941" y="6172505"/>
          <a:ext cx="1547244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3825256" y="6181422"/>
          <a:ext cx="1534758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재직구분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/>
          </p:nvPr>
        </p:nvGraphicFramePr>
        <p:xfrm>
          <a:off x="5505085" y="6181422"/>
          <a:ext cx="40494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재직기간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직선 연결선 46"/>
          <p:cNvCxnSpPr/>
          <p:nvPr/>
        </p:nvCxnSpPr>
        <p:spPr>
          <a:xfrm>
            <a:off x="3745340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2080918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5397240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101"/>
          <p:cNvSpPr>
            <a:spLocks/>
          </p:cNvSpPr>
          <p:nvPr/>
        </p:nvSpPr>
        <p:spPr bwMode="auto">
          <a:xfrm>
            <a:off x="3446660" y="4027142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" name="Freeform 101"/>
          <p:cNvSpPr>
            <a:spLocks/>
          </p:cNvSpPr>
          <p:nvPr/>
        </p:nvSpPr>
        <p:spPr bwMode="auto">
          <a:xfrm>
            <a:off x="2613266" y="3961610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52" name="Freeform 101"/>
          <p:cNvSpPr>
            <a:spLocks/>
          </p:cNvSpPr>
          <p:nvPr/>
        </p:nvSpPr>
        <p:spPr bwMode="auto">
          <a:xfrm>
            <a:off x="5098559" y="4045022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3" name="Freeform 101"/>
          <p:cNvSpPr>
            <a:spLocks/>
          </p:cNvSpPr>
          <p:nvPr/>
        </p:nvSpPr>
        <p:spPr bwMode="auto">
          <a:xfrm>
            <a:off x="7627945" y="4186045"/>
            <a:ext cx="226690" cy="264262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4" name="Freeform 101"/>
          <p:cNvSpPr>
            <a:spLocks/>
          </p:cNvSpPr>
          <p:nvPr/>
        </p:nvSpPr>
        <p:spPr bwMode="auto">
          <a:xfrm>
            <a:off x="4248732" y="3923245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55" name="Freeform 101"/>
          <p:cNvSpPr>
            <a:spLocks/>
          </p:cNvSpPr>
          <p:nvPr/>
        </p:nvSpPr>
        <p:spPr bwMode="auto">
          <a:xfrm>
            <a:off x="8409384" y="3605279"/>
            <a:ext cx="226800" cy="262800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91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차트 27"/>
          <p:cNvGraphicFramePr/>
          <p:nvPr>
            <p:extLst>
              <p:ext uri="{D42A27DB-BD31-4B8C-83A1-F6EECF244321}">
                <p14:modId xmlns:p14="http://schemas.microsoft.com/office/powerpoint/2010/main" val="3779273315"/>
              </p:ext>
            </p:extLst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/>
              <a:t>주요 만족도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ko-KR" altLang="en-US" dirty="0"/>
              <a:t>국제대학교 직원 및 조교 종합만족도는 </a:t>
            </a:r>
            <a:r>
              <a:rPr lang="en-US" altLang="ko-KR" dirty="0" smtClean="0"/>
              <a:t>59.3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-0.9</a:t>
            </a:r>
            <a:r>
              <a:rPr lang="ko-KR" altLang="en-US" dirty="0" smtClean="0"/>
              <a:t>점 하락함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ko-KR" altLang="en-US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직원 종합만족도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61.0</a:t>
            </a:r>
            <a:r>
              <a:rPr lang="ko-KR" altLang="en-US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점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ko-KR" altLang="en-US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조교 종합만족도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56.7</a:t>
            </a:r>
            <a:r>
              <a:rPr lang="ko-KR" altLang="en-US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점 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ko-KR" altLang="en-US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직원이 조교 </a:t>
            </a:r>
            <a:r>
              <a:rPr lang="ko-KR" altLang="en-US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대비 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4.3</a:t>
            </a:r>
            <a:r>
              <a:rPr lang="ko-KR" altLang="en-US" i="1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점 </a:t>
            </a:r>
            <a:r>
              <a:rPr lang="ko-KR" altLang="en-US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높음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altLang="ko-KR" i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ko-KR" altLang="en-US" dirty="0" err="1"/>
              <a:t>차원별로</a:t>
            </a:r>
            <a:r>
              <a:rPr lang="ko-KR" altLang="en-US" dirty="0"/>
              <a:t> 살펴보면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직무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64.9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대학 환경</a:t>
            </a:r>
            <a:r>
              <a:rPr lang="en-US" altLang="ko-KR" dirty="0" smtClean="0"/>
              <a:t>’(63.0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’(57.1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나타남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 대비 만족도는 직무를 제외한 모든 항목이 하락한 가운데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하락폭</a:t>
            </a:r>
            <a:r>
              <a:rPr lang="en-US" altLang="ko-KR" dirty="0" smtClean="0"/>
              <a:t>(-3.8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큼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n=55,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 bwMode="auto">
            <a:xfrm>
              <a:off x="362732" y="1103179"/>
              <a:ext cx="222255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주요 만족도</a:t>
              </a:r>
            </a:p>
          </p:txBody>
        </p:sp>
      </p:grpSp>
      <p:graphicFrame>
        <p:nvGraphicFramePr>
          <p:cNvPr id="17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161925"/>
        </p:xfrm>
        <a:graphic>
          <a:graphicData uri="http://schemas.openxmlformats.org/drawingml/2006/table">
            <a:tbl>
              <a:tblPr/>
              <a:tblGrid>
                <a:gridCol w="138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8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8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환경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학교 행정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직무</a:t>
                      </a:r>
                      <a:r>
                        <a:rPr kumimoji="1" lang="en-US" altLang="ko-KR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**</a:t>
                      </a:r>
                      <a:endParaRPr kumimoji="1" lang="ko-KR" altLang="en-US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이미지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3584" y="6381750"/>
            <a:ext cx="3621184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전년 대비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신규 조사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138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8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8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t"/>
                      <a:endParaRPr kumimoji="1" lang="en-US" altLang="ko-KR" sz="9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243780" y="4486444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2648744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8181168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01"/>
          <p:cNvSpPr>
            <a:spLocks/>
          </p:cNvSpPr>
          <p:nvPr/>
        </p:nvSpPr>
        <p:spPr bwMode="auto">
          <a:xfrm>
            <a:off x="4808886" y="406349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2" name="Freeform 101"/>
          <p:cNvSpPr>
            <a:spLocks/>
          </p:cNvSpPr>
          <p:nvPr/>
        </p:nvSpPr>
        <p:spPr bwMode="auto">
          <a:xfrm>
            <a:off x="6167856" y="382444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60278" y="3213249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1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/>
              <a:t>주요 만족도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n=55,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/>
          </p:nvPr>
        </p:nvGraphicFramePr>
        <p:xfrm>
          <a:off x="344100" y="1196969"/>
          <a:ext cx="9218939" cy="5184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0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000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3100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10004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310004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275853">
                <a:tc rowSpan="2"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종합만족도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85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 환경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학교 행정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이미지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507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06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06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재직구분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8063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3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/>
              <a:t>주요 만족도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3) </a:t>
            </a:r>
            <a:r>
              <a:rPr lang="ko-KR" altLang="en-US" dirty="0"/>
              <a:t>개선 요구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학교 관련 전반적 </a:t>
            </a:r>
            <a:r>
              <a:rPr lang="ko-KR" altLang="en-US" dirty="0" smtClean="0"/>
              <a:t>개선사항으로는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휴게공간 필요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편의시설 확충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교직원 복지 향상 필요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등 다양한 의견이 나타남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513" y="6421423"/>
            <a:ext cx="1554913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</a:t>
            </a:r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44082" y="1413000"/>
            <a:ext cx="161743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</a:t>
            </a:r>
            <a:r>
              <a:rPr lang="ko-KR" altLang="en-US" sz="900" dirty="0" smtClean="0">
                <a:latin typeface="Trebuchet MS" panose="020B0603020202020204" pitchFamily="34" charset="0"/>
              </a:rPr>
              <a:t>중복응답</a:t>
            </a:r>
            <a:r>
              <a:rPr lang="en-US" altLang="ko-KR" sz="900" dirty="0" smtClean="0">
                <a:latin typeface="Trebuchet MS" panose="020B0603020202020204" pitchFamily="34" charset="0"/>
              </a:rPr>
              <a:t>, n=55</a:t>
            </a:r>
            <a:r>
              <a:rPr lang="en-US" altLang="ko-KR" sz="900" dirty="0">
                <a:latin typeface="Trebuchet MS" panose="020B0603020202020204" pitchFamily="34" charset="0"/>
              </a:rPr>
              <a:t>, %)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58982"/>
              </p:ext>
            </p:extLst>
          </p:nvPr>
        </p:nvGraphicFramePr>
        <p:xfrm>
          <a:off x="560513" y="1560208"/>
          <a:ext cx="9000999" cy="486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3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7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7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9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7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79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5369">
                <a:tc rowSpan="2">
                  <a:txBody>
                    <a:bodyPr/>
                    <a:lstStyle/>
                    <a:p>
                      <a:pPr algn="l" fontAlgn="auto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　</a:t>
                      </a:r>
                    </a:p>
                  </a:txBody>
                  <a:tcPr marL="7018" marR="7018" marT="701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재직구분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3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369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18" marR="7018" marT="701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(55)</a:t>
                      </a:r>
                      <a:endParaRPr lang="en-US" altLang="ko-KR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(33)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(22)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0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018" marR="7018" marT="701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휴게공간 필요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편의시설 확충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교직원 복지 향상 필요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학교식당 메뉴 다양화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화장실 청결 필요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학생과의 원활한 의사소통을 보다 다양하게 시행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구성원의 대화합을 위해 모든 교직원 화합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우수한 학생 선발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지금은 지표관리에 주력해야 하며 기존 과들의 내실 및 과감한 정리가 필요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이후에는 스쿨버스 및 대중교통 즉 교통편이 불편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주차공간 부족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학교식당 위생관리 필요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복지시설의 질을 높여야 한다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벌레가 많다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예지관이 많이 춥다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모든면에서 장기적인 목표를 세우고 차근차근 진행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적재적소에 인재 배치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신입직원을 위한 체계적이고 조직적인 교육시스템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직원들을 위한 역량강화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조교인원수 부적합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업무에 비해 월급 및 휴가 또는 그에 따른 보상이 적다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행정처리가 늦어지거나 미루는 경향이 있다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학생과 교직원의 의견을 반영하는 학사행정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교수님들끼리 업무처리가 통일되지 않아 힘들다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우체국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업무처리시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외부로 나가야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하는점이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불편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본부에서 하려고 했던 일들을 학과로 다 돌리려고 하는 느낌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문제가 생겨서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문의를 하면 바로 처기가 되지 않는다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5164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행정적으로 도움이 될 수 있게 개선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1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대학 환경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대학 환경 만족도는 </a:t>
            </a:r>
            <a:r>
              <a:rPr lang="en-US" altLang="ko-KR" dirty="0" smtClean="0"/>
              <a:t>63.0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-0.9</a:t>
            </a:r>
            <a:r>
              <a:rPr lang="ko-KR" altLang="en-US" dirty="0" smtClean="0"/>
              <a:t>점 하락함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대학 환경 내 차원 만족도는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주이용</a:t>
            </a:r>
            <a:r>
              <a:rPr lang="ko-KR" altLang="en-US" dirty="0" smtClean="0"/>
              <a:t> 건물시설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68.7</a:t>
            </a:r>
            <a:r>
              <a:rPr lang="ko-KR" altLang="en-US" dirty="0" smtClean="0"/>
              <a:t>점으로 가장 높은 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캠퍼스 환경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58.7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평가항목별 만족도는 캠퍼스 환경 차원에서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녹지 조경</a:t>
            </a:r>
            <a:r>
              <a:rPr lang="en-US" altLang="ko-KR" dirty="0" smtClean="0"/>
              <a:t>’(69.1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이용 편리성 차원에서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주차시설 이용 편리</a:t>
            </a:r>
            <a:r>
              <a:rPr lang="en-US" altLang="ko-KR" dirty="0" smtClean="0"/>
              <a:t>’(72.1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br>
              <a:rPr lang="en-US" altLang="ko-KR" dirty="0" smtClean="0"/>
            </a:br>
            <a:r>
              <a:rPr lang="ko-KR" altLang="en-US" dirty="0" err="1" smtClean="0"/>
              <a:t>주이용</a:t>
            </a:r>
            <a:r>
              <a:rPr lang="ko-KR" altLang="en-US" dirty="0" smtClean="0"/>
              <a:t> 건물시설 차원에서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건물 내부 청결</a:t>
            </a:r>
            <a:r>
              <a:rPr lang="en-US" altLang="ko-KR" dirty="0" smtClean="0"/>
              <a:t>’(73.0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높게 나타남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 대비 만족도는 </a:t>
            </a:r>
            <a:r>
              <a:rPr lang="ko-KR" altLang="en-US" dirty="0" err="1" smtClean="0"/>
              <a:t>주이용</a:t>
            </a:r>
            <a:r>
              <a:rPr lang="ko-KR" altLang="en-US" dirty="0" smtClean="0"/>
              <a:t> 건물시설 차원의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냉</a:t>
            </a:r>
            <a:r>
              <a:rPr lang="en-US" altLang="ko-KR" dirty="0" smtClean="0"/>
              <a:t>/</a:t>
            </a:r>
            <a:r>
              <a:rPr lang="ko-KR" altLang="en-US" dirty="0" smtClean="0"/>
              <a:t>난방 온도 유지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(+2.2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큼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n=55,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370604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대학 환경 차원 만족도</a:t>
              </a:r>
            </a:p>
          </p:txBody>
        </p:sp>
      </p:grpSp>
      <p:graphicFrame>
        <p:nvGraphicFramePr>
          <p:cNvPr id="45" name="차트 44"/>
          <p:cNvGraphicFramePr/>
          <p:nvPr>
            <p:extLst>
              <p:ext uri="{D42A27DB-BD31-4B8C-83A1-F6EECF244321}">
                <p14:modId xmlns:p14="http://schemas.microsoft.com/office/powerpoint/2010/main" val="2386471112"/>
              </p:ext>
            </p:extLst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626993"/>
        </p:xfrm>
        <a:graphic>
          <a:graphicData uri="http://schemas.openxmlformats.org/drawingml/2006/table">
            <a:tbl>
              <a:tblPr/>
              <a:tblGrid>
                <a:gridCol w="46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대학 환경 차원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캠퍼스 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환경 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휴식 내 공간 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충분성</a:t>
                      </a:r>
                      <a:endParaRPr kumimoji="1" lang="ko-KR" altLang="en-US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녹지 조경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외관 청결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공간 청결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질서 유지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편의 시설 </a:t>
                      </a:r>
                      <a:r>
                        <a:rPr kumimoji="1" lang="ko-KR" altLang="en-US" sz="900" b="0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충분성</a:t>
                      </a:r>
                      <a:endParaRPr kumimoji="1" lang="ko-KR" altLang="en-US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편의시설 운영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이용 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편리성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전체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안내 표지판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편의시설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주차시설 이용 편리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주이용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</a:t>
                      </a:r>
                      <a:endParaRPr kumimoji="1" lang="en-US" altLang="ko-KR" sz="9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건물시설 전체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 시설 관리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 조명 유지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냉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난방 온도 유지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내부 청결</a:t>
                      </a: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endParaRPr kumimoji="1" lang="ko-KR" altLang="en-US" sz="10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6593" marR="6593" marT="6593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[</a:t>
                      </a:r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캠퍼스 환경</a:t>
                      </a:r>
                      <a:r>
                        <a:rPr kumimoji="1" lang="en-US" altLang="ko-KR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]</a:t>
                      </a:r>
                    </a:p>
                  </a:txBody>
                  <a:tcPr marL="6593" marR="6593" marT="6593" marB="0" anchor="ctr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[</a:t>
                      </a:r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이용 편리성</a:t>
                      </a:r>
                      <a:r>
                        <a:rPr kumimoji="1" lang="en-US" altLang="ko-KR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]</a:t>
                      </a:r>
                    </a:p>
                  </a:txBody>
                  <a:tcPr marL="6593" marR="6593" marT="6593" marB="0" anchor="ctr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[</a:t>
                      </a:r>
                      <a:r>
                        <a:rPr kumimoji="1" lang="ko-KR" altLang="en-US" sz="900" b="1" i="0" u="none" strike="noStrike" kern="1200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주이용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건물시설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]</a:t>
                      </a:r>
                    </a:p>
                  </a:txBody>
                  <a:tcPr marL="6593" marR="6593" marT="6593" marB="0" anchor="ctr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43584" y="6381750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48" name="Group 3"/>
          <p:cNvGraphicFramePr>
            <a:graphicFrameLocks noGrp="1"/>
          </p:cNvGraphicFramePr>
          <p:nvPr>
            <p:extLst/>
          </p:nvPr>
        </p:nvGraphicFramePr>
        <p:xfrm>
          <a:off x="1249681" y="2987952"/>
          <a:ext cx="8263566" cy="417600"/>
        </p:xfrm>
        <a:graphic>
          <a:graphicData uri="http://schemas.openxmlformats.org/drawingml/2006/table">
            <a:tbl>
              <a:tblPr/>
              <a:tblGrid>
                <a:gridCol w="459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90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▼</a:t>
                      </a:r>
                      <a:r>
                        <a:rPr kumimoji="1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0.9</a:t>
                      </a:r>
                      <a:endParaRPr kumimoji="1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auto"/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9" name="직사각형 48"/>
          <p:cNvSpPr/>
          <p:nvPr/>
        </p:nvSpPr>
        <p:spPr>
          <a:xfrm>
            <a:off x="359774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59774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>
            <a:off x="1719313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243780" y="4419694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411748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7257965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101"/>
          <p:cNvSpPr>
            <a:spLocks/>
          </p:cNvSpPr>
          <p:nvPr/>
        </p:nvSpPr>
        <p:spPr bwMode="auto">
          <a:xfrm>
            <a:off x="4651244" y="417204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Freeform 101"/>
          <p:cNvSpPr>
            <a:spLocks/>
          </p:cNvSpPr>
          <p:nvPr/>
        </p:nvSpPr>
        <p:spPr bwMode="auto">
          <a:xfrm>
            <a:off x="2857988" y="379579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Freeform 101"/>
          <p:cNvSpPr>
            <a:spLocks/>
          </p:cNvSpPr>
          <p:nvPr/>
        </p:nvSpPr>
        <p:spPr bwMode="auto">
          <a:xfrm>
            <a:off x="7031196" y="375669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Freeform 101"/>
          <p:cNvSpPr>
            <a:spLocks/>
          </p:cNvSpPr>
          <p:nvPr/>
        </p:nvSpPr>
        <p:spPr bwMode="auto">
          <a:xfrm>
            <a:off x="6452824" y="403984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1" name="Freeform 101"/>
          <p:cNvSpPr>
            <a:spLocks/>
          </p:cNvSpPr>
          <p:nvPr/>
        </p:nvSpPr>
        <p:spPr bwMode="auto">
          <a:xfrm>
            <a:off x="7858547" y="390215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2" name="Freeform 101"/>
          <p:cNvSpPr>
            <a:spLocks/>
          </p:cNvSpPr>
          <p:nvPr/>
        </p:nvSpPr>
        <p:spPr bwMode="auto">
          <a:xfrm>
            <a:off x="9237875" y="374299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7273914" y="4032069"/>
            <a:ext cx="433172" cy="19855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735263" y="4032069"/>
            <a:ext cx="433172" cy="19855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55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대학 환경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n=55,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488" y="6453336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18934" cy="5264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24163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264501">
                <a:tc rowSpan="2"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대학</a:t>
                      </a:r>
                      <a:endParaRPr lang="en-US" altLang="ko-KR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환경</a:t>
                      </a:r>
                      <a:endParaRPr lang="en-US" altLang="ko-KR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차원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auto"/>
                      <a:r>
                        <a:rPr lang="en-US" altLang="ko-KR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캠퍼스 환경</a:t>
                      </a:r>
                      <a:r>
                        <a:rPr lang="en-US" altLang="ko-KR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en-US" altLang="ko-KR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이용 편리성</a:t>
                      </a:r>
                      <a:r>
                        <a:rPr lang="en-US" altLang="ko-KR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en-US" altLang="ko-KR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주이용 건물시설</a:t>
                      </a:r>
                      <a:r>
                        <a:rPr lang="en-US" altLang="ko-KR" sz="900" b="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83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캠퍼스 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환경 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휴식 내 공간 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충분성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녹지 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조경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외관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청결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공간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청결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질서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유지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편의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충분성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편의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운영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이용 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편리성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전체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 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안내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표지판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외부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편의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시설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주차시설 이용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편리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주이용 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건물시설 전체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 시설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관리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 내 조명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유지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냉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난방 온도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유지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건물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내부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청결</a:t>
                      </a:r>
                    </a:p>
                  </a:txBody>
                  <a:tcPr marL="6593" marR="6593" marT="659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936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567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567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재직구분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567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756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7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95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학교 행정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학교행정 차원 만족도는 </a:t>
            </a:r>
            <a:r>
              <a:rPr lang="en-US" altLang="ko-KR" dirty="0" smtClean="0"/>
              <a:t>52.2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-3.7</a:t>
            </a:r>
            <a:r>
              <a:rPr lang="ko-KR" altLang="en-US" dirty="0" smtClean="0"/>
              <a:t>점 하락함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학교행정 </a:t>
            </a:r>
            <a:r>
              <a:rPr lang="ko-KR" altLang="en-US" dirty="0"/>
              <a:t>차원 내 만족도는 행정서비스가 </a:t>
            </a:r>
            <a:r>
              <a:rPr lang="en-US" altLang="ko-KR" dirty="0" smtClean="0"/>
              <a:t>58.1</a:t>
            </a:r>
            <a:r>
              <a:rPr lang="ko-KR" altLang="en-US" dirty="0" smtClean="0"/>
              <a:t>점으로 </a:t>
            </a:r>
            <a:r>
              <a:rPr lang="ko-KR" altLang="en-US" dirty="0"/>
              <a:t>인사제도 </a:t>
            </a:r>
            <a:r>
              <a:rPr lang="en-US" altLang="ko-KR" dirty="0" smtClean="0"/>
              <a:t>46.3</a:t>
            </a:r>
            <a:r>
              <a:rPr lang="ko-KR" altLang="en-US" dirty="0" smtClean="0"/>
              <a:t>점에 </a:t>
            </a:r>
            <a:r>
              <a:rPr lang="ko-KR" altLang="en-US" dirty="0"/>
              <a:t>비해 상대적으로 높게 나타남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평가항목별로 살펴보면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행정 서비스의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부서별 업무 협조 원활</a:t>
            </a:r>
            <a:r>
              <a:rPr lang="en-US" altLang="ko-KR" dirty="0" smtClean="0"/>
              <a:t>’(62.7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인사제도의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능력 위주 투명한 채용</a:t>
            </a:r>
            <a:r>
              <a:rPr lang="en-US" altLang="ko-KR" dirty="0" smtClean="0"/>
              <a:t>’(53.6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높게 나타남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 대비 만족도는 대부분 하락한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인사제도의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적정 수준의 복리후생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하락폭</a:t>
            </a:r>
            <a:r>
              <a:rPr lang="en-US" altLang="ko-KR" dirty="0" smtClean="0"/>
              <a:t>(-8.2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큼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n=55,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370604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학교 행정 차원 만족도</a:t>
              </a:r>
            </a:p>
          </p:txBody>
        </p:sp>
      </p:grpSp>
      <p:graphicFrame>
        <p:nvGraphicFramePr>
          <p:cNvPr id="45" name="차트 44"/>
          <p:cNvGraphicFramePr/>
          <p:nvPr>
            <p:extLst>
              <p:ext uri="{D42A27DB-BD31-4B8C-83A1-F6EECF244321}">
                <p14:modId xmlns:p14="http://schemas.microsoft.com/office/powerpoint/2010/main" val="2516002094"/>
              </p:ext>
            </p:extLst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832848"/>
        </p:xfrm>
        <a:graphic>
          <a:graphicData uri="http://schemas.openxmlformats.org/drawingml/2006/table">
            <a:tbl>
              <a:tblPr/>
              <a:tblGrid>
                <a:gridCol w="34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71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학교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차원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서비스 전체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기능의 부서별 분배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 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환경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개선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지원 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노력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부서별 업무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협조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원활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갈등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조정을 위한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활동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의사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결정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절차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방법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합리성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권한과 책임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일치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과정 및 절차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규정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명확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직원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적성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능력에 따른 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배치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학사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지원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시스템 지원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적절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정보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지원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체계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조직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분장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명확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학과와 유기적 협업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부서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요구의 교수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대응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인사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제도</a:t>
                      </a:r>
                      <a:endParaRPr kumimoji="1" lang="en-US" altLang="ko-KR" sz="9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 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위주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투명한 채용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적정한 수 직원 채용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주기적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체계적 평가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직무와 능력에 따른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보상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개인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성과에 따른 승진기회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자기</a:t>
                      </a:r>
                      <a:endParaRPr kumimoji="1" lang="en-US" altLang="ko-KR" sz="900" b="0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계발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재교육</a:t>
                      </a: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학습 </a:t>
                      </a:r>
                      <a:r>
                        <a:rPr kumimoji="1" lang="ko-KR" altLang="en-US" sz="9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기회 </a:t>
                      </a:r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제공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수준의 급여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수준의 복리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후생</a:t>
                      </a: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endParaRPr kumimoji="1" lang="ko-KR" altLang="en-US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4944" marR="4944" marT="4944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[</a:t>
                      </a:r>
                      <a:r>
                        <a:rPr kumimoji="1" lang="ko-KR" altLang="en-US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 서비스</a:t>
                      </a:r>
                      <a:r>
                        <a:rPr kumimoji="1" lang="en-US" altLang="ko-KR" sz="9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]</a:t>
                      </a:r>
                    </a:p>
                  </a:txBody>
                  <a:tcPr marL="4944" marR="4944" marT="4944" marB="0" anchor="ctr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[</a:t>
                      </a:r>
                      <a:r>
                        <a:rPr kumimoji="1" lang="ko-KR" altLang="en-US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인사 제도</a:t>
                      </a:r>
                      <a:r>
                        <a:rPr kumimoji="1" lang="en-US" altLang="ko-KR" sz="9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]</a:t>
                      </a:r>
                    </a:p>
                  </a:txBody>
                  <a:tcPr marL="4944" marR="4944" marT="4944" marB="0" anchor="ctr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43584" y="6381750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48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347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71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▼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3.7</a:t>
                      </a:r>
                      <a:endParaRPr kumimoji="1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marL="0" algn="ctr" defTabSz="914400" rtl="0" eaLnBrk="1" fontAlgn="auto" latinLnBrk="1" hangingPunct="1"/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2" name="직선 연결선 51"/>
          <p:cNvCxnSpPr/>
          <p:nvPr/>
        </p:nvCxnSpPr>
        <p:spPr>
          <a:xfrm>
            <a:off x="1597392" y="362849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243780" y="4610331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448067" y="362849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44488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44488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3" name="Freeform 101"/>
          <p:cNvSpPr>
            <a:spLocks/>
          </p:cNvSpPr>
          <p:nvPr/>
        </p:nvSpPr>
        <p:spPr bwMode="auto">
          <a:xfrm>
            <a:off x="4520952" y="406355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Freeform 101"/>
          <p:cNvSpPr>
            <a:spLocks/>
          </p:cNvSpPr>
          <p:nvPr/>
        </p:nvSpPr>
        <p:spPr bwMode="auto">
          <a:xfrm>
            <a:off x="2800401" y="392586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Freeform 101"/>
          <p:cNvSpPr>
            <a:spLocks/>
          </p:cNvSpPr>
          <p:nvPr/>
        </p:nvSpPr>
        <p:spPr bwMode="auto">
          <a:xfrm>
            <a:off x="6969224" y="407982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1" name="Freeform 101"/>
          <p:cNvSpPr>
            <a:spLocks/>
          </p:cNvSpPr>
          <p:nvPr/>
        </p:nvSpPr>
        <p:spPr bwMode="auto">
          <a:xfrm>
            <a:off x="9359982" y="424132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577333" y="4188823"/>
            <a:ext cx="398625" cy="20552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446483" y="4188823"/>
            <a:ext cx="370917" cy="20552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46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665000" y="1332761"/>
            <a:ext cx="3451594" cy="2062104"/>
            <a:chOff x="3613285" y="5421560"/>
            <a:chExt cx="3451043" cy="2142298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3613285" y="5421561"/>
              <a:ext cx="1532226" cy="214229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조사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개요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주요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결과 요약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Action </a:t>
              </a: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Matrix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분석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결론 요약 및 제언</a:t>
              </a:r>
              <a:endParaRPr lang="ko-KR" altLang="en-US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2766" y="5421560"/>
              <a:ext cx="211562" cy="214229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03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11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26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33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727713" y="1352595"/>
            <a:ext cx="751918" cy="323165"/>
            <a:chOff x="2514520" y="2690242"/>
            <a:chExt cx="960444" cy="323165"/>
          </a:xfrm>
        </p:grpSpPr>
        <p:grpSp>
          <p:nvGrpSpPr>
            <p:cNvPr id="12" name="그룹 1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4" name="양쪽 모서리가 둥근 사각형 1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5" name="직각 삼각형 1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2514520" y="2690242"/>
              <a:ext cx="87062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</a:rPr>
                <a:t>Part A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729000" y="1917000"/>
            <a:ext cx="750632" cy="323165"/>
            <a:chOff x="2516163" y="2690242"/>
            <a:chExt cx="958801" cy="323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9" name="양쪽 모서리가 둥근 사각형 1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0" name="직각 삼각형 1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2522712" y="2690242"/>
              <a:ext cx="85424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729000" y="2493000"/>
            <a:ext cx="750632" cy="323165"/>
            <a:chOff x="2516163" y="2690242"/>
            <a:chExt cx="958801" cy="323165"/>
          </a:xfrm>
        </p:grpSpPr>
        <p:grpSp>
          <p:nvGrpSpPr>
            <p:cNvPr id="22" name="그룹 2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4" name="양쪽 모서리가 둥근 사각형 2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5" name="직각 삼각형 2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2521687" y="2690242"/>
              <a:ext cx="8562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723707" y="3069000"/>
            <a:ext cx="755925" cy="323165"/>
            <a:chOff x="2509402" y="2690242"/>
            <a:chExt cx="965562" cy="323165"/>
          </a:xfrm>
        </p:grpSpPr>
        <p:grpSp>
          <p:nvGrpSpPr>
            <p:cNvPr id="27" name="그룹 2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9" name="양쪽 모서리가 둥근 사각형 2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0" name="직각 삼각형 2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2509402" y="2690242"/>
              <a:ext cx="8808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08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학교 행정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n=55,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36486"/>
              </p:ext>
            </p:extLst>
          </p:nvPr>
        </p:nvGraphicFramePr>
        <p:xfrm>
          <a:off x="344100" y="1196966"/>
          <a:ext cx="9218952" cy="5156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318123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255379">
                <a:tc rowSpan="2"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학교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행정</a:t>
                      </a:r>
                      <a:endParaRPr kumimoji="1" lang="en-US" altLang="ko-KR" sz="9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차원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auto"/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[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 서비스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]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auto"/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[</a:t>
                      </a:r>
                      <a:r>
                        <a:rPr kumimoji="1" lang="ko-KR" altLang="en-US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인사 제도</a:t>
                      </a:r>
                      <a:r>
                        <a:rPr kumimoji="1" lang="en-US" altLang="ko-KR" sz="9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]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84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8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서비스 전체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기능의 부서별 분배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 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환경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개선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지원 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노력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부서별 업무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협조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원활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갈등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조정을 위한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활동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의사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결정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절차</a:t>
                      </a:r>
                      <a:r>
                        <a:rPr kumimoji="1" lang="en-US" altLang="ko-KR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방법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합리성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</a:t>
                      </a:r>
                      <a:r>
                        <a:rPr kumimoji="1" lang="en-US" altLang="ko-KR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/>
                      </a:r>
                      <a:br>
                        <a:rPr kumimoji="1" lang="en-US" altLang="ko-KR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</a:br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권한과 책임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일치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과정 및 절차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규정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명확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직원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적성</a:t>
                      </a:r>
                      <a:r>
                        <a:rPr kumimoji="1" lang="en-US" altLang="ko-KR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능력에 따른 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치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학사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지원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시스템 지원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적절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정보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지원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체계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구축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조직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분장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명확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학과와 유기적 협업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행정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부서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요구의 교수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대응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인사</a:t>
                      </a:r>
                      <a:endParaRPr kumimoji="1" lang="en-US" altLang="ko-KR" sz="8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제도</a:t>
                      </a:r>
                      <a:endParaRPr kumimoji="1" lang="en-US" altLang="ko-KR" sz="800" b="1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 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위주</a:t>
                      </a:r>
                      <a:endParaRPr kumimoji="1" lang="en-US" altLang="ko-KR" sz="800" b="0" i="0" u="none" strike="noStrike" kern="1200" cap="none" spc="-10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투명한 채용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적정한 수 직원 채용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주기적</a:t>
                      </a:r>
                      <a:r>
                        <a:rPr kumimoji="1" lang="en-US" altLang="ko-KR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체계적 평가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직무와 능력에 따른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보상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개인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성과에 따른 승진기회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자기계발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재교육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학습 기회 제공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수준의 급여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적정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수준의 복리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후생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255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097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097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재직구분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1097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109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1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1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10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76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학교 행정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개선 요구 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인사제도에 대한 요구사항으로는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능력 위주의 공정한 평가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식대 제외한 월 급여 인상</a:t>
            </a:r>
            <a:r>
              <a:rPr lang="en-US" altLang="ko-KR" dirty="0" smtClean="0"/>
              <a:t>’,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일정한 비율로 승진이 정체되지 않게 해야 한다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적재적소에 인재 배치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등의 </a:t>
            </a:r>
            <a:r>
              <a:rPr lang="ko-KR" altLang="en-US" dirty="0"/>
              <a:t>의견이 제시됨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08590"/>
              </p:ext>
            </p:extLst>
          </p:nvPr>
        </p:nvGraphicFramePr>
        <p:xfrm>
          <a:off x="633000" y="1700808"/>
          <a:ext cx="8640000" cy="4335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7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　인사제도 개선 요구 사항</a:t>
                      </a:r>
                    </a:p>
                  </a:txBody>
                  <a:tcPr marL="7018" marR="7018" marT="701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293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en-US" altLang="ko-KR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18" marR="7018" marT="701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(55)</a:t>
                      </a:r>
                      <a:endParaRPr lang="en-US" altLang="ko-KR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2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능력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위주의 공정한 평가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식대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제외한 월 급여 인상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일정한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비율로 승진이 정체되지 않게 해야 한다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적재적소에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인재 배치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절대적인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규정 준수가 필요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객관적인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불평불만이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나오지 않게 사전 정지 작업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비정규직과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정규직의 분명한 업무분장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병가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연가 등 개선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신입직원을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체계적이고 조직적인 교육시스템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부서간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인사발령이 자주 나면 업무 인수인계가 어렵다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휴가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일수를 늘려주었으면 한다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출장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 근무를 초과하면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수당 받는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날짜가 정확하지 않다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호텔외식조리과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같은 경우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실습조교 행정조교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겸해서 바쁘다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행정부서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교수들이 학과조교에게 과도한 업무를 부여한다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027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잦은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부서이동으로 전문성을 갖추기 어렵다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241" y="6045550"/>
            <a:ext cx="1554913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</a:t>
            </a:r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55570" y="1553600"/>
            <a:ext cx="1617430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</a:t>
            </a:r>
            <a:r>
              <a:rPr lang="ko-KR" altLang="en-US" sz="900" dirty="0" smtClean="0">
                <a:latin typeface="Trebuchet MS" panose="020B0603020202020204" pitchFamily="34" charset="0"/>
              </a:rPr>
              <a:t>중복응답</a:t>
            </a:r>
            <a:r>
              <a:rPr lang="en-US" altLang="ko-KR" sz="900" dirty="0" smtClean="0">
                <a:latin typeface="Trebuchet MS" panose="020B0603020202020204" pitchFamily="34" charset="0"/>
              </a:rPr>
              <a:t>, n=55</a:t>
            </a:r>
            <a:r>
              <a:rPr lang="en-US" altLang="ko-KR" sz="900" dirty="0">
                <a:latin typeface="Trebuchet MS" panose="020B0603020202020204" pitchFamily="34" charset="0"/>
              </a:rPr>
              <a:t>, %)</a:t>
            </a:r>
          </a:p>
        </p:txBody>
      </p:sp>
    </p:spTree>
    <p:extLst>
      <p:ext uri="{BB962C8B-B14F-4D97-AF65-F5344CB8AC3E}">
        <p14:creationId xmlns:p14="http://schemas.microsoft.com/office/powerpoint/2010/main" val="3302145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 smtClean="0"/>
              <a:t>직무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직무 차원 평가항목별로 살펴보면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상사 리더십 수준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73.3</a:t>
            </a:r>
            <a:r>
              <a:rPr lang="ko-KR" altLang="en-US" dirty="0" smtClean="0"/>
              <a:t>점으로 가장 높고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상사 업무 수행 능력 수준</a:t>
            </a:r>
            <a:r>
              <a:rPr lang="en-US" altLang="ko-KR" dirty="0" smtClean="0"/>
              <a:t>’(70.6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상사와의 협업 만족 수준</a:t>
            </a:r>
            <a:r>
              <a:rPr lang="en-US" altLang="ko-KR" dirty="0" smtClean="0"/>
              <a:t>’(68.8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높게 나타남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업무량 적절한 수준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55.5</a:t>
            </a:r>
            <a:r>
              <a:rPr lang="ko-KR" altLang="en-US" dirty="0" smtClean="0"/>
              <a:t>점으로 가장 낮은 만족도를 보이고 있음</a:t>
            </a:r>
            <a:r>
              <a:rPr lang="en-US" altLang="ko-KR" dirty="0" smtClean="0"/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n=55,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 bwMode="auto">
            <a:xfrm>
              <a:off x="362732" y="1103179"/>
              <a:ext cx="370604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직무 평가 차원 만족도</a:t>
              </a:r>
            </a:p>
          </p:txBody>
        </p:sp>
      </p:grp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2303146296"/>
              </p:ext>
            </p:extLst>
          </p:nvPr>
        </p:nvGraphicFramePr>
        <p:xfrm>
          <a:off x="341470" y="2420888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oup 3"/>
          <p:cNvGraphicFramePr>
            <a:graphicFrameLocks noGrp="1"/>
          </p:cNvGraphicFramePr>
          <p:nvPr>
            <p:extLst/>
          </p:nvPr>
        </p:nvGraphicFramePr>
        <p:xfrm>
          <a:off x="1250274" y="5363641"/>
          <a:ext cx="8330399" cy="619125"/>
        </p:xfrm>
        <a:graphic>
          <a:graphicData uri="http://schemas.openxmlformats.org/drawingml/2006/table">
            <a:tbl>
              <a:tblPr/>
              <a:tblGrid>
                <a:gridCol w="757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73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직무 </a:t>
                      </a:r>
                      <a:r>
                        <a:rPr kumimoji="1" lang="ko-KR" altLang="en-US" sz="10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차원</a:t>
                      </a:r>
                      <a:endParaRPr kumimoji="1" lang="ko-KR" altLang="en-US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수행하고 있는 직무 보람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 충분히 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발휘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업무량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적절한 수준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교직원 서로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신뢰하며 생활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상사와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교직원 간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원활한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커뮤니케이션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 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 수행 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 수준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리더십 수준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공정한 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평가</a:t>
                      </a:r>
                      <a:r>
                        <a:rPr kumimoji="1" lang="en-US" altLang="ko-KR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상사와 협업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 수준</a:t>
                      </a:r>
                      <a:endParaRPr kumimoji="1" lang="en-US" altLang="ko-KR" sz="10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 및 연수 충분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584" y="6381750"/>
            <a:ext cx="3621184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신규 조사 차원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12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598" cy="208800"/>
        </p:xfrm>
        <a:graphic>
          <a:graphicData uri="http://schemas.openxmlformats.org/drawingml/2006/table">
            <a:tbl>
              <a:tblPr/>
              <a:tblGrid>
                <a:gridCol w="757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74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kumimoji="1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083821" y="2997068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000672" y="3266075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243780" y="4196374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01"/>
          <p:cNvSpPr>
            <a:spLocks/>
          </p:cNvSpPr>
          <p:nvPr/>
        </p:nvSpPr>
        <p:spPr bwMode="auto">
          <a:xfrm>
            <a:off x="6825208" y="3492372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8" name="Freeform 101"/>
          <p:cNvSpPr>
            <a:spLocks/>
          </p:cNvSpPr>
          <p:nvPr/>
        </p:nvSpPr>
        <p:spPr bwMode="auto">
          <a:xfrm>
            <a:off x="3827081" y="385551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48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직무 평가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69652"/>
              </p:ext>
            </p:extLst>
          </p:nvPr>
        </p:nvGraphicFramePr>
        <p:xfrm>
          <a:off x="344100" y="1196967"/>
          <a:ext cx="9218939" cy="5196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8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2676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545379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직무 </a:t>
                      </a:r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수행하고 </a:t>
                      </a:r>
                      <a:endParaRPr kumimoji="1" lang="en-US" altLang="ko-KR" sz="10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있는 </a:t>
                      </a:r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직무 </a:t>
                      </a:r>
                      <a:endParaRPr kumimoji="1" lang="en-US" altLang="ko-KR" sz="10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보람</a:t>
                      </a:r>
                      <a:endParaRPr kumimoji="1" lang="ko-KR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 충분히 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발휘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업무량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적절한 수준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교직원 서로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신뢰하며 </a:t>
                      </a:r>
                      <a:endParaRPr kumimoji="1" lang="en-US" altLang="ko-KR" sz="10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생활</a:t>
                      </a:r>
                      <a:endParaRPr kumimoji="1" lang="ko-KR" altLang="en-US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상사와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교직원 간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원활한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커뮤니케이션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 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업무 수행 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 수준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리더십 수준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공정한 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평가</a:t>
                      </a:r>
                      <a:r>
                        <a:rPr kumimoji="1" lang="en-US" altLang="ko-KR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보상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상사와 협업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 수준</a:t>
                      </a:r>
                      <a:endParaRPr kumimoji="1" lang="en-US" altLang="ko-KR" sz="10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교육 및 연수 충분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810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352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352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재직구분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352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2352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2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2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1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차트 44"/>
          <p:cNvGraphicFramePr/>
          <p:nvPr>
            <p:extLst>
              <p:ext uri="{D42A27DB-BD31-4B8C-83A1-F6EECF244321}">
                <p14:modId xmlns:p14="http://schemas.microsoft.com/office/powerpoint/2010/main" val="4292178385"/>
              </p:ext>
            </p:extLst>
          </p:nvPr>
        </p:nvGraphicFramePr>
        <p:xfrm>
          <a:off x="357946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이미지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이미지 차원 만족도는 </a:t>
            </a:r>
            <a:r>
              <a:rPr lang="en-US" altLang="ko-KR" dirty="0" smtClean="0"/>
              <a:t>57.1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</a:t>
            </a:r>
            <a:r>
              <a:rPr lang="en-US" altLang="ko-KR" dirty="0" smtClean="0"/>
              <a:t>-3.8</a:t>
            </a:r>
            <a:r>
              <a:rPr lang="ko-KR" altLang="en-US" dirty="0" smtClean="0"/>
              <a:t>점 하락함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항목별로 살펴보면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대외적 홍보 노력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63.0</a:t>
            </a:r>
            <a:r>
              <a:rPr lang="ko-KR" altLang="en-US" dirty="0" smtClean="0"/>
              <a:t>점으로 가장 높고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발전가능성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인재양성을 위한 관심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자랑스러움</a:t>
            </a:r>
            <a:r>
              <a:rPr lang="en-US" altLang="ko-KR" dirty="0" smtClean="0"/>
              <a:t>’(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57.3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사회의 요구 적극 수용</a:t>
            </a:r>
            <a:r>
              <a:rPr lang="en-US" altLang="ko-KR" dirty="0" smtClean="0"/>
              <a:t>’(57.0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나타난 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주변인의 인식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50.6</a:t>
            </a:r>
            <a:r>
              <a:rPr lang="ko-KR" altLang="en-US" dirty="0" smtClean="0"/>
              <a:t>점으로 가장 낮은 만족도를 보임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 대비 만족도는 모든 항목이 하락한 가운데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발전가능성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하락폭</a:t>
            </a:r>
            <a:r>
              <a:rPr lang="en-US" altLang="ko-KR" dirty="0" smtClean="0"/>
              <a:t>(-5.1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나타남</a:t>
            </a:r>
            <a:r>
              <a:rPr lang="en-US" altLang="ko-KR" dirty="0" smtClean="0"/>
              <a:t>.</a:t>
            </a:r>
          </a:p>
          <a:p>
            <a:pPr lvl="0"/>
            <a:endParaRPr lang="en-US" altLang="ko-KR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330037" y="1169890"/>
              <a:ext cx="329590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n=55,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328650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이미지 차원 만족도</a:t>
              </a:r>
            </a:p>
          </p:txBody>
        </p:sp>
      </p:grpSp>
      <p:graphicFrame>
        <p:nvGraphicFramePr>
          <p:cNvPr id="46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399" cy="161925"/>
        </p:xfrm>
        <a:graphic>
          <a:graphicData uri="http://schemas.openxmlformats.org/drawingml/2006/table">
            <a:tbl>
              <a:tblPr/>
              <a:tblGrid>
                <a:gridCol w="1190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0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이미지 차원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사회의 요구 적극 수용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발전가능성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인재양성을 위한 관심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자랑스러움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주변인의 인식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ko-KR" altLang="en-US" sz="10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대외적 홍보 노력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43584" y="6381750"/>
            <a:ext cx="36211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 </a:t>
            </a:r>
          </a:p>
        </p:txBody>
      </p:sp>
      <p:graphicFrame>
        <p:nvGraphicFramePr>
          <p:cNvPr id="48" name="Group 3"/>
          <p:cNvGraphicFramePr>
            <a:graphicFrameLocks noGrp="1"/>
          </p:cNvGraphicFramePr>
          <p:nvPr>
            <p:extLst/>
          </p:nvPr>
        </p:nvGraphicFramePr>
        <p:xfrm>
          <a:off x="354311" y="3233416"/>
          <a:ext cx="9200265" cy="208800"/>
        </p:xfrm>
        <a:graphic>
          <a:graphicData uri="http://schemas.openxmlformats.org/drawingml/2006/table">
            <a:tbl>
              <a:tblPr/>
              <a:tblGrid>
                <a:gridCol w="1150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3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86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6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6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69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69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kumimoji="1" lang="en-US" altLang="ko-K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2" name="직선 연결선 51"/>
          <p:cNvCxnSpPr/>
          <p:nvPr/>
        </p:nvCxnSpPr>
        <p:spPr>
          <a:xfrm>
            <a:off x="2442123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243780" y="4533834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01"/>
          <p:cNvSpPr>
            <a:spLocks/>
          </p:cNvSpPr>
          <p:nvPr/>
        </p:nvSpPr>
        <p:spPr bwMode="auto">
          <a:xfrm>
            <a:off x="7905328" y="409387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7" name="Freeform 101"/>
          <p:cNvSpPr>
            <a:spLocks/>
          </p:cNvSpPr>
          <p:nvPr/>
        </p:nvSpPr>
        <p:spPr bwMode="auto">
          <a:xfrm>
            <a:off x="9129464" y="3874394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75798" y="3235413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extLst/>
          </p:nvPr>
        </p:nvGraphicFramePr>
        <p:xfrm>
          <a:off x="354308" y="3007453"/>
          <a:ext cx="9207198" cy="208800"/>
        </p:xfrm>
        <a:graphic>
          <a:graphicData uri="http://schemas.openxmlformats.org/drawingml/2006/table">
            <a:tbl>
              <a:tblPr/>
              <a:tblGrid>
                <a:gridCol w="115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9" name="직사각형 48"/>
          <p:cNvSpPr/>
          <p:nvPr/>
        </p:nvSpPr>
        <p:spPr>
          <a:xfrm>
            <a:off x="567641" y="3029573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785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이미지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424" y="1037658"/>
            <a:ext cx="1574149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n=55,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18942" cy="5184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0706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0907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070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0907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90706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551705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spc="-1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이미지 차원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사회의 요구 적극 수용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발전가능성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인재양성을 위한 관심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자랑스러움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주변인의 인식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대외적 홍보 노력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507"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u="none" strike="noStrike" spc="-10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06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여성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06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재직구분</a:t>
                      </a:r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조교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8063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재직기간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미만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1~5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6~10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11~15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8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1" hangingPunct="1"/>
                      <a:r>
                        <a:rPr lang="en-US" altLang="ko-KR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r>
                        <a:rPr lang="ko-KR" altLang="en-US" sz="9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  <a:endParaRPr lang="ko-KR" altLang="en-US" sz="900" u="none" strike="noStrike" kern="1200" spc="-10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37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0. Action Matrix </a:t>
            </a:r>
            <a:r>
              <a:rPr lang="ko-KR" altLang="en-US" dirty="0" smtClean="0"/>
              <a:t>분석 개요</a:t>
            </a:r>
            <a:r>
              <a:rPr lang="en-US" altLang="ko-KR" dirty="0" smtClean="0"/>
              <a:t>		27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Action Matrix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		28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2, </a:t>
            </a:r>
            <a:r>
              <a:rPr lang="ko-KR" altLang="en-US" dirty="0" err="1" smtClean="0"/>
              <a:t>차원별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Action Matrix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		29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C</a:t>
            </a:r>
          </a:p>
        </p:txBody>
      </p:sp>
    </p:spTree>
    <p:extLst>
      <p:ext uri="{BB962C8B-B14F-4D97-AF65-F5344CB8AC3E}">
        <p14:creationId xmlns:p14="http://schemas.microsoft.com/office/powerpoint/2010/main" val="3478847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0. Action Matrix </a:t>
            </a:r>
            <a:r>
              <a:rPr lang="ko-KR" altLang="en-US" dirty="0"/>
              <a:t>분석 개요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344487" y="992168"/>
            <a:ext cx="9217025" cy="864000"/>
            <a:chOff x="344487" y="5633836"/>
            <a:chExt cx="9217025" cy="864000"/>
          </a:xfrm>
        </p:grpSpPr>
        <p:grpSp>
          <p:nvGrpSpPr>
            <p:cNvPr id="51" name="그룹 50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66" name="양쪽 대괄호 65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67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직각 삼각형 67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70" name="직각 삼각형 69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만족도와 중요도를 이용해 평가 영향요인 별 우선 개선점 제시</a:t>
              </a:r>
            </a:p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취약한 품질 차원의 진단</a:t>
              </a:r>
            </a:p>
          </p:txBody>
        </p:sp>
      </p:grpSp>
      <p:graphicFrame>
        <p:nvGraphicFramePr>
          <p:cNvPr id="58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1" name="직선 화살표 연결선 60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65" name="그룹 64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71" name="TextBox 7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75" name="직선 화살표 연결선 7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285943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</a:endParaRPr>
          </a:p>
          <a:p>
            <a:pPr latinLnBrk="0">
              <a:lnSpc>
                <a:spcPct val="110000"/>
              </a:lnSpc>
            </a:pPr>
            <a:endParaRPr lang="ko-KR" altLang="en-US" sz="1000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0" name="Text Box 70"/>
          <p:cNvSpPr txBox="1">
            <a:spLocks noChangeArrowheads="1"/>
          </p:cNvSpPr>
          <p:nvPr/>
        </p:nvSpPr>
        <p:spPr bwMode="auto">
          <a:xfrm>
            <a:off x="285943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  <a:endParaRPr lang="ko-KR" altLang="en-US" sz="1100" b="1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5149738" y="2646046"/>
            <a:ext cx="2160000" cy="1800000"/>
            <a:chOff x="5097485" y="2646046"/>
            <a:chExt cx="2160000" cy="1800000"/>
          </a:xfrm>
        </p:grpSpPr>
        <p:grpSp>
          <p:nvGrpSpPr>
            <p:cNvPr id="83" name="그룹 82"/>
            <p:cNvGrpSpPr/>
            <p:nvPr/>
          </p:nvGrpSpPr>
          <p:grpSpPr>
            <a:xfrm>
              <a:off x="5097485" y="2646046"/>
              <a:ext cx="2160000" cy="1800000"/>
              <a:chOff x="5097486" y="2654755"/>
              <a:chExt cx="2147727" cy="1803102"/>
            </a:xfrm>
          </p:grpSpPr>
          <p:sp>
            <p:nvSpPr>
              <p:cNvPr id="85" name="모서리가 둥근 직사각형 84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86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지속 관리 영역</a:t>
                </a:r>
              </a:p>
            </p:txBody>
          </p:sp>
        </p:grpSp>
        <p:sp>
          <p:nvSpPr>
            <p:cNvPr id="84" name="직사각형 83"/>
            <p:cNvSpPr/>
            <p:nvPr/>
          </p:nvSpPr>
          <p:spPr>
            <a:xfrm>
              <a:off x="509748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낮으나  만족도는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유지하는 비용이 높을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자원의 배분을 우선개선 영역으로 돌리는 것이 바람직함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7405258" y="2646046"/>
            <a:ext cx="2160000" cy="1800000"/>
            <a:chOff x="7353005" y="2646046"/>
            <a:chExt cx="2160000" cy="1800000"/>
          </a:xfrm>
        </p:grpSpPr>
        <p:grpSp>
          <p:nvGrpSpPr>
            <p:cNvPr id="89" name="그룹 88"/>
            <p:cNvGrpSpPr/>
            <p:nvPr/>
          </p:nvGrpSpPr>
          <p:grpSpPr>
            <a:xfrm>
              <a:off x="7353005" y="2646046"/>
              <a:ext cx="2160000" cy="1800000"/>
              <a:chOff x="5097486" y="2654755"/>
              <a:chExt cx="2147727" cy="1803102"/>
            </a:xfrm>
          </p:grpSpPr>
          <p:sp>
            <p:nvSpPr>
              <p:cNvPr id="91" name="모서리가 둥근 직사각형 90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유지</a:t>
                </a:r>
                <a:r>
                  <a:rPr lang="en-US" altLang="ko-KR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/</a:t>
                </a: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강화 영역</a:t>
                </a:r>
              </a:p>
            </p:txBody>
          </p:sp>
        </p:grpSp>
        <p:sp>
          <p:nvSpPr>
            <p:cNvPr id="90" name="직사각형 89"/>
            <p:cNvSpPr/>
            <p:nvPr/>
          </p:nvSpPr>
          <p:spPr>
            <a:xfrm>
              <a:off x="735300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높고  만족도도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유지하지 못 할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불만도가 크게 높아짐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개선 시 유인효과는 별로 없음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5149738" y="4581328"/>
            <a:ext cx="2160000" cy="1800000"/>
            <a:chOff x="5097485" y="4581328"/>
            <a:chExt cx="2160000" cy="1800000"/>
          </a:xfrm>
        </p:grpSpPr>
        <p:grpSp>
          <p:nvGrpSpPr>
            <p:cNvPr id="95" name="그룹 94"/>
            <p:cNvGrpSpPr/>
            <p:nvPr/>
          </p:nvGrpSpPr>
          <p:grpSpPr>
            <a:xfrm>
              <a:off x="5097485" y="4581328"/>
              <a:ext cx="2160000" cy="1800000"/>
              <a:chOff x="5097486" y="2654755"/>
              <a:chExt cx="2147727" cy="1803102"/>
            </a:xfrm>
          </p:grpSpPr>
          <p:sp>
            <p:nvSpPr>
              <p:cNvPr id="97" name="모서리가 둥근 직사각형 96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FEF1E6"/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점진 개선 영역</a:t>
                </a:r>
              </a:p>
            </p:txBody>
          </p:sp>
        </p:grpSp>
        <p:sp>
          <p:nvSpPr>
            <p:cNvPr id="96" name="직사각형 95"/>
            <p:cNvSpPr/>
            <p:nvPr/>
          </p:nvSpPr>
          <p:spPr>
            <a:xfrm>
              <a:off x="509748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낮고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만족도도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/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중요성 인식 모두를 높여야 하기 때문에 개선에 많은 비용이 듦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차별적 요인으로 활용이 가능하다면 개선 필요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7405258" y="4581328"/>
            <a:ext cx="2160000" cy="1800000"/>
            <a:chOff x="7353005" y="4581328"/>
            <a:chExt cx="2160000" cy="1800000"/>
          </a:xfrm>
        </p:grpSpPr>
        <p:grpSp>
          <p:nvGrpSpPr>
            <p:cNvPr id="101" name="그룹 100"/>
            <p:cNvGrpSpPr/>
            <p:nvPr/>
          </p:nvGrpSpPr>
          <p:grpSpPr>
            <a:xfrm>
              <a:off x="7353005" y="4581328"/>
              <a:ext cx="2160000" cy="1800000"/>
              <a:chOff x="5097486" y="2654755"/>
              <a:chExt cx="2147727" cy="1803102"/>
            </a:xfrm>
          </p:grpSpPr>
          <p:sp>
            <p:nvSpPr>
              <p:cNvPr id="103" name="모서리가 둥근 직사각형 102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rgbClr val="93CDDD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rgbClr val="93CDDD"/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EDF7F9"/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중점 개선 영역</a:t>
                </a: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735300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높으나 만족도는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중요하다고 생각하고 있지만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실제 만족도는 떨어지는 영역으로 개선 시 유인효과가 가장 높음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sp>
        <p:nvSpPr>
          <p:cNvPr id="106" name="Text Box 70"/>
          <p:cNvSpPr txBox="1">
            <a:spLocks noChangeArrowheads="1"/>
          </p:cNvSpPr>
          <p:nvPr/>
        </p:nvSpPr>
        <p:spPr bwMode="auto">
          <a:xfrm>
            <a:off x="89772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07" name="Text Box 70"/>
          <p:cNvSpPr txBox="1">
            <a:spLocks noChangeArrowheads="1"/>
          </p:cNvSpPr>
          <p:nvPr/>
        </p:nvSpPr>
        <p:spPr bwMode="auto">
          <a:xfrm>
            <a:off x="89772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ko-KR" altLang="en-US" sz="1100" b="1" spc="-100" dirty="0">
                <a:latin typeface="Trebuchet MS" pitchFamily="34" charset="0"/>
              </a:rPr>
              <a:t>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109" name="직사각형 108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</p:spTree>
    <p:extLst>
      <p:ext uri="{BB962C8B-B14F-4D97-AF65-F5344CB8AC3E}">
        <p14:creationId xmlns:p14="http://schemas.microsoft.com/office/powerpoint/2010/main" val="1309673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/>
              <a:t>. </a:t>
            </a:r>
            <a:r>
              <a:rPr lang="ko-KR" altLang="en-US"/>
              <a:t>전체 </a:t>
            </a:r>
            <a:r>
              <a:rPr lang="en-US" altLang="ko-KR"/>
              <a:t>Action Matrix </a:t>
            </a:r>
            <a:r>
              <a:rPr lang="ko-KR" altLang="en-US"/>
              <a:t>분석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1) Action Matrix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전체 </a:t>
            </a:r>
            <a:r>
              <a:rPr lang="en-US" altLang="ko-KR" dirty="0"/>
              <a:t>Action Matrix </a:t>
            </a:r>
            <a:r>
              <a:rPr lang="ko-KR" altLang="en-US" dirty="0"/>
              <a:t>분석 결과</a:t>
            </a:r>
            <a:r>
              <a:rPr lang="en-US" altLang="ko-KR" dirty="0"/>
              <a:t>, </a:t>
            </a:r>
            <a:r>
              <a:rPr lang="ko-KR" altLang="en-US" dirty="0"/>
              <a:t>중요도 대비 만족도가 낮은 중점 개선 영역은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학교 행정임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한편</a:t>
            </a:r>
            <a:r>
              <a:rPr lang="en-US" altLang="ko-KR" dirty="0"/>
              <a:t>, </a:t>
            </a:r>
            <a:r>
              <a:rPr lang="ko-KR" altLang="en-US" dirty="0"/>
              <a:t>중요도는 낮으나 만족도가 높아 지속적인 관리가 필요한 </a:t>
            </a:r>
            <a:r>
              <a:rPr lang="ko-KR" altLang="en-US" dirty="0" smtClean="0"/>
              <a:t>영역은 직무 평가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 환경으로 나타남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직무 평가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대학 환경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이미지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학교 </a:t>
            </a: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</a:rPr>
              <a:t>행정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46714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25.0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59.3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59" name="자유형 58"/>
          <p:cNvSpPr/>
          <p:nvPr/>
        </p:nvSpPr>
        <p:spPr>
          <a:xfrm>
            <a:off x="4578578" y="5445224"/>
            <a:ext cx="94245" cy="209077"/>
          </a:xfrm>
          <a:custGeom>
            <a:avLst/>
            <a:gdLst>
              <a:gd name="connsiteX0" fmla="*/ 214312 w 214312"/>
              <a:gd name="connsiteY0" fmla="*/ 1104900 h 1104900"/>
              <a:gd name="connsiteX1" fmla="*/ 214312 w 214312"/>
              <a:gd name="connsiteY1" fmla="*/ 0 h 1104900"/>
              <a:gd name="connsiteX2" fmla="*/ 0 w 214312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" h="1104900">
                <a:moveTo>
                  <a:pt x="214312" y="1104900"/>
                </a:moveTo>
                <a:lnTo>
                  <a:pt x="214312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4" name="직사각형 83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32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대학 환경 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/>
              <a:t>: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주이용</a:t>
            </a:r>
            <a:r>
              <a:rPr lang="ko-KR" altLang="en-US" dirty="0" smtClean="0"/>
              <a:t> 건물시설</a:t>
            </a:r>
            <a:r>
              <a:rPr lang="en-US" altLang="ko-KR" dirty="0" smtClean="0"/>
              <a:t>] </a:t>
            </a:r>
            <a:r>
              <a:rPr lang="ko-KR" altLang="en-US" dirty="0" smtClean="0"/>
              <a:t>건물 내 시설 관리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캠퍼스 환경</a:t>
            </a:r>
            <a:r>
              <a:rPr lang="en-US" altLang="ko-KR" dirty="0" smtClean="0"/>
              <a:t>] </a:t>
            </a:r>
            <a:r>
              <a:rPr lang="ko-KR" altLang="en-US" dirty="0" smtClean="0"/>
              <a:t>편의시설 운영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캠퍼스 환경</a:t>
            </a:r>
            <a:r>
              <a:rPr lang="en-US" altLang="ko-KR" dirty="0" smtClean="0"/>
              <a:t>] </a:t>
            </a:r>
            <a:r>
              <a:rPr lang="ko-KR" altLang="en-US" dirty="0" smtClean="0"/>
              <a:t>휴식 내 공간 </a:t>
            </a:r>
            <a:r>
              <a:rPr lang="ko-KR" altLang="en-US" dirty="0" err="1" smtClean="0"/>
              <a:t>충분성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[</a:t>
            </a:r>
            <a:r>
              <a:rPr lang="ko-KR" altLang="en-US" dirty="0" smtClean="0"/>
              <a:t>캠퍼스 환경</a:t>
            </a:r>
            <a:r>
              <a:rPr lang="en-US" altLang="ko-KR" dirty="0" smtClean="0"/>
              <a:t>] </a:t>
            </a:r>
            <a:r>
              <a:rPr lang="ko-KR" altLang="en-US" dirty="0" smtClean="0"/>
              <a:t>편의 시설 </a:t>
            </a:r>
            <a:r>
              <a:rPr lang="ko-KR" altLang="en-US" dirty="0" err="1" smtClean="0"/>
              <a:t>충분성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이용 편리성</a:t>
            </a:r>
            <a:r>
              <a:rPr lang="en-US" altLang="ko-KR" dirty="0" smtClean="0"/>
              <a:t>] </a:t>
            </a:r>
            <a:r>
              <a:rPr lang="ko-KR" altLang="en-US" dirty="0" smtClean="0"/>
              <a:t>건물 내</a:t>
            </a:r>
            <a:r>
              <a:rPr lang="en-US" altLang="ko-KR" dirty="0" smtClean="0"/>
              <a:t>/</a:t>
            </a:r>
            <a:r>
              <a:rPr lang="ko-KR" altLang="en-US" dirty="0" smtClean="0"/>
              <a:t>외부 편의시설</a:t>
            </a:r>
            <a:endParaRPr lang="en-US" altLang="ko-KR" dirty="0" smtClean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 smtClean="0"/>
              <a:t>점진 </a:t>
            </a:r>
            <a:r>
              <a:rPr lang="ko-KR" altLang="en-US" dirty="0"/>
              <a:t>개선 </a:t>
            </a:r>
            <a:r>
              <a:rPr lang="en-US" altLang="ko-KR" dirty="0"/>
              <a:t>: </a:t>
            </a:r>
            <a:r>
              <a:rPr lang="en-US" altLang="ko-KR" dirty="0" smtClean="0"/>
              <a:t>[</a:t>
            </a:r>
            <a:r>
              <a:rPr lang="ko-KR" altLang="en-US" dirty="0" smtClean="0"/>
              <a:t>이용 편리성</a:t>
            </a:r>
            <a:r>
              <a:rPr lang="en-US" altLang="ko-KR" dirty="0" smtClean="0"/>
              <a:t>] </a:t>
            </a:r>
            <a:r>
              <a:rPr lang="ko-KR" altLang="en-US" dirty="0" smtClean="0"/>
              <a:t>건물 내</a:t>
            </a:r>
            <a:r>
              <a:rPr lang="en-US" altLang="ko-KR" dirty="0" smtClean="0"/>
              <a:t>/</a:t>
            </a:r>
            <a:r>
              <a:rPr lang="ko-KR" altLang="en-US" dirty="0" smtClean="0"/>
              <a:t>외부 안내 표지판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이용 </a:t>
            </a:r>
            <a:r>
              <a:rPr lang="ko-KR" altLang="en-US" sz="900" spc="-130" dirty="0">
                <a:solidFill>
                  <a:prstClr val="black"/>
                </a:solidFill>
                <a:latin typeface="Trebuchet MS" pitchFamily="34" charset="0"/>
              </a:rPr>
              <a:t>편리성</a:t>
            </a:r>
            <a:r>
              <a:rPr lang="en-US" altLang="ko-KR" sz="900" spc="-130" dirty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>
                <a:solidFill>
                  <a:prstClr val="black"/>
                </a:solidFill>
                <a:latin typeface="Trebuchet MS" pitchFamily="34" charset="0"/>
              </a:rPr>
              <a:t>주차시설 이용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편리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건물시설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냉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난방 온도 유지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건물시설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내 조명 유지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 건물시설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건물 내부 청결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질서 유지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00" dirty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녹지 조경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건물 외관 청결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외부 공간 청결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이용 편리성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건물 내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외부 안내 표지판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err="1" smtClean="0">
                <a:solidFill>
                  <a:prstClr val="black"/>
                </a:solidFill>
                <a:latin typeface="Trebuchet MS" pitchFamily="34" charset="0"/>
              </a:rPr>
              <a:t>주이용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 건물시설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건물 내 시설 관리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편의시설 운영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휴식 내 공간 </a:t>
            </a:r>
            <a:r>
              <a:rPr lang="ko-KR" altLang="en-US" sz="900" spc="-100" dirty="0" err="1" smtClean="0">
                <a:solidFill>
                  <a:prstClr val="black"/>
                </a:solidFill>
                <a:latin typeface="Trebuchet MS" pitchFamily="34" charset="0"/>
              </a:rPr>
              <a:t>충분성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캠퍼스 환경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편의 시설 </a:t>
            </a:r>
            <a:r>
              <a:rPr lang="ko-KR" altLang="en-US" sz="900" spc="-100" dirty="0" err="1" smtClean="0">
                <a:solidFill>
                  <a:prstClr val="black"/>
                </a:solidFill>
                <a:latin typeface="Trebuchet MS" pitchFamily="34" charset="0"/>
              </a:rPr>
              <a:t>충분성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이용 편리성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건물 내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외부 편의시설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81982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7.1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62.2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cxnSp>
        <p:nvCxnSpPr>
          <p:cNvPr id="83" name="꺾인 연결선 82"/>
          <p:cNvCxnSpPr/>
          <p:nvPr/>
        </p:nvCxnSpPr>
        <p:spPr>
          <a:xfrm rot="10800000">
            <a:off x="2661904" y="5301209"/>
            <a:ext cx="428788" cy="356017"/>
          </a:xfrm>
          <a:prstGeom prst="bentConnector3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자유형 83"/>
          <p:cNvSpPr/>
          <p:nvPr/>
        </p:nvSpPr>
        <p:spPr>
          <a:xfrm flipH="1">
            <a:off x="3368824" y="4787470"/>
            <a:ext cx="77790" cy="366668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6" name="직사각형 85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524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조사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조사 목적</a:t>
            </a:r>
            <a:r>
              <a:rPr lang="en-US" altLang="ko-KR" dirty="0" smtClean="0"/>
              <a:t>			04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조사 설계</a:t>
            </a:r>
            <a:r>
              <a:rPr lang="en-US" altLang="ko-KR" dirty="0" smtClean="0"/>
              <a:t>			05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조사 내용</a:t>
            </a:r>
            <a:r>
              <a:rPr lang="en-US" altLang="ko-KR" dirty="0" smtClean="0"/>
              <a:t>			06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</a:t>
            </a:r>
            <a:r>
              <a:rPr lang="ko-KR" altLang="en-US" dirty="0" smtClean="0"/>
              <a:t>응답자 특성</a:t>
            </a:r>
            <a:r>
              <a:rPr lang="en-US" altLang="ko-KR" dirty="0" smtClean="0"/>
              <a:t>		08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5. </a:t>
            </a:r>
            <a:r>
              <a:rPr lang="ko-KR" altLang="en-US" dirty="0" smtClean="0"/>
              <a:t>지수 산출 </a:t>
            </a:r>
            <a:r>
              <a:rPr lang="en-US" altLang="ko-KR" dirty="0" smtClean="0"/>
              <a:t>Process		09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A</a:t>
            </a:r>
          </a:p>
        </p:txBody>
      </p:sp>
    </p:spTree>
    <p:extLst>
      <p:ext uri="{BB962C8B-B14F-4D97-AF65-F5344CB8AC3E}">
        <p14:creationId xmlns:p14="http://schemas.microsoft.com/office/powerpoint/2010/main" val="1278790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2) </a:t>
            </a:r>
            <a:r>
              <a:rPr lang="ko-KR" altLang="en-US"/>
              <a:t>학교 행정 </a:t>
            </a:r>
            <a:r>
              <a:rPr lang="ko-KR" altLang="en-US" dirty="0"/>
              <a:t>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 smtClean="0"/>
              <a:t>: [</a:t>
            </a:r>
            <a:r>
              <a:rPr lang="ko-KR" altLang="en-US" dirty="0" smtClean="0"/>
              <a:t>행정 서비스</a:t>
            </a:r>
            <a:r>
              <a:rPr lang="en-US" altLang="ko-KR" dirty="0" smtClean="0"/>
              <a:t>] </a:t>
            </a:r>
            <a:r>
              <a:rPr lang="ko-KR" altLang="en-US" dirty="0" smtClean="0"/>
              <a:t>업무 권한과 책임 일치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주기적</a:t>
            </a:r>
            <a:r>
              <a:rPr lang="en-US" altLang="ko-KR" dirty="0" smtClean="0"/>
              <a:t>/</a:t>
            </a:r>
            <a:r>
              <a:rPr lang="ko-KR" altLang="en-US" dirty="0" smtClean="0"/>
              <a:t>체계적 평가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개인 능력</a:t>
            </a:r>
            <a:r>
              <a:rPr lang="en-US" altLang="ko-KR" dirty="0" smtClean="0"/>
              <a:t>/</a:t>
            </a:r>
            <a:r>
              <a:rPr lang="ko-KR" altLang="en-US" dirty="0" smtClean="0"/>
              <a:t>성과에 따른 승진기회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적정한 직원 수 채용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직무와 능력에 따른 보상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적정 수준의 복리후생</a:t>
            </a:r>
            <a:endParaRPr lang="en-US" altLang="ko-KR" dirty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점진 개선 </a:t>
            </a:r>
            <a:r>
              <a:rPr lang="en-US" altLang="ko-KR" dirty="0"/>
              <a:t>: </a:t>
            </a:r>
            <a:r>
              <a:rPr lang="en-US" altLang="ko-KR" dirty="0" smtClean="0"/>
              <a:t>[</a:t>
            </a:r>
            <a:r>
              <a:rPr lang="ko-KR" altLang="en-US" dirty="0" smtClean="0"/>
              <a:t>행정 서비스</a:t>
            </a:r>
            <a:r>
              <a:rPr lang="en-US" altLang="ko-KR" dirty="0" smtClean="0"/>
              <a:t>] </a:t>
            </a:r>
            <a:r>
              <a:rPr lang="ko-KR" altLang="en-US" dirty="0" smtClean="0"/>
              <a:t>직원 적성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능력에 따른 배치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자기계발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학습 기회 제공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인사 제도</a:t>
            </a:r>
            <a:r>
              <a:rPr lang="en-US" altLang="ko-KR" dirty="0" smtClean="0"/>
              <a:t>] </a:t>
            </a:r>
            <a:r>
              <a:rPr lang="ko-KR" altLang="en-US" dirty="0" smtClean="0"/>
              <a:t>적정 수준의 급여</a:t>
            </a:r>
            <a:endParaRPr lang="ko-KR" altLang="en-US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행정서비스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행정부서 요구의 교수 대응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행정서비스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행정기능의 부서별 분배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행정서비스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조직 업무분장 명확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3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능력 위주 투명한 채용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부서별 업무협조 원활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학사지원 시스템 적절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업무과정 및 절차 규정 명확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학과와 유기적 협업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갈등 조정을 위한 활동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업무 환경 개선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지원 노력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정보지원 체계</a:t>
            </a:r>
            <a:r>
              <a:rPr lang="ko-KR" altLang="en-US" sz="800" spc="-1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구축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ts val="93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의사결정 절차</a:t>
            </a:r>
            <a:r>
              <a:rPr lang="en-US" altLang="ko-KR" sz="8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800" spc="-100" dirty="0" smtClean="0">
                <a:solidFill>
                  <a:prstClr val="black"/>
                </a:solidFill>
                <a:latin typeface="Trebuchet MS" pitchFamily="34" charset="0"/>
              </a:rPr>
              <a:t>방법 합리성</a:t>
            </a:r>
            <a:endParaRPr lang="en-US" altLang="ko-KR" sz="800" spc="-100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직원</a:t>
            </a:r>
            <a:r>
              <a:rPr lang="en-US" altLang="ko-KR" sz="900" spc="-1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적성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능력에 따른 배치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자기계발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재교육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,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학습 기회 제공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적정 수준의 급여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행정 서비스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업무 권한과 책임 일치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주기적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체계적 평가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개인 능력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성과에 따른 승진기회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적정한 직원 수 채용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직무와 능력에 따른 보상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[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인사 제도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] 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적정 수준의 복리후생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81982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4.8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53.6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83" name="자유형 82"/>
          <p:cNvSpPr/>
          <p:nvPr/>
        </p:nvSpPr>
        <p:spPr>
          <a:xfrm flipH="1" flipV="1">
            <a:off x="2611223" y="4401366"/>
            <a:ext cx="135170" cy="281013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4" name="자유형 83"/>
          <p:cNvSpPr/>
          <p:nvPr/>
        </p:nvSpPr>
        <p:spPr>
          <a:xfrm flipV="1">
            <a:off x="3175685" y="4377602"/>
            <a:ext cx="111200" cy="136502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93" name="자유형 92"/>
          <p:cNvSpPr/>
          <p:nvPr/>
        </p:nvSpPr>
        <p:spPr>
          <a:xfrm flipH="1">
            <a:off x="2709833" y="3025144"/>
            <a:ext cx="226482" cy="454684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103" name="자유형 102"/>
          <p:cNvSpPr/>
          <p:nvPr/>
        </p:nvSpPr>
        <p:spPr>
          <a:xfrm flipV="1">
            <a:off x="2978165" y="3989696"/>
            <a:ext cx="112524" cy="216126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107" name="자유형 106"/>
          <p:cNvSpPr/>
          <p:nvPr/>
        </p:nvSpPr>
        <p:spPr>
          <a:xfrm flipV="1">
            <a:off x="2978165" y="5333036"/>
            <a:ext cx="197520" cy="112188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108" name="자유형 107"/>
          <p:cNvSpPr/>
          <p:nvPr/>
        </p:nvSpPr>
        <p:spPr>
          <a:xfrm>
            <a:off x="3096735" y="5558401"/>
            <a:ext cx="197520" cy="111537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109" name="직사각형 108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0431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이미지 </a:t>
            </a:r>
            <a:r>
              <a:rPr lang="ko-KR" altLang="en-US" dirty="0"/>
              <a:t>차원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 smtClean="0"/>
              <a:t>점진 개선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사회의 요구 적극 수용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주변인의 인식</a:t>
            </a:r>
            <a:endParaRPr lang="en-US" altLang="ko-KR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>
                <a:solidFill>
                  <a:prstClr val="black"/>
                </a:solidFill>
                <a:latin typeface="Trebuchet MS" pitchFamily="34" charset="0"/>
              </a:rPr>
              <a:t>대외적 홍보 </a:t>
            </a: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노력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인재양성을 위한 관심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자랑스러움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발전가능성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사회의 요구 적극 수용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주변인의 </a:t>
            </a:r>
            <a:r>
              <a:rPr lang="ko-KR" altLang="en-US" sz="900" spc="-100" dirty="0">
                <a:solidFill>
                  <a:prstClr val="black"/>
                </a:solidFill>
                <a:latin typeface="Trebuchet MS" pitchFamily="34" charset="0"/>
              </a:rPr>
              <a:t>인식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46715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16.7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57.1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811659" y="4323746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59" name="자유형 58"/>
          <p:cNvSpPr/>
          <p:nvPr/>
        </p:nvSpPr>
        <p:spPr>
          <a:xfrm flipH="1" flipV="1">
            <a:off x="2072680" y="4357292"/>
            <a:ext cx="97970" cy="321168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3" name="자유형 82"/>
          <p:cNvSpPr/>
          <p:nvPr/>
        </p:nvSpPr>
        <p:spPr>
          <a:xfrm>
            <a:off x="1374384" y="5387662"/>
            <a:ext cx="122232" cy="255882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016454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차원별</a:t>
            </a:r>
            <a:r>
              <a:rPr lang="ko-KR" altLang="en-US" dirty="0"/>
              <a:t>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) </a:t>
            </a:r>
            <a:r>
              <a:rPr lang="ko-KR" altLang="en-US" dirty="0" smtClean="0"/>
              <a:t>직무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중점 개선 </a:t>
            </a:r>
            <a:r>
              <a:rPr lang="en-US" altLang="ko-KR" dirty="0"/>
              <a:t>: </a:t>
            </a:r>
            <a:r>
              <a:rPr lang="ko-KR" altLang="en-US" dirty="0" smtClean="0"/>
              <a:t>수행하고 있는 직무 보람</a:t>
            </a:r>
            <a:endParaRPr lang="en-US" altLang="ko-KR" dirty="0"/>
          </a:p>
          <a:p>
            <a:pPr>
              <a:lnSpc>
                <a:spcPct val="100000"/>
              </a:lnSpc>
              <a:tabLst>
                <a:tab pos="933450" algn="l"/>
              </a:tabLst>
            </a:pPr>
            <a:r>
              <a:rPr lang="ko-KR" altLang="en-US" dirty="0"/>
              <a:t>점진 개선 </a:t>
            </a:r>
            <a:r>
              <a:rPr lang="en-US" altLang="ko-KR" dirty="0"/>
              <a:t>: </a:t>
            </a:r>
            <a:r>
              <a:rPr lang="ko-KR" altLang="en-US" dirty="0" smtClean="0"/>
              <a:t>능력 충분히 발휘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 및 연수 충분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업무량 적절한 수준</a:t>
            </a:r>
            <a:endParaRPr lang="en-US" altLang="ko-KR" dirty="0"/>
          </a:p>
        </p:txBody>
      </p:sp>
      <p:graphicFrame>
        <p:nvGraphicFramePr>
          <p:cNvPr id="44" name="Object 3"/>
          <p:cNvGraphicFramePr>
            <a:graphicFrameLocks/>
          </p:cNvGraphicFramePr>
          <p:nvPr>
            <p:extLst/>
          </p:nvPr>
        </p:nvGraphicFramePr>
        <p:xfrm>
          <a:off x="154678" y="254240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5" name="직선 화살표 연결선 44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1" name="TextBox 50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상사  리더십 수준</a:t>
            </a:r>
            <a:endParaRPr lang="en-US" altLang="ko-KR" sz="900" spc="-13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ct val="114000"/>
              </a:lnSpc>
              <a:spcAft>
                <a:spcPts val="3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30" dirty="0" smtClean="0">
                <a:solidFill>
                  <a:prstClr val="black"/>
                </a:solidFill>
                <a:latin typeface="Trebuchet MS" pitchFamily="34" charset="0"/>
              </a:rPr>
              <a:t>교직원 서로 신뢰하며 생활</a:t>
            </a:r>
            <a:endParaRPr lang="ko-KR" altLang="en-US" sz="900" spc="-13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상사 업무 수행 능력 수준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상사와 협업 전반적으로 만족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상사와 교직원 간 원활한 커뮤니케이션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\</a:t>
            </a: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공정한 평가</a:t>
            </a:r>
            <a:r>
              <a:rPr lang="en-US" altLang="ko-KR" sz="900" spc="-100" dirty="0" smtClean="0">
                <a:solidFill>
                  <a:prstClr val="black"/>
                </a:solidFill>
                <a:latin typeface="Trebuchet MS" pitchFamily="34" charset="0"/>
              </a:rPr>
              <a:t>/</a:t>
            </a: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보상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능력 충분히 발휘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교육 및 연수 충분</a:t>
            </a:r>
            <a:endParaRPr lang="en-US" altLang="ko-KR" sz="9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업무량 적절한 수준 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9" name="직사각형 78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5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900" spc="-100" dirty="0" smtClean="0">
                <a:solidFill>
                  <a:prstClr val="black"/>
                </a:solidFill>
                <a:latin typeface="Trebuchet MS" pitchFamily="34" charset="0"/>
              </a:rPr>
              <a:t>수행하고 있는 직무 보람</a:t>
            </a:r>
            <a:endParaRPr lang="ko-KR" altLang="en-US" sz="9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46715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10.0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64.9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59" name="자유형 58"/>
          <p:cNvSpPr/>
          <p:nvPr/>
        </p:nvSpPr>
        <p:spPr>
          <a:xfrm flipH="1">
            <a:off x="2432720" y="5301209"/>
            <a:ext cx="143937" cy="343504"/>
          </a:xfrm>
          <a:custGeom>
            <a:avLst/>
            <a:gdLst>
              <a:gd name="connsiteX0" fmla="*/ 0 w 152400"/>
              <a:gd name="connsiteY0" fmla="*/ 601980 h 601980"/>
              <a:gd name="connsiteX1" fmla="*/ 0 w 152400"/>
              <a:gd name="connsiteY1" fmla="*/ 0 h 601980"/>
              <a:gd name="connsiteX2" fmla="*/ 152400 w 152400"/>
              <a:gd name="connsiteY2" fmla="*/ 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01980">
                <a:moveTo>
                  <a:pt x="0" y="601980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83" name="직사각형 82"/>
          <p:cNvSpPr/>
          <p:nvPr/>
        </p:nvSpPr>
        <p:spPr>
          <a:xfrm>
            <a:off x="821756" y="4316612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8695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결론 요약 및 제언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D</a:t>
            </a:r>
          </a:p>
        </p:txBody>
      </p:sp>
    </p:spTree>
    <p:extLst>
      <p:ext uri="{BB962C8B-B14F-4D97-AF65-F5344CB8AC3E}">
        <p14:creationId xmlns:p14="http://schemas.microsoft.com/office/powerpoint/2010/main" val="3077403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주요 만족도 현황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/>
              <a:t>2018</a:t>
            </a:r>
            <a:r>
              <a:rPr lang="ko-KR" altLang="en-US" dirty="0"/>
              <a:t>년 국제대학교 직원 및 조교의 종합만족도는 </a:t>
            </a:r>
            <a:r>
              <a:rPr lang="en-US" altLang="ko-KR" dirty="0"/>
              <a:t>59.3</a:t>
            </a:r>
            <a:r>
              <a:rPr lang="ko-KR" altLang="en-US" dirty="0"/>
              <a:t>점으로</a:t>
            </a:r>
            <a:r>
              <a:rPr lang="en-US" altLang="ko-KR" dirty="0"/>
              <a:t>, </a:t>
            </a:r>
            <a:r>
              <a:rPr lang="ko-KR" altLang="en-US" dirty="0" smtClean="0"/>
              <a:t>전년 </a:t>
            </a:r>
            <a:r>
              <a:rPr lang="ko-KR" altLang="en-US" dirty="0"/>
              <a:t>대비 소폭 하락함</a:t>
            </a:r>
          </a:p>
          <a:p>
            <a:r>
              <a:rPr lang="ko-KR" altLang="en-US" dirty="0" err="1"/>
              <a:t>차원별로는</a:t>
            </a:r>
            <a:r>
              <a:rPr lang="ko-KR" altLang="en-US" dirty="0"/>
              <a:t> 직무에 대한 만족도가 전체 대비 높게 나타남</a:t>
            </a:r>
          </a:p>
          <a:p>
            <a:r>
              <a:rPr lang="ko-KR" altLang="en-US" dirty="0"/>
              <a:t>한편</a:t>
            </a:r>
            <a:r>
              <a:rPr lang="en-US" altLang="ko-KR" dirty="0"/>
              <a:t>, </a:t>
            </a:r>
            <a:r>
              <a:rPr lang="ko-KR" altLang="en-US" dirty="0"/>
              <a:t>학교행정에 대한 만족도는 가장 미흡한 수준이며 특히 인사제도에 대한 만족도가 전반적으로 낮은 </a:t>
            </a:r>
            <a:r>
              <a:rPr lang="ko-KR" altLang="en-US" dirty="0" smtClean="0"/>
              <a:t>편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1312853" y="2204865"/>
            <a:ext cx="7767183" cy="395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2018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년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 직원 및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조교 종합만족도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59.3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전년 대비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0.9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하락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종합만족도는 직원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61.0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조교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56.7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점으로 직원이 조교 대비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4.3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점 높음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</a:b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차원별로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살펴보면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 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(63.0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 행정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(52.2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건물시설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(61.4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(58.7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캠퍼스환경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녹지조경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,(69.1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외관 청결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(66.1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질서유지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(63.3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주차시설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안내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표지판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편의시설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(52.4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건물시설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건물내부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청결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(73.0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냉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난방 온도 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(71.8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 조명 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학교행정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행정서비스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(58.1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(46.3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행정서비스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부서별 업무 협조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원활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행정부서 요구의 교수 대응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(61.8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b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행정기능의 부서별 분배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학사 지원 시스템 지원 적절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60.3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인사제도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능력위주의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투명한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채용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(53.6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주기적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체계적 평가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(48.8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자기계발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재교육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학습기회 제공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(48.2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상사 리더십 수준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(73.3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상사 업무 수행 능력 수준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상사와 협업 만족 수준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대외적 홍보 노력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(63.0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발전가능성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인재양성을 위한 관심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자랑스러움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57.3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사회의 요구 적극 수용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4367" y="2204864"/>
            <a:ext cx="911474" cy="3955955"/>
          </a:xfrm>
          <a:prstGeom prst="roundRect">
            <a:avLst>
              <a:gd name="adj" fmla="val 35213"/>
            </a:avLst>
          </a:prstGeom>
          <a:solidFill>
            <a:srgbClr val="195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Trebuchet MS" panose="020B0603020202020204" pitchFamily="34" charset="0"/>
              </a:rPr>
              <a:t>종합 및</a:t>
            </a:r>
            <a:endParaRPr lang="en-US" altLang="ko-KR" sz="1400" b="1" dirty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err="1">
                <a:latin typeface="Trebuchet MS" panose="020B0603020202020204" pitchFamily="34" charset="0"/>
              </a:rPr>
              <a:t>차원별</a:t>
            </a:r>
            <a:endParaRPr lang="ko-KR" altLang="en-US" sz="1400" b="1" dirty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>
                <a:latin typeface="Trebuchet MS" panose="020B0603020202020204" pitchFamily="34" charset="0"/>
              </a:rPr>
              <a:t>만족도</a:t>
            </a:r>
          </a:p>
        </p:txBody>
      </p:sp>
    </p:spTree>
    <p:extLst>
      <p:ext uri="{BB962C8B-B14F-4D97-AF65-F5344CB8AC3E}">
        <p14:creationId xmlns:p14="http://schemas.microsoft.com/office/powerpoint/2010/main" val="1141357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만족도 제고를 위한 핵심 요소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국제대학교 직원 및 조교의 만족도 제고를 위한 핵심 요소는 학교 행정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이미지 차원</a:t>
            </a:r>
            <a:endParaRPr lang="en-US" altLang="ko-KR" dirty="0" smtClean="0"/>
          </a:p>
          <a:p>
            <a:r>
              <a:rPr lang="ko-KR" altLang="en-US" dirty="0" smtClean="0"/>
              <a:t>특히 학교행정의 인사제도와 관련하여 승진 제도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후생</a:t>
            </a:r>
            <a:r>
              <a:rPr lang="en-US" altLang="ko-KR" dirty="0" smtClean="0"/>
              <a:t>·</a:t>
            </a:r>
            <a:r>
              <a:rPr lang="ko-KR" altLang="en-US" dirty="0" smtClean="0"/>
              <a:t>복지 영역을 미흡하다고 인식하고 있어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해소하기 위한 중점적인 노력 필요</a:t>
            </a:r>
            <a:endParaRPr lang="en-US" altLang="ko-KR" dirty="0" smtClean="0"/>
          </a:p>
          <a:p>
            <a:r>
              <a:rPr lang="ko-KR" altLang="en-US" dirty="0" smtClean="0"/>
              <a:t>이미지 차원의 경우 사회의 요구 적극 수용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주변인의 인식은 만족도와 중요도가 모두 낮아 점진적으로 개선이 필요함 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1291366" y="2204864"/>
            <a:ext cx="7982114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전체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Action Matrix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분석 결과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중요도 대비 만족도가 낮은 중점 개선 영역은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학교행정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: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건물시설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 시설 관리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편의시설 운영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휴식 내 공간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 시설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 편리성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편의시설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 행정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 서비스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업무 권한과 책임 일치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주기적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체계적 평가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개인 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성과에 따른 승진 기회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적정한 직원 수 채용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직무와 능력에 따른 보상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[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 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]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 수준의 복리후생</a:t>
            </a:r>
            <a:endParaRPr lang="en-US" altLang="ko-KR" sz="12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사회의 요구 적극 수용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주변인의 인식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점진 개선 영역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수행하고 있는 직무 보람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altLang="ko-KR" sz="8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대학환경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환경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(58.7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(61.4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건물시설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캠퍼스환경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편의시설 </a:t>
            </a:r>
            <a:r>
              <a:rPr lang="ko-KR" altLang="en-US" sz="12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(47.0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휴식 내 공간 </a:t>
            </a:r>
            <a:r>
              <a:rPr lang="ko-KR" altLang="en-US" sz="12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충분성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(50.0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편의시설 운영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(52.7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이용편리성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외부의 편의시설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(52.4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외부 안내 표지판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주차시설 이용 편리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주이용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건물시설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 시설 관리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(59.7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건물 내 조명 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냉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난방 온도 유지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(71.8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학교행정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인사제도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(46.3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행정서비스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(58.1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행정서비스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 적성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능력에 따른 배치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(53.0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업무 권한과 책임 일치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(53.3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</a:t>
            </a:r>
            <a:b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의사 결정 절차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방법 합리성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정보 지원 체계 구축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조직 업무 분장 명확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56.7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인사제도 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 수준의 복리후생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(42.1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직무와 능력에 따른 보상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(42.7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적정 수준의 급여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(43.0</a:t>
            </a:r>
            <a:r>
              <a:rPr lang="ko-KR" altLang="en-US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업무량 적절한 수준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(55.5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수행하고 있는 직무 보람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(58.8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능력 충분히 발휘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교육 및 연수 충분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61.5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이미지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주변인의 인식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(50.6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사회의 요구 적극 수용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(57.0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발전가능성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인재양성을 위한 관심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자랑스러움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57.3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95460" y="2204864"/>
            <a:ext cx="895906" cy="1709276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중점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개선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요인</a:t>
            </a:r>
            <a:endParaRPr lang="ko-KR" altLang="en-US" sz="1400" b="1" dirty="0">
              <a:latin typeface="Trebuchet MS" panose="020B0603020202020204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92510" y="4005519"/>
            <a:ext cx="895906" cy="2356891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만족도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하위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항목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19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제언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42130" y="3864379"/>
            <a:ext cx="9219382" cy="2347184"/>
            <a:chOff x="342131" y="3237098"/>
            <a:chExt cx="9219382" cy="2347184"/>
          </a:xfrm>
        </p:grpSpPr>
        <p:grpSp>
          <p:nvGrpSpPr>
            <p:cNvPr id="115" name="그룹 114"/>
            <p:cNvGrpSpPr/>
            <p:nvPr/>
          </p:nvGrpSpPr>
          <p:grpSpPr>
            <a:xfrm>
              <a:off x="342131" y="3237098"/>
              <a:ext cx="9219382" cy="2329198"/>
              <a:chOff x="342131" y="2847240"/>
              <a:chExt cx="9219382" cy="2329198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344488" y="3135274"/>
                <a:ext cx="9217025" cy="20411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8" name="양쪽 모서리가 둥근 사각형 7"/>
              <p:cNvSpPr/>
              <p:nvPr/>
            </p:nvSpPr>
            <p:spPr bwMode="auto">
              <a:xfrm rot="10800000">
                <a:off x="344487" y="3140604"/>
                <a:ext cx="9217025" cy="45719"/>
              </a:xfrm>
              <a:prstGeom prst="roundRect">
                <a:avLst>
                  <a:gd name="adj" fmla="val 50000"/>
                </a:avLst>
              </a:prstGeom>
              <a:solidFill>
                <a:srgbClr val="557FA1"/>
              </a:solidFill>
              <a:ln w="114300" cap="flat" cmpd="sng" algn="ctr">
                <a:noFill/>
                <a:prstDash val="solid"/>
                <a:miter lim="800000"/>
              </a:ln>
              <a:effectLst/>
              <a:extLst/>
            </p:spPr>
            <p:txBody>
              <a:bodyPr rtlCol="0" anchor="ctr"/>
              <a:lstStyle>
                <a:defPPr>
                  <a:defRPr lang="en-A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59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18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5775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4367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2960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1552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014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28734" algn="l" defTabSz="95718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endParaRPr kumimoji="0" lang="ko-KR" altLang="en-US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119" name="그룹 118"/>
              <p:cNvGrpSpPr/>
              <p:nvPr/>
            </p:nvGrpSpPr>
            <p:grpSpPr>
              <a:xfrm>
                <a:off x="657768" y="3330088"/>
                <a:ext cx="358851" cy="295658"/>
                <a:chOff x="452277" y="6261490"/>
                <a:chExt cx="358851" cy="295658"/>
              </a:xfrm>
            </p:grpSpPr>
            <p:sp>
              <p:nvSpPr>
                <p:cNvPr id="122" name="직사각형 121"/>
                <p:cNvSpPr/>
                <p:nvPr/>
              </p:nvSpPr>
              <p:spPr>
                <a:xfrm>
                  <a:off x="626397" y="6261490"/>
                  <a:ext cx="184731" cy="29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latinLnBrk="0">
                    <a:lnSpc>
                      <a:spcPct val="110000"/>
                    </a:lnSpc>
                    <a:spcBef>
                      <a:spcPts val="300"/>
                    </a:spcBef>
                    <a:buClr>
                      <a:srgbClr val="007BF6"/>
                    </a:buClr>
                    <a:buSzPct val="80000"/>
                  </a:pPr>
                  <a:endParaRPr kumimoji="0" lang="ko-KR" altLang="en-US" sz="13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00549F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grpSp>
              <p:nvGrpSpPr>
                <p:cNvPr id="123" name="그룹 122"/>
                <p:cNvGrpSpPr/>
                <p:nvPr/>
              </p:nvGrpSpPr>
              <p:grpSpPr>
                <a:xfrm>
                  <a:off x="452277" y="6326623"/>
                  <a:ext cx="218910" cy="182128"/>
                  <a:chOff x="373227" y="6326622"/>
                  <a:chExt cx="546568" cy="397998"/>
                </a:xfrm>
              </p:grpSpPr>
              <p:sp>
                <p:nvSpPr>
                  <p:cNvPr id="124" name="원형 123"/>
                  <p:cNvSpPr/>
                  <p:nvPr/>
                </p:nvSpPr>
                <p:spPr>
                  <a:xfrm rot="5400000" flipH="1">
                    <a:off x="352736" y="6349824"/>
                    <a:ext cx="316677" cy="275695"/>
                  </a:xfrm>
                  <a:prstGeom prst="pie">
                    <a:avLst/>
                  </a:prstGeom>
                  <a:solidFill>
                    <a:srgbClr val="557FA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125" name="오른쪽 화살표 124"/>
                  <p:cNvSpPr/>
                  <p:nvPr/>
                </p:nvSpPr>
                <p:spPr>
                  <a:xfrm>
                    <a:off x="498690" y="6326622"/>
                    <a:ext cx="421105" cy="397998"/>
                  </a:xfrm>
                  <a:prstGeom prst="rightArrow">
                    <a:avLst>
                      <a:gd name="adj1" fmla="val 60756"/>
                      <a:gd name="adj2" fmla="val 45153"/>
                    </a:avLst>
                  </a:prstGeom>
                  <a:solidFill>
                    <a:srgbClr val="557FA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kern="0" smtClean="0">
                      <a:solidFill>
                        <a:prstClr val="white"/>
                      </a:solidFill>
                      <a:latin typeface="Trebuchet MS" panose="020B0603020202020204" pitchFamily="34" charset="0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  <p:sp>
            <p:nvSpPr>
              <p:cNvPr id="120" name="직사각형 119"/>
              <p:cNvSpPr/>
              <p:nvPr/>
            </p:nvSpPr>
            <p:spPr>
              <a:xfrm>
                <a:off x="1000548" y="3364278"/>
                <a:ext cx="834494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자랑스러움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발전가능성 등 성장가능성에 대한 이미지는 긍정적인 반면</a:t>
                </a:r>
                <a:r>
                  <a:rPr lang="en-US" altLang="ko-KR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200" b="1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557FA1"/>
                    </a:solidFill>
                    <a:latin typeface="맑은 고딕"/>
                    <a:ea typeface="맑은 고딕"/>
                  </a:rPr>
                  <a:t>사회의 요구 적극 수용 및 주변인의 인식에 대한 평가는 낮음</a:t>
                </a:r>
                <a:endPara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국제대학교는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VISION 2020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달성을 위한 노력을 지속해 왔으며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특히 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2019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년부터 본격적인 기반성숙기에 들어설 예정임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  <a:r>
                  <a:rPr lang="en-US" altLang="ko-KR" sz="11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1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교육 환경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사회의 요구가 달라짐에 따라 대학의 비전과 발전전략이 바뀌어야 하는 만큼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en-US" altLang="ko-KR" sz="11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/>
                </a:r>
                <a:br>
                  <a:rPr lang="en-US" altLang="ko-KR" sz="1100" spc="-1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</a:b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향후 새로운 비전 수립 시 국제대학교의 긍정적 이미지 확산을 위한 위한 내부 구성원간 협의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소통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실행이 무엇보다 중요할 것으로 판단됨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-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또한 대학 내 구성원인 직원과 조교에 대한 자체 홍보활동은 조직의 내적 안정과 통합을 위해서도 중요함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  <a:endPara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SNS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활성화를 통해 재학생 뿐만 아니라 교직원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 </a:t>
                </a: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학생의 자발적인 참여 유도로 구성원 간 소통 증진 및 대학에 대한 긍정적 이미지를 제고하고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,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  나아가 국제대학교에 대한 자긍심을 고취할 수 있도록 하는 방안을 모색할 필요가 있음</a:t>
                </a:r>
                <a:r>
                  <a:rPr lang="en-US" altLang="ko-KR" sz="1100" spc="-1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/>
                    <a:ea typeface="맑은 고딕"/>
                  </a:rPr>
                  <a:t>.</a:t>
                </a:r>
              </a:p>
            </p:txBody>
          </p:sp>
          <p:sp>
            <p:nvSpPr>
              <p:cNvPr id="121" name="직사각형 120"/>
              <p:cNvSpPr/>
              <p:nvPr/>
            </p:nvSpPr>
            <p:spPr bwMode="auto">
              <a:xfrm>
                <a:off x="342131" y="2847240"/>
                <a:ext cx="2943113" cy="184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spAutoFit/>
              </a:bodyPr>
              <a:lstStyle/>
              <a:p>
                <a:pPr marL="273050" indent="-273050">
                  <a:buClr>
                    <a:srgbClr val="0A438B"/>
                  </a:buClr>
                  <a:buFont typeface="Wingdings" panose="05000000000000000000" pitchFamily="2" charset="2"/>
                  <a:buChar char="&amp;"/>
                  <a:defRPr/>
                </a:pPr>
                <a:r>
                  <a:rPr lang="en-US" altLang="ko-KR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2</a:t>
                </a:r>
                <a:r>
                  <a:rPr lang="en-US" altLang="ko-KR" sz="1200" b="1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. </a:t>
                </a:r>
                <a:r>
                  <a:rPr lang="ko-KR" altLang="en-US" sz="1200" b="1" spc="-15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국제대학교에 대한 긍정적 </a:t>
                </a:r>
                <a:r>
                  <a:rPr lang="ko-KR" altLang="en-US" sz="1200" b="1" spc="-15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Trebuchet MS" pitchFamily="34" charset="0"/>
                  </a:rPr>
                  <a:t>이미지 확산 필요</a:t>
                </a:r>
              </a:p>
            </p:txBody>
          </p:sp>
        </p:grpSp>
        <p:sp>
          <p:nvSpPr>
            <p:cNvPr id="116" name="양쪽 모서리가 둥근 사각형 7"/>
            <p:cNvSpPr/>
            <p:nvPr/>
          </p:nvSpPr>
          <p:spPr bwMode="auto">
            <a:xfrm rot="10800000">
              <a:off x="344487" y="5538563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557FA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42131" y="1197000"/>
            <a:ext cx="9219382" cy="2348148"/>
            <a:chOff x="342131" y="1267854"/>
            <a:chExt cx="9219382" cy="2348148"/>
          </a:xfrm>
        </p:grpSpPr>
        <p:sp>
          <p:nvSpPr>
            <p:cNvPr id="105" name="직사각형 104"/>
            <p:cNvSpPr/>
            <p:nvPr/>
          </p:nvSpPr>
          <p:spPr>
            <a:xfrm>
              <a:off x="344488" y="1555887"/>
              <a:ext cx="9217025" cy="2025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160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6" name="양쪽 모서리가 둥근 사각형 7"/>
            <p:cNvSpPr/>
            <p:nvPr/>
          </p:nvSpPr>
          <p:spPr bwMode="auto">
            <a:xfrm rot="10800000">
              <a:off x="344487" y="1561218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557FA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07" name="그룹 106"/>
            <p:cNvGrpSpPr/>
            <p:nvPr/>
          </p:nvGrpSpPr>
          <p:grpSpPr>
            <a:xfrm>
              <a:off x="657768" y="1750702"/>
              <a:ext cx="358851" cy="295658"/>
              <a:chOff x="452277" y="6261490"/>
              <a:chExt cx="358851" cy="295658"/>
            </a:xfrm>
          </p:grpSpPr>
          <p:sp>
            <p:nvSpPr>
              <p:cNvPr id="110" name="직사각형 109"/>
              <p:cNvSpPr/>
              <p:nvPr/>
            </p:nvSpPr>
            <p:spPr>
              <a:xfrm>
                <a:off x="626397" y="6261490"/>
                <a:ext cx="184731" cy="29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>
                  <a:lnSpc>
                    <a:spcPct val="110000"/>
                  </a:lnSpc>
                  <a:spcBef>
                    <a:spcPts val="300"/>
                  </a:spcBef>
                  <a:buClr>
                    <a:srgbClr val="007BF6"/>
                  </a:buClr>
                  <a:buSzPct val="80000"/>
                </a:pPr>
                <a:endParaRPr kumimoji="0" lang="ko-KR" altLang="en-US" sz="13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549F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11" name="그룹 110"/>
              <p:cNvGrpSpPr/>
              <p:nvPr/>
            </p:nvGrpSpPr>
            <p:grpSpPr>
              <a:xfrm>
                <a:off x="452277" y="6326623"/>
                <a:ext cx="218910" cy="182128"/>
                <a:chOff x="373227" y="6326622"/>
                <a:chExt cx="546568" cy="397998"/>
              </a:xfrm>
            </p:grpSpPr>
            <p:sp>
              <p:nvSpPr>
                <p:cNvPr id="112" name="원형 111"/>
                <p:cNvSpPr/>
                <p:nvPr/>
              </p:nvSpPr>
              <p:spPr>
                <a:xfrm rot="5400000" flipH="1">
                  <a:off x="352736" y="6349824"/>
                  <a:ext cx="316677" cy="275695"/>
                </a:xfrm>
                <a:prstGeom prst="pie">
                  <a:avLst/>
                </a:prstGeom>
                <a:solidFill>
                  <a:srgbClr val="557FA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3" name="오른쪽 화살표 112"/>
                <p:cNvSpPr/>
                <p:nvPr/>
              </p:nvSpPr>
              <p:spPr>
                <a:xfrm>
                  <a:off x="498690" y="6326622"/>
                  <a:ext cx="421105" cy="397998"/>
                </a:xfrm>
                <a:prstGeom prst="rightArrow">
                  <a:avLst>
                    <a:gd name="adj1" fmla="val 60756"/>
                    <a:gd name="adj2" fmla="val 45153"/>
                  </a:avLst>
                </a:prstGeom>
                <a:solidFill>
                  <a:srgbClr val="557FA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08" name="직사각형 107"/>
            <p:cNvSpPr/>
            <p:nvPr/>
          </p:nvSpPr>
          <p:spPr>
            <a:xfrm>
              <a:off x="1000548" y="1784892"/>
              <a:ext cx="834494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인사관리 및 복지제도 관련 영역이 중점 개선 영역으로 나타나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중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·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557FA1"/>
                  </a:solidFill>
                  <a:latin typeface="맑은 고딕"/>
                  <a:ea typeface="맑은 고딕"/>
                </a:rPr>
                <a:t>장기적인 관점에서 개선 노력 필요</a:t>
              </a:r>
              <a:endParaRPr kumimoji="0" lang="en-US" altLang="ko-KR" sz="6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557FA1"/>
                </a:solidFill>
                <a:latin typeface="맑은 고딕"/>
                <a:ea typeface="맑은 고딕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ko-KR" sz="105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교직원에 대한 성과관리 및 평가체계에 대한 인식이 미흡한 수준으로 나타나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단계적인 개선이 필요할 것으로 보임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  <a:b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단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이를 해소하기 위한 재원 확보 및 실효성 높은 적용의 경우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시간이 필요할 것으로 판단됨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endParaRPr lang="en-US" altLang="ko-KR" sz="105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직무와 능력에 따른 보상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적정 수준의 복리후생 및 급여에 대한 만족도가 낮아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장기적인 관점에서 복지제도 및 보상체계에 관해 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검토가 필요할 것으로 보임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   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[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단기개선 노력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]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타 대학 벤치마킹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교직원 복지제도 관련 개선을 위한 의견 수렴 등 개선 노력 필요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   [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중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·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장기 개선노력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]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개인별 업무 분장 기준 마련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업무 배분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해당 직급 및 직책에 따른 권한 강조</a:t>
              </a:r>
              <a:r>
                <a:rPr lang="en-US" altLang="ko-KR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05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책임감 있는 업무 진행 유도   </a:t>
              </a:r>
              <a:endParaRPr kumimoji="0" lang="en-US" altLang="ko-KR" sz="1050" spc="-1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09" name="직사각형 108"/>
            <p:cNvSpPr/>
            <p:nvPr/>
          </p:nvSpPr>
          <p:spPr bwMode="auto">
            <a:xfrm>
              <a:off x="342131" y="1267854"/>
              <a:ext cx="197329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73050" indent="-273050">
                <a:buClr>
                  <a:srgbClr val="0A438B"/>
                </a:buClr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1. </a:t>
              </a:r>
              <a:r>
                <a:rPr lang="ko-KR" altLang="en-US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인사관리 및 복지제도 개선</a:t>
              </a:r>
              <a:endParaRPr lang="ko-KR" altLang="en-US" sz="12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4" name="양쪽 모서리가 둥근 사각형 7"/>
            <p:cNvSpPr/>
            <p:nvPr/>
          </p:nvSpPr>
          <p:spPr bwMode="auto">
            <a:xfrm rot="10800000">
              <a:off x="344488" y="3570283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557FA1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543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 </a:t>
            </a:r>
            <a:r>
              <a:rPr lang="en-US" altLang="ko-KR" dirty="0"/>
              <a:t>[</a:t>
            </a:r>
            <a:r>
              <a:rPr lang="ko-KR" altLang="en-US" dirty="0"/>
              <a:t>세부 </a:t>
            </a:r>
            <a:r>
              <a:rPr lang="ko-KR" altLang="en-US" dirty="0" err="1"/>
              <a:t>요소별</a:t>
            </a:r>
            <a:r>
              <a:rPr lang="ko-KR" altLang="en-US" dirty="0"/>
              <a:t> 개선방안</a:t>
            </a:r>
            <a:r>
              <a:rPr lang="en-US" altLang="ko-KR" dirty="0"/>
              <a:t>]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50104"/>
              </p:ext>
            </p:extLst>
          </p:nvPr>
        </p:nvGraphicFramePr>
        <p:xfrm>
          <a:off x="417000" y="669272"/>
          <a:ext cx="9076630" cy="5927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575"/>
                <a:gridCol w="1961060"/>
                <a:gridCol w="454876"/>
                <a:gridCol w="6402119"/>
              </a:tblGrid>
              <a:tr h="19928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개선영역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solidFill>
                      <a:srgbClr val="195C9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 방안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solidFill>
                      <a:srgbClr val="195C91"/>
                    </a:solidFill>
                  </a:tcPr>
                </a:tc>
              </a:tr>
              <a:tr h="1992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대</a:t>
                      </a:r>
                      <a:endParaRPr lang="ko-KR" altLang="en-US" sz="800" b="1" i="0" u="none" strike="noStrike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세부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개선순위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solidFill>
                      <a:srgbClr val="195C9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대학환경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주이용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건물시설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건물 내 시설 관리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교직원들이 사용하는 기존 시설의 </a:t>
                      </a:r>
                      <a:r>
                        <a:rPr lang="ko-KR" altLang="en-US" sz="8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쾌적성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확보를 위한 정리정돈 상태 점검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주기적인 관리가 필요할 것으로 보여짐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이러한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개선사항 도출을 위해서는 교직원을 포함한 내부구성원의 의견 수렴을 통해 계획을 수립하는 것이 필요함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캠퍼스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환경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편의시설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운영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대학환경 분야는 단기적인 개선효과가 큰 영역임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현재 국제대학교에서 점진적으로 편의시설을 확충하고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교직원을 포함한 재학생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교원 등 내부구성원의 사전 의견 수렴을 통해 부족한 편의시설에 대한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Needs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를 정기적으로 파악하여야 하며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시설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확충 이후 편의시설에 대한 운영 및 유지관리 계획 수립이 요구됨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캠퍼스 환경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휴식공간 내 </a:t>
                      </a:r>
                      <a:r>
                        <a:rPr lang="ko-KR" altLang="en-US" sz="800" u="none" strike="noStrike" spc="-50" baseline="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충분성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캠퍼스 환경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편의시설 </a:t>
                      </a:r>
                      <a:r>
                        <a:rPr lang="ko-KR" altLang="en-US" sz="800" u="none" strike="noStrike" spc="-50" baseline="0" dirty="0" err="1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충분성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이용 편리성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건물 내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외부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편의시설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이용 편리성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건물 내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외부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표지판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건물 수에 비해 표지판이 부족하거나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표지판이 한 방향으로 치우쳐져 있을 경우 건물을 찾아가는 데 어려움을 겪을 수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기존 캠퍼스 내 표지판 점검 후 개선 방향을 마련하여야 할 것임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학교행정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행정 서비스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업무 권한과 책임 일치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업무분장이 효과적으로 작동되려면 조직 구성원 개인의 역할과 업무 분장을 명확하게 해야 할 필요가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우선적으로 조직 구성원들의 직무 범위를 명확히 설정하여 권한과 책임에 따라 업무가 할당되어야 할 것임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주기적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체계적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평가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매년 정기적으로 직원성가평가를 실시하고 있으나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보다 체계적인 성과관리를 통한 업무 개선 및 효율성을 제고해야 할 필요가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개인 능력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성과에 따른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승진기회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국제대학교의 경우 승진 후보자를 대상으로 직전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3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개년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성과평가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결과를 평균 적용하여 승진 기준에 반영하고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우수 성과자의 승진 기회를 확대하기 위해서는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승진 후보자의 범위를 확대하여 심사 대상에 포함될 수 있도록 해야 할 것임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적정한 직원 수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채용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적정한 직원 수 채용의 경우 중점 개선 영역으로 나타났으나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실제 국제대학교에서는 각 부서별 조직 개편을 통해 업무별 적정한 인원을 배치하여 운영하고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개인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부서별 업무량 파악 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이를 조정할 필요성이 있을 것으로 보여짐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직무와 능력에 따른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보상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타 대학 벤치마킹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교직원 복지제도 관련 개선을 위한 의견 수렴을 통해 단기적으로 개선 가능한 사안에 대해서는 제도적 개선이 필요할 것으로 판단됨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b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</a:b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직무와 능력에 따른 보상 또한 단계적인 개선이 필요하나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재원 마련 및 실효성 측면에서 시간이 필요할 것으로 보여짐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따라서 재정적 보상 이외에도 휴가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승진 평가에 반영하여 구성원들의 직무와 능력에 따른 보상체계를 수립을 통해 만족도를 제고해야 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 수준의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복리후생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행정 서비스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직원 적성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/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능력에 따른 배치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조직 구성원의 적성과 업무 간 불일치에 있는 경우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요구에 따른 직무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·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부서 전환에 반영할 수 있도록 해야 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자기계발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재교육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학습 기회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제공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조직 구성원의 수요를 파악하여 직무능력 향상 및 자기계발을 위한 자체 교내교육을 실시하되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직원 개인의 업무역량 및 자질 향상을 위한 단계적 지원 방안 마련이 필요함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[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인사 제도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]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적정 수준의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급여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직원의 경우 </a:t>
                      </a:r>
                      <a:r>
                        <a:rPr lang="ko-KR" altLang="en-US" sz="8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공무원보수규정표를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준용하여 급여를 책정하고 있으며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매년 대학 예산 및 물가상승률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공무원임금 인상률을 적용하고자 노력하고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급여 인상의 경우 이러한 재원적인 측면을 고려하여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단계적인 개선이 필요함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</a:t>
                      </a:r>
                      <a:endParaRPr lang="en-US" altLang="ko-KR" sz="800" b="1" u="none" strike="noStrike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b="1" u="none" strike="noStrike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미</a:t>
                      </a:r>
                      <a:endParaRPr lang="en-US" altLang="ko-KR" sz="800" b="1" u="none" strike="noStrike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b="1" u="none" strike="noStrike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지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사회의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요구 적극 수용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국제대학교는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VISION 2020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달성을 위한 노력을 지속해 왔으며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특히 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2019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년부터 본격적인 기반성숙기에 들어설 예정임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교육 환경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사회의 요구가 달라짐에 따라 대학의 비전과 발전전략이 바뀌어야 하는 만큼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향후 새로운 비전 수립 시 국제대학교의 긍정적 이미지 확산을 위한 위한 내부 구성원간 협의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소통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실행이 무엇보다 중요할 것으로 판단됨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또한 대학 내 구성원인 직원과 조교에 대한 자체 홍보활동은 조직의 내적 안정과 통합을 위해서도 중요함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SNS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활성화를 통해 재학생 뿐만 아니라 교직원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학생의 자발적인 참여 유도로 구성원 간 소통 증진 및 대학에 대한 긍정적 이미지를 제고하고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나아가 국제대학교에 대한 자긍심을 고취할 수 있도록 하는 방안을 모색할 필요가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주변인의 인식</a:t>
                      </a:r>
                      <a:r>
                        <a:rPr lang="en-US" altLang="ko-KR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*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직무</a:t>
                      </a:r>
                      <a:endParaRPr lang="ko-KR" altLang="en-US" sz="800" b="1" i="0" u="none" strike="noStrike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수행하고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있는 직무 보람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중점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직원들의 능력을 충분히 발휘할 수 있는 우호적인 환경을 조성하되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개인 및 부서에 대한 업무량 분석과 적정 소요인력을 산정하여 반영할 필요가 있음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이를 통해 직원들이 보다 업무에 전념할 수 있도록 해야 할 것임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또한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정기적인 공통 및 분야별 직무교육 실시를 통해 직원의 직무능력 개발과 전문성을 제고하여야 함</a:t>
                      </a:r>
                      <a:r>
                        <a:rPr lang="en-US" altLang="ko-KR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. </a:t>
                      </a:r>
                      <a:endParaRPr lang="en-US" altLang="ko-KR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능력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충분히 발휘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점진 </a:t>
                      </a:r>
                      <a:endParaRPr lang="en-US" altLang="ko-KR" sz="800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개선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교육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및 연수 충분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 업무량 </a:t>
                      </a:r>
                      <a:r>
                        <a:rPr lang="ko-KR" altLang="en-US" sz="8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effectLst/>
                        </a:rPr>
                        <a:t>적절한 수준</a:t>
                      </a:r>
                      <a:endParaRPr lang="ko-KR" altLang="en-US" sz="8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000" y="6597000"/>
            <a:ext cx="17120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2017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개선사항으로 도출된 항목임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0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31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utoShape 36"/>
          <p:cNvSpPr>
            <a:spLocks noChangeArrowheads="1"/>
          </p:cNvSpPr>
          <p:nvPr/>
        </p:nvSpPr>
        <p:spPr bwMode="auto">
          <a:xfrm>
            <a:off x="852132" y="5253881"/>
            <a:ext cx="8245923" cy="40264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8" name="Freeform 37"/>
          <p:cNvSpPr>
            <a:spLocks/>
          </p:cNvSpPr>
          <p:nvPr/>
        </p:nvSpPr>
        <p:spPr bwMode="auto">
          <a:xfrm>
            <a:off x="396484" y="4912385"/>
            <a:ext cx="9144200" cy="744139"/>
          </a:xfrm>
          <a:custGeom>
            <a:avLst/>
            <a:gdLst>
              <a:gd name="T0" fmla="*/ 0 w 3747"/>
              <a:gd name="T1" fmla="*/ 107 h 447"/>
              <a:gd name="T2" fmla="*/ 740 w 3747"/>
              <a:gd name="T3" fmla="*/ 13 h 447"/>
              <a:gd name="T4" fmla="*/ 2974 w 3747"/>
              <a:gd name="T5" fmla="*/ 0 h 447"/>
              <a:gd name="T6" fmla="*/ 3747 w 3747"/>
              <a:gd name="T7" fmla="*/ 127 h 447"/>
              <a:gd name="T8" fmla="*/ 3747 w 3747"/>
              <a:gd name="T9" fmla="*/ 447 h 447"/>
              <a:gd name="T10" fmla="*/ 0 w 3747"/>
              <a:gd name="T11" fmla="*/ 447 h 447"/>
              <a:gd name="T12" fmla="*/ 0 w 3747"/>
              <a:gd name="T13" fmla="*/ 10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7" h="447">
                <a:moveTo>
                  <a:pt x="0" y="107"/>
                </a:moveTo>
                <a:lnTo>
                  <a:pt x="740" y="13"/>
                </a:lnTo>
                <a:lnTo>
                  <a:pt x="2974" y="0"/>
                </a:lnTo>
                <a:lnTo>
                  <a:pt x="3747" y="127"/>
                </a:lnTo>
                <a:lnTo>
                  <a:pt x="3747" y="447"/>
                </a:lnTo>
                <a:lnTo>
                  <a:pt x="0" y="447"/>
                </a:lnTo>
                <a:lnTo>
                  <a:pt x="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9" name="Freeform 38"/>
          <p:cNvSpPr>
            <a:spLocks/>
          </p:cNvSpPr>
          <p:nvPr/>
        </p:nvSpPr>
        <p:spPr bwMode="auto">
          <a:xfrm>
            <a:off x="596969" y="5360022"/>
            <a:ext cx="2504761" cy="276889"/>
          </a:xfrm>
          <a:custGeom>
            <a:avLst/>
            <a:gdLst>
              <a:gd name="T0" fmla="*/ 0 w 1027"/>
              <a:gd name="T1" fmla="*/ 169 h 169"/>
              <a:gd name="T2" fmla="*/ 487 w 1027"/>
              <a:gd name="T3" fmla="*/ 3 h 169"/>
              <a:gd name="T4" fmla="*/ 1027 w 1027"/>
              <a:gd name="T5" fmla="*/ 0 h 169"/>
              <a:gd name="T6" fmla="*/ 700 w 1027"/>
              <a:gd name="T7" fmla="*/ 169 h 169"/>
              <a:gd name="T8" fmla="*/ 0 w 1027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169">
                <a:moveTo>
                  <a:pt x="0" y="169"/>
                </a:moveTo>
                <a:lnTo>
                  <a:pt x="487" y="3"/>
                </a:lnTo>
                <a:lnTo>
                  <a:pt x="1027" y="0"/>
                </a:lnTo>
                <a:lnTo>
                  <a:pt x="700" y="169"/>
                </a:lnTo>
                <a:lnTo>
                  <a:pt x="0" y="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" name="Freeform 41"/>
          <p:cNvSpPr>
            <a:spLocks/>
          </p:cNvSpPr>
          <p:nvPr/>
        </p:nvSpPr>
        <p:spPr bwMode="auto">
          <a:xfrm>
            <a:off x="6616727" y="5358868"/>
            <a:ext cx="2260013" cy="278043"/>
          </a:xfrm>
          <a:custGeom>
            <a:avLst/>
            <a:gdLst>
              <a:gd name="T0" fmla="*/ 926 w 926"/>
              <a:gd name="T1" fmla="*/ 169 h 169"/>
              <a:gd name="T2" fmla="*/ 499 w 926"/>
              <a:gd name="T3" fmla="*/ 3 h 169"/>
              <a:gd name="T4" fmla="*/ 0 w 926"/>
              <a:gd name="T5" fmla="*/ 0 h 169"/>
              <a:gd name="T6" fmla="*/ 286 w 926"/>
              <a:gd name="T7" fmla="*/ 169 h 169"/>
              <a:gd name="T8" fmla="*/ 926 w 926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6" h="169">
                <a:moveTo>
                  <a:pt x="926" y="169"/>
                </a:moveTo>
                <a:lnTo>
                  <a:pt x="499" y="3"/>
                </a:lnTo>
                <a:lnTo>
                  <a:pt x="0" y="0"/>
                </a:lnTo>
                <a:lnTo>
                  <a:pt x="286" y="169"/>
                </a:lnTo>
                <a:lnTo>
                  <a:pt x="926" y="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" name="Freeform 44"/>
          <p:cNvSpPr>
            <a:spLocks/>
          </p:cNvSpPr>
          <p:nvPr/>
        </p:nvSpPr>
        <p:spPr bwMode="auto">
          <a:xfrm>
            <a:off x="3851596" y="5358868"/>
            <a:ext cx="1590862" cy="278043"/>
          </a:xfrm>
          <a:custGeom>
            <a:avLst/>
            <a:gdLst>
              <a:gd name="T0" fmla="*/ 125 w 653"/>
              <a:gd name="T1" fmla="*/ 0 h 169"/>
              <a:gd name="T2" fmla="*/ 593 w 653"/>
              <a:gd name="T3" fmla="*/ 3 h 169"/>
              <a:gd name="T4" fmla="*/ 653 w 653"/>
              <a:gd name="T5" fmla="*/ 169 h 169"/>
              <a:gd name="T6" fmla="*/ 0 w 653"/>
              <a:gd name="T7" fmla="*/ 163 h 169"/>
              <a:gd name="T8" fmla="*/ 125 w 653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169">
                <a:moveTo>
                  <a:pt x="125" y="0"/>
                </a:moveTo>
                <a:lnTo>
                  <a:pt x="593" y="3"/>
                </a:lnTo>
                <a:lnTo>
                  <a:pt x="653" y="169"/>
                </a:lnTo>
                <a:lnTo>
                  <a:pt x="0" y="163"/>
                </a:lnTo>
                <a:lnTo>
                  <a:pt x="12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조사 목적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 직원 및 조교를 대상으로 교육 및</a:t>
            </a:r>
            <a:r>
              <a:rPr lang="ko-KR" altLang="en-US" dirty="0" smtClean="0"/>
              <a:t> </a:t>
            </a:r>
            <a:r>
              <a:rPr lang="ko-KR" altLang="en-US" dirty="0"/>
              <a:t>행정서비스에 대한 만족도 조사를 통해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향후 보다 나은 행정서비스를 제공하기 위한 기초자료를 수집하는 데 목적이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344487" y="5633836"/>
            <a:ext cx="9217025" cy="864000"/>
            <a:chOff x="344487" y="5633836"/>
            <a:chExt cx="9217025" cy="864000"/>
          </a:xfrm>
        </p:grpSpPr>
        <p:grpSp>
          <p:nvGrpSpPr>
            <p:cNvPr id="87" name="그룹 86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88" name="양쪽 대괄호 87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90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직각 삼각형 90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2" name="직각 삼각형 91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93" name="모서리가 둥근 직사각형 92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11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향후 국제대학교 직원 및 조교에게 보다 나은 행정서비스 제공을 위한 기초 자료 마련</a:t>
              </a:r>
              <a:endParaRPr lang="ko-KR" altLang="en-US" sz="1600" b="1" kern="0" spc="-110" dirty="0">
                <a:solidFill>
                  <a:prstClr val="black"/>
                </a:solidFill>
                <a:ea typeface="맑은 고딕"/>
                <a:cs typeface="Arial" pitchFamily="34" charset="0"/>
              </a:endParaRPr>
            </a:p>
          </p:txBody>
        </p:sp>
      </p:grpSp>
      <p:sp>
        <p:nvSpPr>
          <p:cNvPr id="180" name="Freeform 39"/>
          <p:cNvSpPr>
            <a:spLocks/>
          </p:cNvSpPr>
          <p:nvPr/>
        </p:nvSpPr>
        <p:spPr bwMode="auto">
          <a:xfrm>
            <a:off x="2591404" y="5060059"/>
            <a:ext cx="1351321" cy="118832"/>
          </a:xfrm>
          <a:custGeom>
            <a:avLst/>
            <a:gdLst>
              <a:gd name="T0" fmla="*/ 0 w 554"/>
              <a:gd name="T1" fmla="*/ 72 h 73"/>
              <a:gd name="T2" fmla="*/ 203 w 554"/>
              <a:gd name="T3" fmla="*/ 0 h 73"/>
              <a:gd name="T4" fmla="*/ 554 w 554"/>
              <a:gd name="T5" fmla="*/ 3 h 73"/>
              <a:gd name="T6" fmla="*/ 403 w 554"/>
              <a:gd name="T7" fmla="*/ 73 h 73"/>
              <a:gd name="T8" fmla="*/ 0 w 554"/>
              <a:gd name="T9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73">
                <a:moveTo>
                  <a:pt x="0" y="72"/>
                </a:moveTo>
                <a:lnTo>
                  <a:pt x="203" y="0"/>
                </a:lnTo>
                <a:lnTo>
                  <a:pt x="554" y="3"/>
                </a:lnTo>
                <a:lnTo>
                  <a:pt x="403" y="73"/>
                </a:lnTo>
                <a:lnTo>
                  <a:pt x="0" y="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" name="Freeform 40"/>
          <p:cNvSpPr>
            <a:spLocks/>
          </p:cNvSpPr>
          <p:nvPr/>
        </p:nvSpPr>
        <p:spPr bwMode="auto">
          <a:xfrm>
            <a:off x="3432400" y="4912385"/>
            <a:ext cx="926918" cy="77298"/>
          </a:xfrm>
          <a:custGeom>
            <a:avLst/>
            <a:gdLst>
              <a:gd name="T0" fmla="*/ 0 w 554"/>
              <a:gd name="T1" fmla="*/ 72 h 72"/>
              <a:gd name="T2" fmla="*/ 203 w 554"/>
              <a:gd name="T3" fmla="*/ 0 h 72"/>
              <a:gd name="T4" fmla="*/ 554 w 554"/>
              <a:gd name="T5" fmla="*/ 3 h 72"/>
              <a:gd name="T6" fmla="*/ 378 w 554"/>
              <a:gd name="T7" fmla="*/ 72 h 72"/>
              <a:gd name="T8" fmla="*/ 0 w 554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72">
                <a:moveTo>
                  <a:pt x="0" y="72"/>
                </a:moveTo>
                <a:lnTo>
                  <a:pt x="203" y="0"/>
                </a:lnTo>
                <a:lnTo>
                  <a:pt x="554" y="3"/>
                </a:lnTo>
                <a:lnTo>
                  <a:pt x="378" y="72"/>
                </a:lnTo>
                <a:lnTo>
                  <a:pt x="0" y="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" name="Freeform 43"/>
          <p:cNvSpPr>
            <a:spLocks/>
          </p:cNvSpPr>
          <p:nvPr/>
        </p:nvSpPr>
        <p:spPr bwMode="auto">
          <a:xfrm>
            <a:off x="5499739" y="4912385"/>
            <a:ext cx="924314" cy="81913"/>
          </a:xfrm>
          <a:custGeom>
            <a:avLst/>
            <a:gdLst>
              <a:gd name="T0" fmla="*/ 380 w 380"/>
              <a:gd name="T1" fmla="*/ 47 h 50"/>
              <a:gd name="T2" fmla="*/ 241 w 380"/>
              <a:gd name="T3" fmla="*/ 0 h 50"/>
              <a:gd name="T4" fmla="*/ 0 w 380"/>
              <a:gd name="T5" fmla="*/ 2 h 50"/>
              <a:gd name="T6" fmla="*/ 78 w 380"/>
              <a:gd name="T7" fmla="*/ 50 h 50"/>
              <a:gd name="T8" fmla="*/ 380 w 380"/>
              <a:gd name="T9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50">
                <a:moveTo>
                  <a:pt x="380" y="47"/>
                </a:moveTo>
                <a:lnTo>
                  <a:pt x="241" y="0"/>
                </a:lnTo>
                <a:lnTo>
                  <a:pt x="0" y="2"/>
                </a:lnTo>
                <a:lnTo>
                  <a:pt x="78" y="50"/>
                </a:lnTo>
                <a:lnTo>
                  <a:pt x="380" y="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6" name="Freeform 45"/>
          <p:cNvSpPr>
            <a:spLocks/>
          </p:cNvSpPr>
          <p:nvPr/>
        </p:nvSpPr>
        <p:spPr bwMode="auto">
          <a:xfrm>
            <a:off x="3728864" y="5047368"/>
            <a:ext cx="846203" cy="144213"/>
          </a:xfrm>
          <a:custGeom>
            <a:avLst/>
            <a:gdLst>
              <a:gd name="T0" fmla="*/ 125 w 653"/>
              <a:gd name="T1" fmla="*/ 0 h 169"/>
              <a:gd name="T2" fmla="*/ 593 w 653"/>
              <a:gd name="T3" fmla="*/ 3 h 169"/>
              <a:gd name="T4" fmla="*/ 653 w 653"/>
              <a:gd name="T5" fmla="*/ 169 h 169"/>
              <a:gd name="T6" fmla="*/ 0 w 653"/>
              <a:gd name="T7" fmla="*/ 163 h 169"/>
              <a:gd name="T8" fmla="*/ 125 w 653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169">
                <a:moveTo>
                  <a:pt x="125" y="0"/>
                </a:moveTo>
                <a:lnTo>
                  <a:pt x="593" y="3"/>
                </a:lnTo>
                <a:lnTo>
                  <a:pt x="653" y="169"/>
                </a:lnTo>
                <a:lnTo>
                  <a:pt x="0" y="163"/>
                </a:lnTo>
                <a:lnTo>
                  <a:pt x="12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7" name="Freeform 46"/>
          <p:cNvSpPr>
            <a:spLocks noChangeAspect="1"/>
          </p:cNvSpPr>
          <p:nvPr/>
        </p:nvSpPr>
        <p:spPr bwMode="auto">
          <a:xfrm>
            <a:off x="3984027" y="4912385"/>
            <a:ext cx="429611" cy="73837"/>
          </a:xfrm>
          <a:custGeom>
            <a:avLst/>
            <a:gdLst>
              <a:gd name="T0" fmla="*/ 125 w 653"/>
              <a:gd name="T1" fmla="*/ 0 h 169"/>
              <a:gd name="T2" fmla="*/ 593 w 653"/>
              <a:gd name="T3" fmla="*/ 3 h 169"/>
              <a:gd name="T4" fmla="*/ 653 w 653"/>
              <a:gd name="T5" fmla="*/ 169 h 169"/>
              <a:gd name="T6" fmla="*/ 0 w 653"/>
              <a:gd name="T7" fmla="*/ 163 h 169"/>
              <a:gd name="T8" fmla="*/ 125 w 653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169">
                <a:moveTo>
                  <a:pt x="125" y="0"/>
                </a:moveTo>
                <a:lnTo>
                  <a:pt x="593" y="3"/>
                </a:lnTo>
                <a:lnTo>
                  <a:pt x="653" y="169"/>
                </a:lnTo>
                <a:lnTo>
                  <a:pt x="0" y="163"/>
                </a:lnTo>
                <a:lnTo>
                  <a:pt x="125" y="0"/>
                </a:lnTo>
                <a:close/>
              </a:path>
            </a:pathLst>
          </a:custGeom>
          <a:solidFill>
            <a:srgbClr val="EFF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88" name="Group 47"/>
          <p:cNvGrpSpPr>
            <a:grpSpLocks/>
          </p:cNvGrpSpPr>
          <p:nvPr/>
        </p:nvGrpSpPr>
        <p:grpSpPr bwMode="auto">
          <a:xfrm>
            <a:off x="3083504" y="4975838"/>
            <a:ext cx="1520562" cy="393413"/>
            <a:chOff x="1433" y="5189"/>
            <a:chExt cx="623" cy="240"/>
          </a:xfrm>
        </p:grpSpPr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1433" y="5307"/>
              <a:ext cx="540" cy="122"/>
            </a:xfrm>
            <a:custGeom>
              <a:avLst/>
              <a:gdLst>
                <a:gd name="T0" fmla="*/ 214 w 540"/>
                <a:gd name="T1" fmla="*/ 0 h 122"/>
                <a:gd name="T2" fmla="*/ 540 w 540"/>
                <a:gd name="T3" fmla="*/ 0 h 122"/>
                <a:gd name="T4" fmla="*/ 447 w 540"/>
                <a:gd name="T5" fmla="*/ 120 h 122"/>
                <a:gd name="T6" fmla="*/ 0 w 540"/>
                <a:gd name="T7" fmla="*/ 122 h 122"/>
                <a:gd name="T8" fmla="*/ 214 w 54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122">
                  <a:moveTo>
                    <a:pt x="214" y="0"/>
                  </a:moveTo>
                  <a:lnTo>
                    <a:pt x="540" y="0"/>
                  </a:lnTo>
                  <a:lnTo>
                    <a:pt x="447" y="120"/>
                  </a:lnTo>
                  <a:lnTo>
                    <a:pt x="0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49"/>
            <p:cNvSpPr>
              <a:spLocks noChangeAspect="1"/>
            </p:cNvSpPr>
            <p:nvPr/>
          </p:nvSpPr>
          <p:spPr bwMode="auto">
            <a:xfrm>
              <a:off x="1746" y="5189"/>
              <a:ext cx="310" cy="60"/>
            </a:xfrm>
            <a:custGeom>
              <a:avLst/>
              <a:gdLst>
                <a:gd name="T0" fmla="*/ 214 w 540"/>
                <a:gd name="T1" fmla="*/ 0 h 122"/>
                <a:gd name="T2" fmla="*/ 540 w 540"/>
                <a:gd name="T3" fmla="*/ 0 h 122"/>
                <a:gd name="T4" fmla="*/ 447 w 540"/>
                <a:gd name="T5" fmla="*/ 120 h 122"/>
                <a:gd name="T6" fmla="*/ 0 w 540"/>
                <a:gd name="T7" fmla="*/ 122 h 122"/>
                <a:gd name="T8" fmla="*/ 214 w 540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122">
                  <a:moveTo>
                    <a:pt x="214" y="0"/>
                  </a:moveTo>
                  <a:lnTo>
                    <a:pt x="540" y="0"/>
                  </a:lnTo>
                  <a:lnTo>
                    <a:pt x="447" y="120"/>
                  </a:lnTo>
                  <a:lnTo>
                    <a:pt x="0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0" rIns="90000" bIns="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9" name="Freeform 50"/>
          <p:cNvSpPr>
            <a:spLocks/>
          </p:cNvSpPr>
          <p:nvPr/>
        </p:nvSpPr>
        <p:spPr bwMode="auto">
          <a:xfrm>
            <a:off x="5169069" y="5159277"/>
            <a:ext cx="1497128" cy="199591"/>
          </a:xfrm>
          <a:custGeom>
            <a:avLst/>
            <a:gdLst>
              <a:gd name="T0" fmla="*/ 393 w 613"/>
              <a:gd name="T1" fmla="*/ 0 h 124"/>
              <a:gd name="T2" fmla="*/ 0 w 613"/>
              <a:gd name="T3" fmla="*/ 0 h 124"/>
              <a:gd name="T4" fmla="*/ 40 w 613"/>
              <a:gd name="T5" fmla="*/ 120 h 124"/>
              <a:gd name="T6" fmla="*/ 613 w 613"/>
              <a:gd name="T7" fmla="*/ 124 h 124"/>
              <a:gd name="T8" fmla="*/ 393 w 613"/>
              <a:gd name="T9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24">
                <a:moveTo>
                  <a:pt x="393" y="0"/>
                </a:moveTo>
                <a:lnTo>
                  <a:pt x="0" y="0"/>
                </a:lnTo>
                <a:lnTo>
                  <a:pt x="40" y="120"/>
                </a:lnTo>
                <a:lnTo>
                  <a:pt x="613" y="124"/>
                </a:lnTo>
                <a:lnTo>
                  <a:pt x="39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" name="Freeform 51"/>
          <p:cNvSpPr>
            <a:spLocks noChangeAspect="1"/>
          </p:cNvSpPr>
          <p:nvPr/>
        </p:nvSpPr>
        <p:spPr bwMode="auto">
          <a:xfrm>
            <a:off x="5036280" y="4973531"/>
            <a:ext cx="861825" cy="85374"/>
          </a:xfrm>
          <a:custGeom>
            <a:avLst/>
            <a:gdLst>
              <a:gd name="T0" fmla="*/ 247 w 354"/>
              <a:gd name="T1" fmla="*/ 0 h 53"/>
              <a:gd name="T2" fmla="*/ 0 w 354"/>
              <a:gd name="T3" fmla="*/ 6 h 53"/>
              <a:gd name="T4" fmla="*/ 14 w 354"/>
              <a:gd name="T5" fmla="*/ 53 h 53"/>
              <a:gd name="T6" fmla="*/ 354 w 354"/>
              <a:gd name="T7" fmla="*/ 53 h 53"/>
              <a:gd name="T8" fmla="*/ 247 w 35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53">
                <a:moveTo>
                  <a:pt x="247" y="0"/>
                </a:moveTo>
                <a:lnTo>
                  <a:pt x="0" y="6"/>
                </a:lnTo>
                <a:lnTo>
                  <a:pt x="14" y="53"/>
                </a:lnTo>
                <a:lnTo>
                  <a:pt x="354" y="53"/>
                </a:lnTo>
                <a:lnTo>
                  <a:pt x="24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1" name="Freeform 52"/>
          <p:cNvSpPr>
            <a:spLocks/>
          </p:cNvSpPr>
          <p:nvPr/>
        </p:nvSpPr>
        <p:spPr bwMode="auto">
          <a:xfrm>
            <a:off x="396484" y="5159277"/>
            <a:ext cx="2265220" cy="206513"/>
          </a:xfrm>
          <a:custGeom>
            <a:avLst/>
            <a:gdLst>
              <a:gd name="T0" fmla="*/ 414 w 927"/>
              <a:gd name="T1" fmla="*/ 0 h 127"/>
              <a:gd name="T2" fmla="*/ 927 w 927"/>
              <a:gd name="T3" fmla="*/ 0 h 127"/>
              <a:gd name="T4" fmla="*/ 580 w 927"/>
              <a:gd name="T5" fmla="*/ 127 h 127"/>
              <a:gd name="T6" fmla="*/ 0 w 927"/>
              <a:gd name="T7" fmla="*/ 120 h 127"/>
              <a:gd name="T8" fmla="*/ 0 w 927"/>
              <a:gd name="T9" fmla="*/ 93 h 127"/>
              <a:gd name="T10" fmla="*/ 414 w 927"/>
              <a:gd name="T1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7" h="127">
                <a:moveTo>
                  <a:pt x="414" y="0"/>
                </a:moveTo>
                <a:lnTo>
                  <a:pt x="927" y="0"/>
                </a:lnTo>
                <a:lnTo>
                  <a:pt x="580" y="127"/>
                </a:lnTo>
                <a:lnTo>
                  <a:pt x="0" y="120"/>
                </a:lnTo>
                <a:lnTo>
                  <a:pt x="0" y="93"/>
                </a:lnTo>
                <a:lnTo>
                  <a:pt x="4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2" name="Freeform 53"/>
          <p:cNvSpPr>
            <a:spLocks noChangeAspect="1"/>
          </p:cNvSpPr>
          <p:nvPr/>
        </p:nvSpPr>
        <p:spPr bwMode="auto">
          <a:xfrm>
            <a:off x="2044627" y="4983914"/>
            <a:ext cx="1429432" cy="83067"/>
          </a:xfrm>
          <a:custGeom>
            <a:avLst/>
            <a:gdLst>
              <a:gd name="T0" fmla="*/ 232 w 585"/>
              <a:gd name="T1" fmla="*/ 0 h 51"/>
              <a:gd name="T2" fmla="*/ 585 w 585"/>
              <a:gd name="T3" fmla="*/ 0 h 51"/>
              <a:gd name="T4" fmla="*/ 435 w 585"/>
              <a:gd name="T5" fmla="*/ 50 h 51"/>
              <a:gd name="T6" fmla="*/ 0 w 585"/>
              <a:gd name="T7" fmla="*/ 51 h 51"/>
              <a:gd name="T8" fmla="*/ 232 w 585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5" h="51">
                <a:moveTo>
                  <a:pt x="232" y="0"/>
                </a:moveTo>
                <a:lnTo>
                  <a:pt x="585" y="0"/>
                </a:lnTo>
                <a:lnTo>
                  <a:pt x="435" y="50"/>
                </a:lnTo>
                <a:lnTo>
                  <a:pt x="0" y="51"/>
                </a:lnTo>
                <a:lnTo>
                  <a:pt x="2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5" name="Freeform 56"/>
          <p:cNvSpPr>
            <a:spLocks/>
          </p:cNvSpPr>
          <p:nvPr/>
        </p:nvSpPr>
        <p:spPr bwMode="auto">
          <a:xfrm>
            <a:off x="360032" y="5048522"/>
            <a:ext cx="1796554" cy="110756"/>
          </a:xfrm>
          <a:custGeom>
            <a:avLst/>
            <a:gdLst>
              <a:gd name="T0" fmla="*/ 10 w 736"/>
              <a:gd name="T1" fmla="*/ 88 h 88"/>
              <a:gd name="T2" fmla="*/ 0 w 736"/>
              <a:gd name="T3" fmla="*/ 33 h 88"/>
              <a:gd name="T4" fmla="*/ 156 w 736"/>
              <a:gd name="T5" fmla="*/ 0 h 88"/>
              <a:gd name="T6" fmla="*/ 736 w 736"/>
              <a:gd name="T7" fmla="*/ 9 h 88"/>
              <a:gd name="T8" fmla="*/ 423 w 736"/>
              <a:gd name="T9" fmla="*/ 88 h 88"/>
              <a:gd name="T10" fmla="*/ 10 w 736"/>
              <a:gd name="T11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6" h="88">
                <a:moveTo>
                  <a:pt x="10" y="88"/>
                </a:moveTo>
                <a:lnTo>
                  <a:pt x="0" y="33"/>
                </a:lnTo>
                <a:lnTo>
                  <a:pt x="156" y="0"/>
                </a:lnTo>
                <a:lnTo>
                  <a:pt x="736" y="9"/>
                </a:lnTo>
                <a:lnTo>
                  <a:pt x="423" y="88"/>
                </a:lnTo>
                <a:lnTo>
                  <a:pt x="10" y="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6" name="Freeform 57"/>
          <p:cNvSpPr>
            <a:spLocks/>
          </p:cNvSpPr>
          <p:nvPr/>
        </p:nvSpPr>
        <p:spPr bwMode="auto">
          <a:xfrm>
            <a:off x="1320798" y="4911231"/>
            <a:ext cx="1530976" cy="85374"/>
          </a:xfrm>
          <a:custGeom>
            <a:avLst/>
            <a:gdLst>
              <a:gd name="T0" fmla="*/ 0 w 628"/>
              <a:gd name="T1" fmla="*/ 69 h 69"/>
              <a:gd name="T2" fmla="*/ 306 w 628"/>
              <a:gd name="T3" fmla="*/ 3 h 69"/>
              <a:gd name="T4" fmla="*/ 628 w 628"/>
              <a:gd name="T5" fmla="*/ 0 h 69"/>
              <a:gd name="T6" fmla="*/ 508 w 628"/>
              <a:gd name="T7" fmla="*/ 62 h 69"/>
              <a:gd name="T8" fmla="*/ 0 w 628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69">
                <a:moveTo>
                  <a:pt x="0" y="69"/>
                </a:moveTo>
                <a:lnTo>
                  <a:pt x="306" y="3"/>
                </a:lnTo>
                <a:lnTo>
                  <a:pt x="628" y="0"/>
                </a:lnTo>
                <a:lnTo>
                  <a:pt x="508" y="62"/>
                </a:lnTo>
                <a:lnTo>
                  <a:pt x="0" y="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0" rIns="90000" bIns="0" numCol="1" anchor="ctr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583706" y="2777826"/>
            <a:ext cx="1677956" cy="1473500"/>
            <a:chOff x="576954" y="2638425"/>
            <a:chExt cx="2014206" cy="1752302"/>
          </a:xfrm>
        </p:grpSpPr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76954" y="2638425"/>
              <a:ext cx="2014206" cy="1752302"/>
            </a:xfrm>
            <a:custGeom>
              <a:avLst/>
              <a:gdLst>
                <a:gd name="T0" fmla="*/ 490 w 665"/>
                <a:gd name="T1" fmla="*/ 0 h 578"/>
                <a:gd name="T2" fmla="*/ 505 w 665"/>
                <a:gd name="T3" fmla="*/ 9 h 578"/>
                <a:gd name="T4" fmla="*/ 662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90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3 w 665"/>
                <a:gd name="T17" fmla="*/ 298 h 578"/>
                <a:gd name="T18" fmla="*/ 4 w 665"/>
                <a:gd name="T19" fmla="*/ 280 h 578"/>
                <a:gd name="T20" fmla="*/ 161 w 665"/>
                <a:gd name="T21" fmla="*/ 8 h 578"/>
                <a:gd name="T22" fmla="*/ 175 w 665"/>
                <a:gd name="T23" fmla="*/ 0 h 578"/>
                <a:gd name="T24" fmla="*/ 490 w 665"/>
                <a:gd name="T25" fmla="*/ 0 h 578"/>
                <a:gd name="T26" fmla="*/ 480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80 w 665"/>
                <a:gd name="T35" fmla="*/ 544 h 578"/>
                <a:gd name="T36" fmla="*/ 627 w 665"/>
                <a:gd name="T37" fmla="*/ 289 h 578"/>
                <a:gd name="T38" fmla="*/ 480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90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2" y="280"/>
                    <a:pt x="662" y="280"/>
                    <a:pt x="662" y="280"/>
                  </a:cubicBezTo>
                  <a:cubicBezTo>
                    <a:pt x="665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6" y="578"/>
                    <a:pt x="490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9" y="578"/>
                    <a:pt x="163" y="574"/>
                    <a:pt x="160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1" y="285"/>
                    <a:pt x="4" y="280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3"/>
                    <a:pt x="170" y="0"/>
                    <a:pt x="175" y="0"/>
                  </a:cubicBezTo>
                  <a:cubicBezTo>
                    <a:pt x="490" y="0"/>
                    <a:pt x="490" y="0"/>
                    <a:pt x="490" y="0"/>
                  </a:cubicBezTo>
                  <a:close/>
                  <a:moveTo>
                    <a:pt x="480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80" y="34"/>
                    <a:pt x="480" y="34"/>
                    <a:pt x="480" y="34"/>
                  </a:cubicBez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904856" y="2927344"/>
              <a:ext cx="1360284" cy="1172582"/>
            </a:xfrm>
            <a:custGeom>
              <a:avLst/>
              <a:gdLst>
                <a:gd name="T0" fmla="*/ 154 w 616"/>
                <a:gd name="T1" fmla="*/ 0 h 531"/>
                <a:gd name="T2" fmla="*/ 461 w 616"/>
                <a:gd name="T3" fmla="*/ 0 h 531"/>
                <a:gd name="T4" fmla="*/ 616 w 616"/>
                <a:gd name="T5" fmla="*/ 266 h 531"/>
                <a:gd name="T6" fmla="*/ 461 w 616"/>
                <a:gd name="T7" fmla="*/ 531 h 531"/>
                <a:gd name="T8" fmla="*/ 154 w 616"/>
                <a:gd name="T9" fmla="*/ 531 h 531"/>
                <a:gd name="T10" fmla="*/ 0 w 616"/>
                <a:gd name="T11" fmla="*/ 266 h 531"/>
                <a:gd name="T12" fmla="*/ 154 w 616"/>
                <a:gd name="T13" fmla="*/ 0 h 531"/>
                <a:gd name="T14" fmla="*/ 154 w 616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31">
                  <a:moveTo>
                    <a:pt x="154" y="0"/>
                  </a:moveTo>
                  <a:lnTo>
                    <a:pt x="461" y="0"/>
                  </a:lnTo>
                  <a:lnTo>
                    <a:pt x="616" y="266"/>
                  </a:lnTo>
                  <a:lnTo>
                    <a:pt x="461" y="531"/>
                  </a:lnTo>
                  <a:lnTo>
                    <a:pt x="154" y="531"/>
                  </a:lnTo>
                  <a:lnTo>
                    <a:pt x="0" y="26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875113" y="3390501"/>
              <a:ext cx="1392586" cy="3092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대학 환경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368824" y="2777826"/>
            <a:ext cx="1676386" cy="1473500"/>
            <a:chOff x="2267078" y="2638425"/>
            <a:chExt cx="2012322" cy="1752302"/>
          </a:xfrm>
        </p:grpSpPr>
        <p:sp>
          <p:nvSpPr>
            <p:cNvPr id="54" name="Freeform 115"/>
            <p:cNvSpPr>
              <a:spLocks noEditPoints="1"/>
            </p:cNvSpPr>
            <p:nvPr/>
          </p:nvSpPr>
          <p:spPr bwMode="auto">
            <a:xfrm>
              <a:off x="2267078" y="2638425"/>
              <a:ext cx="2012322" cy="1752302"/>
            </a:xfrm>
            <a:custGeom>
              <a:avLst/>
              <a:gdLst>
                <a:gd name="T0" fmla="*/ 489 w 664"/>
                <a:gd name="T1" fmla="*/ 0 h 578"/>
                <a:gd name="T2" fmla="*/ 504 w 664"/>
                <a:gd name="T3" fmla="*/ 9 h 578"/>
                <a:gd name="T4" fmla="*/ 661 w 664"/>
                <a:gd name="T5" fmla="*/ 280 h 578"/>
                <a:gd name="T6" fmla="*/ 661 w 664"/>
                <a:gd name="T7" fmla="*/ 298 h 578"/>
                <a:gd name="T8" fmla="*/ 504 w 664"/>
                <a:gd name="T9" fmla="*/ 570 h 578"/>
                <a:gd name="T10" fmla="*/ 489 w 664"/>
                <a:gd name="T11" fmla="*/ 578 h 578"/>
                <a:gd name="T12" fmla="*/ 175 w 664"/>
                <a:gd name="T13" fmla="*/ 578 h 578"/>
                <a:gd name="T14" fmla="*/ 159 w 664"/>
                <a:gd name="T15" fmla="*/ 569 h 578"/>
                <a:gd name="T16" fmla="*/ 3 w 664"/>
                <a:gd name="T17" fmla="*/ 298 h 578"/>
                <a:gd name="T18" fmla="*/ 3 w 664"/>
                <a:gd name="T19" fmla="*/ 280 h 578"/>
                <a:gd name="T20" fmla="*/ 160 w 664"/>
                <a:gd name="T21" fmla="*/ 8 h 578"/>
                <a:gd name="T22" fmla="*/ 175 w 664"/>
                <a:gd name="T23" fmla="*/ 0 h 578"/>
                <a:gd name="T24" fmla="*/ 489 w 664"/>
                <a:gd name="T25" fmla="*/ 0 h 578"/>
                <a:gd name="T26" fmla="*/ 479 w 664"/>
                <a:gd name="T27" fmla="*/ 34 h 578"/>
                <a:gd name="T28" fmla="*/ 185 w 664"/>
                <a:gd name="T29" fmla="*/ 34 h 578"/>
                <a:gd name="T30" fmla="*/ 37 w 664"/>
                <a:gd name="T31" fmla="*/ 289 h 578"/>
                <a:gd name="T32" fmla="*/ 185 w 664"/>
                <a:gd name="T33" fmla="*/ 544 h 578"/>
                <a:gd name="T34" fmla="*/ 479 w 664"/>
                <a:gd name="T35" fmla="*/ 544 h 578"/>
                <a:gd name="T36" fmla="*/ 626 w 664"/>
                <a:gd name="T37" fmla="*/ 289 h 578"/>
                <a:gd name="T38" fmla="*/ 479 w 664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578">
                  <a:moveTo>
                    <a:pt x="489" y="0"/>
                  </a:moveTo>
                  <a:cubicBezTo>
                    <a:pt x="496" y="0"/>
                    <a:pt x="502" y="4"/>
                    <a:pt x="504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4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59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3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6" y="289"/>
                    <a:pt x="626" y="289"/>
                    <a:pt x="626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116"/>
            <p:cNvSpPr>
              <a:spLocks/>
            </p:cNvSpPr>
            <p:nvPr/>
          </p:nvSpPr>
          <p:spPr bwMode="auto">
            <a:xfrm>
              <a:off x="2595143" y="2927343"/>
              <a:ext cx="1358079" cy="1172584"/>
            </a:xfrm>
            <a:custGeom>
              <a:avLst/>
              <a:gdLst>
                <a:gd name="T0" fmla="*/ 153 w 615"/>
                <a:gd name="T1" fmla="*/ 0 h 531"/>
                <a:gd name="T2" fmla="*/ 460 w 615"/>
                <a:gd name="T3" fmla="*/ 0 h 531"/>
                <a:gd name="T4" fmla="*/ 615 w 615"/>
                <a:gd name="T5" fmla="*/ 266 h 531"/>
                <a:gd name="T6" fmla="*/ 460 w 615"/>
                <a:gd name="T7" fmla="*/ 531 h 531"/>
                <a:gd name="T8" fmla="*/ 153 w 615"/>
                <a:gd name="T9" fmla="*/ 531 h 531"/>
                <a:gd name="T10" fmla="*/ 0 w 615"/>
                <a:gd name="T11" fmla="*/ 266 h 531"/>
                <a:gd name="T12" fmla="*/ 153 w 615"/>
                <a:gd name="T13" fmla="*/ 0 h 531"/>
                <a:gd name="T14" fmla="*/ 153 w 615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531">
                  <a:moveTo>
                    <a:pt x="153" y="0"/>
                  </a:moveTo>
                  <a:lnTo>
                    <a:pt x="460" y="0"/>
                  </a:lnTo>
                  <a:lnTo>
                    <a:pt x="615" y="266"/>
                  </a:lnTo>
                  <a:lnTo>
                    <a:pt x="460" y="531"/>
                  </a:lnTo>
                  <a:lnTo>
                    <a:pt x="153" y="531"/>
                  </a:lnTo>
                  <a:lnTo>
                    <a:pt x="0" y="266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7" name="Text Box 60"/>
            <p:cNvSpPr txBox="1">
              <a:spLocks noChangeArrowheads="1"/>
            </p:cNvSpPr>
            <p:nvPr/>
          </p:nvSpPr>
          <p:spPr bwMode="auto">
            <a:xfrm>
              <a:off x="2552834" y="3390501"/>
              <a:ext cx="1392586" cy="3092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/>
                <a:t>학교서비스</a:t>
              </a:r>
              <a:endParaRPr lang="ko-KR" altLang="en-US" sz="1400" b="1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947452" y="2777826"/>
            <a:ext cx="1677956" cy="1473500"/>
            <a:chOff x="3947781" y="2638425"/>
            <a:chExt cx="2014206" cy="1752302"/>
          </a:xfrm>
        </p:grpSpPr>
        <p:sp>
          <p:nvSpPr>
            <p:cNvPr id="57" name="Freeform 201"/>
            <p:cNvSpPr>
              <a:spLocks noEditPoints="1"/>
            </p:cNvSpPr>
            <p:nvPr/>
          </p:nvSpPr>
          <p:spPr bwMode="auto">
            <a:xfrm>
              <a:off x="3947781" y="2638425"/>
              <a:ext cx="2014206" cy="1752302"/>
            </a:xfrm>
            <a:custGeom>
              <a:avLst/>
              <a:gdLst>
                <a:gd name="T0" fmla="*/ 490 w 665"/>
                <a:gd name="T1" fmla="*/ 0 h 578"/>
                <a:gd name="T2" fmla="*/ 505 w 665"/>
                <a:gd name="T3" fmla="*/ 9 h 578"/>
                <a:gd name="T4" fmla="*/ 662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90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4 w 665"/>
                <a:gd name="T17" fmla="*/ 298 h 578"/>
                <a:gd name="T18" fmla="*/ 4 w 665"/>
                <a:gd name="T19" fmla="*/ 280 h 578"/>
                <a:gd name="T20" fmla="*/ 161 w 665"/>
                <a:gd name="T21" fmla="*/ 8 h 578"/>
                <a:gd name="T22" fmla="*/ 175 w 665"/>
                <a:gd name="T23" fmla="*/ 0 h 578"/>
                <a:gd name="T24" fmla="*/ 490 w 665"/>
                <a:gd name="T25" fmla="*/ 0 h 578"/>
                <a:gd name="T26" fmla="*/ 480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80 w 665"/>
                <a:gd name="T35" fmla="*/ 544 h 578"/>
                <a:gd name="T36" fmla="*/ 627 w 665"/>
                <a:gd name="T37" fmla="*/ 289 h 578"/>
                <a:gd name="T38" fmla="*/ 480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90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2" y="280"/>
                    <a:pt x="662" y="280"/>
                    <a:pt x="662" y="280"/>
                  </a:cubicBezTo>
                  <a:cubicBezTo>
                    <a:pt x="665" y="286"/>
                    <a:pt x="665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6" y="578"/>
                    <a:pt x="490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9" y="578"/>
                    <a:pt x="163" y="574"/>
                    <a:pt x="160" y="569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0" y="292"/>
                    <a:pt x="1" y="285"/>
                    <a:pt x="4" y="280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3"/>
                    <a:pt x="170" y="0"/>
                    <a:pt x="175" y="0"/>
                  </a:cubicBezTo>
                  <a:cubicBezTo>
                    <a:pt x="490" y="0"/>
                    <a:pt x="490" y="0"/>
                    <a:pt x="490" y="0"/>
                  </a:cubicBezTo>
                  <a:close/>
                  <a:moveTo>
                    <a:pt x="480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80" y="34"/>
                    <a:pt x="480" y="34"/>
                    <a:pt x="480" y="3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8" name="Freeform 202"/>
            <p:cNvSpPr>
              <a:spLocks/>
            </p:cNvSpPr>
            <p:nvPr/>
          </p:nvSpPr>
          <p:spPr bwMode="auto">
            <a:xfrm>
              <a:off x="4273800" y="2927344"/>
              <a:ext cx="1360284" cy="1172582"/>
            </a:xfrm>
            <a:custGeom>
              <a:avLst/>
              <a:gdLst>
                <a:gd name="T0" fmla="*/ 155 w 616"/>
                <a:gd name="T1" fmla="*/ 0 h 531"/>
                <a:gd name="T2" fmla="*/ 462 w 616"/>
                <a:gd name="T3" fmla="*/ 0 h 531"/>
                <a:gd name="T4" fmla="*/ 616 w 616"/>
                <a:gd name="T5" fmla="*/ 266 h 531"/>
                <a:gd name="T6" fmla="*/ 462 w 616"/>
                <a:gd name="T7" fmla="*/ 531 h 531"/>
                <a:gd name="T8" fmla="*/ 155 w 616"/>
                <a:gd name="T9" fmla="*/ 531 h 531"/>
                <a:gd name="T10" fmla="*/ 0 w 616"/>
                <a:gd name="T11" fmla="*/ 266 h 531"/>
                <a:gd name="T12" fmla="*/ 155 w 616"/>
                <a:gd name="T13" fmla="*/ 0 h 531"/>
                <a:gd name="T14" fmla="*/ 155 w 616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31">
                  <a:moveTo>
                    <a:pt x="155" y="0"/>
                  </a:moveTo>
                  <a:lnTo>
                    <a:pt x="462" y="0"/>
                  </a:lnTo>
                  <a:lnTo>
                    <a:pt x="616" y="266"/>
                  </a:lnTo>
                  <a:lnTo>
                    <a:pt x="462" y="531"/>
                  </a:lnTo>
                  <a:lnTo>
                    <a:pt x="155" y="531"/>
                  </a:lnTo>
                  <a:lnTo>
                    <a:pt x="0" y="266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8" name="Text Box 60"/>
            <p:cNvSpPr txBox="1">
              <a:spLocks noChangeArrowheads="1"/>
            </p:cNvSpPr>
            <p:nvPr/>
          </p:nvSpPr>
          <p:spPr bwMode="auto">
            <a:xfrm>
              <a:off x="4262210" y="3390502"/>
              <a:ext cx="1392586" cy="3092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이미지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027759" y="4750813"/>
            <a:ext cx="809994" cy="703120"/>
            <a:chOff x="2062613" y="4878734"/>
            <a:chExt cx="542649" cy="471049"/>
          </a:xfrm>
        </p:grpSpPr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2062613" y="4878734"/>
              <a:ext cx="542649" cy="471049"/>
            </a:xfrm>
            <a:custGeom>
              <a:avLst/>
              <a:gdLst>
                <a:gd name="T0" fmla="*/ 72 w 288"/>
                <a:gd name="T1" fmla="*/ 0 h 250"/>
                <a:gd name="T2" fmla="*/ 215 w 288"/>
                <a:gd name="T3" fmla="*/ 0 h 250"/>
                <a:gd name="T4" fmla="*/ 288 w 288"/>
                <a:gd name="T5" fmla="*/ 124 h 250"/>
                <a:gd name="T6" fmla="*/ 215 w 288"/>
                <a:gd name="T7" fmla="*/ 250 h 250"/>
                <a:gd name="T8" fmla="*/ 72 w 288"/>
                <a:gd name="T9" fmla="*/ 250 h 250"/>
                <a:gd name="T10" fmla="*/ 0 w 288"/>
                <a:gd name="T11" fmla="*/ 124 h 250"/>
                <a:gd name="T12" fmla="*/ 72 w 288"/>
                <a:gd name="T13" fmla="*/ 0 h 250"/>
                <a:gd name="T14" fmla="*/ 72 w 288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0">
                  <a:moveTo>
                    <a:pt x="72" y="0"/>
                  </a:moveTo>
                  <a:lnTo>
                    <a:pt x="215" y="0"/>
                  </a:lnTo>
                  <a:lnTo>
                    <a:pt x="288" y="124"/>
                  </a:lnTo>
                  <a:lnTo>
                    <a:pt x="215" y="250"/>
                  </a:lnTo>
                  <a:lnTo>
                    <a:pt x="72" y="250"/>
                  </a:lnTo>
                  <a:lnTo>
                    <a:pt x="0" y="1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pic>
          <p:nvPicPr>
            <p:cNvPr id="72" name="그림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837" y="4960882"/>
              <a:ext cx="313981" cy="313981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3812010" y="4750813"/>
            <a:ext cx="807182" cy="703120"/>
            <a:chOff x="3003799" y="4878734"/>
            <a:chExt cx="540765" cy="471049"/>
          </a:xfrm>
        </p:grpSpPr>
        <p:sp>
          <p:nvSpPr>
            <p:cNvPr id="56" name="Freeform 117"/>
            <p:cNvSpPr>
              <a:spLocks/>
            </p:cNvSpPr>
            <p:nvPr/>
          </p:nvSpPr>
          <p:spPr bwMode="auto">
            <a:xfrm>
              <a:off x="3003799" y="4878734"/>
              <a:ext cx="540765" cy="471049"/>
            </a:xfrm>
            <a:custGeom>
              <a:avLst/>
              <a:gdLst>
                <a:gd name="T0" fmla="*/ 71 w 287"/>
                <a:gd name="T1" fmla="*/ 0 h 250"/>
                <a:gd name="T2" fmla="*/ 214 w 287"/>
                <a:gd name="T3" fmla="*/ 0 h 250"/>
                <a:gd name="T4" fmla="*/ 287 w 287"/>
                <a:gd name="T5" fmla="*/ 124 h 250"/>
                <a:gd name="T6" fmla="*/ 214 w 287"/>
                <a:gd name="T7" fmla="*/ 250 h 250"/>
                <a:gd name="T8" fmla="*/ 71 w 287"/>
                <a:gd name="T9" fmla="*/ 250 h 250"/>
                <a:gd name="T10" fmla="*/ 0 w 287"/>
                <a:gd name="T11" fmla="*/ 124 h 250"/>
                <a:gd name="T12" fmla="*/ 71 w 287"/>
                <a:gd name="T13" fmla="*/ 0 h 250"/>
                <a:gd name="T14" fmla="*/ 71 w 287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50">
                  <a:moveTo>
                    <a:pt x="71" y="0"/>
                  </a:moveTo>
                  <a:lnTo>
                    <a:pt x="214" y="0"/>
                  </a:lnTo>
                  <a:lnTo>
                    <a:pt x="287" y="124"/>
                  </a:lnTo>
                  <a:lnTo>
                    <a:pt x="214" y="250"/>
                  </a:lnTo>
                  <a:lnTo>
                    <a:pt x="71" y="250"/>
                  </a:lnTo>
                  <a:lnTo>
                    <a:pt x="0" y="12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pic>
          <p:nvPicPr>
            <p:cNvPr id="73" name="그림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487" y="4961363"/>
              <a:ext cx="331442" cy="331442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5655174" y="4750813"/>
            <a:ext cx="809994" cy="703120"/>
            <a:chOff x="4682618" y="4878734"/>
            <a:chExt cx="542649" cy="471049"/>
          </a:xfrm>
        </p:grpSpPr>
        <p:sp>
          <p:nvSpPr>
            <p:cNvPr id="59" name="Freeform 203"/>
            <p:cNvSpPr>
              <a:spLocks/>
            </p:cNvSpPr>
            <p:nvPr/>
          </p:nvSpPr>
          <p:spPr bwMode="auto">
            <a:xfrm>
              <a:off x="4682618" y="4878734"/>
              <a:ext cx="542649" cy="471049"/>
            </a:xfrm>
            <a:custGeom>
              <a:avLst/>
              <a:gdLst>
                <a:gd name="T0" fmla="*/ 73 w 288"/>
                <a:gd name="T1" fmla="*/ 0 h 250"/>
                <a:gd name="T2" fmla="*/ 216 w 288"/>
                <a:gd name="T3" fmla="*/ 0 h 250"/>
                <a:gd name="T4" fmla="*/ 288 w 288"/>
                <a:gd name="T5" fmla="*/ 124 h 250"/>
                <a:gd name="T6" fmla="*/ 216 w 288"/>
                <a:gd name="T7" fmla="*/ 250 h 250"/>
                <a:gd name="T8" fmla="*/ 73 w 288"/>
                <a:gd name="T9" fmla="*/ 250 h 250"/>
                <a:gd name="T10" fmla="*/ 0 w 288"/>
                <a:gd name="T11" fmla="*/ 124 h 250"/>
                <a:gd name="T12" fmla="*/ 73 w 288"/>
                <a:gd name="T13" fmla="*/ 0 h 250"/>
                <a:gd name="T14" fmla="*/ 73 w 288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0">
                  <a:moveTo>
                    <a:pt x="73" y="0"/>
                  </a:moveTo>
                  <a:lnTo>
                    <a:pt x="216" y="0"/>
                  </a:lnTo>
                  <a:lnTo>
                    <a:pt x="288" y="124"/>
                  </a:lnTo>
                  <a:lnTo>
                    <a:pt x="216" y="250"/>
                  </a:lnTo>
                  <a:lnTo>
                    <a:pt x="73" y="250"/>
                  </a:lnTo>
                  <a:lnTo>
                    <a:pt x="0" y="124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215" y="4933406"/>
              <a:ext cx="335280" cy="335280"/>
            </a:xfrm>
            <a:prstGeom prst="rect">
              <a:avLst/>
            </a:prstGeom>
          </p:spPr>
        </p:pic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xmlns="" id="{F188DC44-54A2-446B-8254-3D93E65E3BEF}"/>
              </a:ext>
            </a:extLst>
          </p:cNvPr>
          <p:cNvGrpSpPr/>
          <p:nvPr/>
        </p:nvGrpSpPr>
        <p:grpSpPr>
          <a:xfrm>
            <a:off x="5182087" y="2780157"/>
            <a:ext cx="1677956" cy="1473500"/>
            <a:chOff x="3947781" y="2638425"/>
            <a:chExt cx="2014206" cy="1752302"/>
          </a:xfrm>
        </p:grpSpPr>
        <p:sp>
          <p:nvSpPr>
            <p:cNvPr id="61" name="Freeform 201">
              <a:extLst>
                <a:ext uri="{FF2B5EF4-FFF2-40B4-BE49-F238E27FC236}">
                  <a16:creationId xmlns:a16="http://schemas.microsoft.com/office/drawing/2014/main" xmlns="" id="{8DC50CC2-A4B4-4678-A2A7-4E78382D4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7781" y="2638425"/>
              <a:ext cx="2014206" cy="1752302"/>
            </a:xfrm>
            <a:custGeom>
              <a:avLst/>
              <a:gdLst>
                <a:gd name="T0" fmla="*/ 490 w 665"/>
                <a:gd name="T1" fmla="*/ 0 h 578"/>
                <a:gd name="T2" fmla="*/ 505 w 665"/>
                <a:gd name="T3" fmla="*/ 9 h 578"/>
                <a:gd name="T4" fmla="*/ 662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90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4 w 665"/>
                <a:gd name="T17" fmla="*/ 298 h 578"/>
                <a:gd name="T18" fmla="*/ 4 w 665"/>
                <a:gd name="T19" fmla="*/ 280 h 578"/>
                <a:gd name="T20" fmla="*/ 161 w 665"/>
                <a:gd name="T21" fmla="*/ 8 h 578"/>
                <a:gd name="T22" fmla="*/ 175 w 665"/>
                <a:gd name="T23" fmla="*/ 0 h 578"/>
                <a:gd name="T24" fmla="*/ 490 w 665"/>
                <a:gd name="T25" fmla="*/ 0 h 578"/>
                <a:gd name="T26" fmla="*/ 480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80 w 665"/>
                <a:gd name="T35" fmla="*/ 544 h 578"/>
                <a:gd name="T36" fmla="*/ 627 w 665"/>
                <a:gd name="T37" fmla="*/ 289 h 578"/>
                <a:gd name="T38" fmla="*/ 480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90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2" y="280"/>
                    <a:pt x="662" y="280"/>
                    <a:pt x="662" y="280"/>
                  </a:cubicBezTo>
                  <a:cubicBezTo>
                    <a:pt x="665" y="286"/>
                    <a:pt x="665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6" y="578"/>
                    <a:pt x="490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9" y="578"/>
                    <a:pt x="163" y="574"/>
                    <a:pt x="160" y="569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0" y="292"/>
                    <a:pt x="1" y="285"/>
                    <a:pt x="4" y="280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3"/>
                    <a:pt x="170" y="0"/>
                    <a:pt x="175" y="0"/>
                  </a:cubicBezTo>
                  <a:cubicBezTo>
                    <a:pt x="490" y="0"/>
                    <a:pt x="490" y="0"/>
                    <a:pt x="490" y="0"/>
                  </a:cubicBezTo>
                  <a:close/>
                  <a:moveTo>
                    <a:pt x="480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80" y="34"/>
                    <a:pt x="480" y="34"/>
                    <a:pt x="480" y="34"/>
                  </a:cubicBez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" name="Freeform 202">
              <a:extLst>
                <a:ext uri="{FF2B5EF4-FFF2-40B4-BE49-F238E27FC236}">
                  <a16:creationId xmlns:a16="http://schemas.microsoft.com/office/drawing/2014/main" xmlns="" id="{6F3A9527-5562-4651-A1BD-631B9BC54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800" y="2927344"/>
              <a:ext cx="1360284" cy="1172582"/>
            </a:xfrm>
            <a:custGeom>
              <a:avLst/>
              <a:gdLst>
                <a:gd name="T0" fmla="*/ 155 w 616"/>
                <a:gd name="T1" fmla="*/ 0 h 531"/>
                <a:gd name="T2" fmla="*/ 462 w 616"/>
                <a:gd name="T3" fmla="*/ 0 h 531"/>
                <a:gd name="T4" fmla="*/ 616 w 616"/>
                <a:gd name="T5" fmla="*/ 266 h 531"/>
                <a:gd name="T6" fmla="*/ 462 w 616"/>
                <a:gd name="T7" fmla="*/ 531 h 531"/>
                <a:gd name="T8" fmla="*/ 155 w 616"/>
                <a:gd name="T9" fmla="*/ 531 h 531"/>
                <a:gd name="T10" fmla="*/ 0 w 616"/>
                <a:gd name="T11" fmla="*/ 266 h 531"/>
                <a:gd name="T12" fmla="*/ 155 w 616"/>
                <a:gd name="T13" fmla="*/ 0 h 531"/>
                <a:gd name="T14" fmla="*/ 155 w 616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31">
                  <a:moveTo>
                    <a:pt x="155" y="0"/>
                  </a:moveTo>
                  <a:lnTo>
                    <a:pt x="462" y="0"/>
                  </a:lnTo>
                  <a:lnTo>
                    <a:pt x="616" y="266"/>
                  </a:lnTo>
                  <a:lnTo>
                    <a:pt x="462" y="531"/>
                  </a:lnTo>
                  <a:lnTo>
                    <a:pt x="155" y="531"/>
                  </a:lnTo>
                  <a:lnTo>
                    <a:pt x="0" y="266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Text Box 60">
              <a:extLst>
                <a:ext uri="{FF2B5EF4-FFF2-40B4-BE49-F238E27FC236}">
                  <a16:creationId xmlns:a16="http://schemas.microsoft.com/office/drawing/2014/main" xmlns="" id="{6D2BDDAA-B3EB-4E1A-B71F-B3233DF1C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209" y="3361245"/>
              <a:ext cx="1392586" cy="3677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400" b="1" dirty="0"/>
                <a:t>직무</a:t>
              </a: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7382054" y="4750813"/>
            <a:ext cx="807182" cy="703120"/>
            <a:chOff x="3003799" y="4878734"/>
            <a:chExt cx="540765" cy="471049"/>
          </a:xfrm>
        </p:grpSpPr>
        <p:sp>
          <p:nvSpPr>
            <p:cNvPr id="69" name="Freeform 117"/>
            <p:cNvSpPr>
              <a:spLocks/>
            </p:cNvSpPr>
            <p:nvPr/>
          </p:nvSpPr>
          <p:spPr bwMode="auto">
            <a:xfrm>
              <a:off x="3003799" y="4878734"/>
              <a:ext cx="540765" cy="471049"/>
            </a:xfrm>
            <a:custGeom>
              <a:avLst/>
              <a:gdLst>
                <a:gd name="T0" fmla="*/ 71 w 287"/>
                <a:gd name="T1" fmla="*/ 0 h 250"/>
                <a:gd name="T2" fmla="*/ 214 w 287"/>
                <a:gd name="T3" fmla="*/ 0 h 250"/>
                <a:gd name="T4" fmla="*/ 287 w 287"/>
                <a:gd name="T5" fmla="*/ 124 h 250"/>
                <a:gd name="T6" fmla="*/ 214 w 287"/>
                <a:gd name="T7" fmla="*/ 250 h 250"/>
                <a:gd name="T8" fmla="*/ 71 w 287"/>
                <a:gd name="T9" fmla="*/ 250 h 250"/>
                <a:gd name="T10" fmla="*/ 0 w 287"/>
                <a:gd name="T11" fmla="*/ 124 h 250"/>
                <a:gd name="T12" fmla="*/ 71 w 287"/>
                <a:gd name="T13" fmla="*/ 0 h 250"/>
                <a:gd name="T14" fmla="*/ 71 w 287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50">
                  <a:moveTo>
                    <a:pt x="71" y="0"/>
                  </a:moveTo>
                  <a:lnTo>
                    <a:pt x="214" y="0"/>
                  </a:lnTo>
                  <a:lnTo>
                    <a:pt x="287" y="124"/>
                  </a:lnTo>
                  <a:lnTo>
                    <a:pt x="214" y="250"/>
                  </a:lnTo>
                  <a:lnTo>
                    <a:pt x="71" y="250"/>
                  </a:lnTo>
                  <a:lnTo>
                    <a:pt x="0" y="12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487" y="4961363"/>
              <a:ext cx="331442" cy="331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6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조사 설계</a:t>
            </a:r>
          </a:p>
        </p:txBody>
      </p:sp>
      <p:pic>
        <p:nvPicPr>
          <p:cNvPr id="123" name="그림 1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1806" r="1528" b="11806"/>
          <a:stretch/>
        </p:blipFill>
        <p:spPr>
          <a:xfrm>
            <a:off x="6642100" y="4152900"/>
            <a:ext cx="2901601" cy="227590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55602" y="2273299"/>
            <a:ext cx="9202546" cy="652240"/>
            <a:chOff x="355602" y="2273299"/>
            <a:chExt cx="9202546" cy="652240"/>
          </a:xfrm>
        </p:grpSpPr>
        <p:sp>
          <p:nvSpPr>
            <p:cNvPr id="135" name="양쪽 모서리가 둥근 사각형 134"/>
            <p:cNvSpPr/>
            <p:nvPr/>
          </p:nvSpPr>
          <p:spPr bwMode="auto">
            <a:xfrm rot="5400000" flipH="1" flipV="1">
              <a:off x="961090" y="1667811"/>
              <a:ext cx="469900" cy="1680875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대상</a:t>
              </a:r>
            </a:p>
          </p:txBody>
        </p:sp>
        <p:sp>
          <p:nvSpPr>
            <p:cNvPr id="136" name="AutoShape 5"/>
            <p:cNvSpPr>
              <a:spLocks noChangeArrowheads="1"/>
            </p:cNvSpPr>
            <p:nvPr/>
          </p:nvSpPr>
          <p:spPr bwMode="auto">
            <a:xfrm>
              <a:off x="2027146" y="227330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fontAlgn="auto" latinLnBrk="0">
                <a:spcBef>
                  <a:spcPts val="30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>
                  <a:solidFill>
                    <a:prstClr val="black"/>
                  </a:solidFill>
                  <a:latin typeface="Trebuchet MS" panose="020B0603020202020204" pitchFamily="34" charset="0"/>
                </a:rPr>
                <a:t>국제대학교 재직 직원 및 조교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55602" y="3367670"/>
            <a:ext cx="9202546" cy="652240"/>
            <a:chOff x="355602" y="3367669"/>
            <a:chExt cx="9202546" cy="652240"/>
          </a:xfrm>
        </p:grpSpPr>
        <p:sp>
          <p:nvSpPr>
            <p:cNvPr id="133" name="양쪽 모서리가 둥근 사각형 132"/>
            <p:cNvSpPr/>
            <p:nvPr/>
          </p:nvSpPr>
          <p:spPr bwMode="auto">
            <a:xfrm rot="5400000" flipH="1" flipV="1">
              <a:off x="961090" y="2762181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방법</a:t>
              </a:r>
            </a:p>
          </p:txBody>
        </p:sp>
        <p:sp>
          <p:nvSpPr>
            <p:cNvPr id="134" name="AutoShape 5"/>
            <p:cNvSpPr>
              <a:spLocks noChangeArrowheads="1"/>
            </p:cNvSpPr>
            <p:nvPr/>
          </p:nvSpPr>
          <p:spPr bwMode="auto">
            <a:xfrm>
              <a:off x="2027146" y="336767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>
                  <a:solidFill>
                    <a:prstClr val="black"/>
                  </a:solidFill>
                  <a:latin typeface="Trebuchet MS" panose="020B0603020202020204" pitchFamily="34" charset="0"/>
                </a:rPr>
                <a:t>구조화된 설문지 활용 온라인 조사 </a:t>
              </a:r>
              <a:r>
                <a:rPr lang="en-US" altLang="ko-KR" sz="1300" kern="0">
                  <a:solidFill>
                    <a:prstClr val="black"/>
                  </a:solidFill>
                  <a:latin typeface="Trebuchet MS" panose="020B0603020202020204" pitchFamily="34" charset="0"/>
                </a:rPr>
                <a:t>(</a:t>
              </a:r>
              <a:r>
                <a:rPr lang="ko-KR" altLang="en-US" sz="1300" kern="0">
                  <a:solidFill>
                    <a:prstClr val="black"/>
                  </a:solidFill>
                  <a:latin typeface="Trebuchet MS" panose="020B0603020202020204" pitchFamily="34" charset="0"/>
                </a:rPr>
                <a:t>국제대학교 인트라넷 활용</a:t>
              </a:r>
              <a:r>
                <a:rPr lang="en-US" altLang="ko-KR" sz="1300" kern="0">
                  <a:solidFill>
                    <a:prstClr val="black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5602" y="4462041"/>
            <a:ext cx="6115693" cy="652240"/>
            <a:chOff x="355602" y="4462040"/>
            <a:chExt cx="6115693" cy="652240"/>
          </a:xfrm>
        </p:grpSpPr>
        <p:sp>
          <p:nvSpPr>
            <p:cNvPr id="131" name="양쪽 모서리가 둥근 사각형 130"/>
            <p:cNvSpPr/>
            <p:nvPr/>
          </p:nvSpPr>
          <p:spPr bwMode="auto">
            <a:xfrm rot="5400000" flipH="1" flipV="1">
              <a:off x="961090" y="3856552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시기</a:t>
              </a:r>
            </a:p>
          </p:txBody>
        </p:sp>
        <p:sp>
          <p:nvSpPr>
            <p:cNvPr id="132" name="AutoShape 5"/>
            <p:cNvSpPr>
              <a:spLocks noChangeArrowheads="1"/>
            </p:cNvSpPr>
            <p:nvPr/>
          </p:nvSpPr>
          <p:spPr bwMode="auto">
            <a:xfrm>
              <a:off x="2027146" y="4462041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2018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년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11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5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~ 11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9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</a:t>
              </a:r>
              <a:endParaRPr lang="ko-KR" altLang="en-US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55602" y="5556412"/>
            <a:ext cx="6115693" cy="652240"/>
            <a:chOff x="355602" y="5556412"/>
            <a:chExt cx="6115693" cy="652240"/>
          </a:xfrm>
        </p:grpSpPr>
        <p:sp>
          <p:nvSpPr>
            <p:cNvPr id="129" name="양쪽 모서리가 둥근 사각형 128"/>
            <p:cNvSpPr/>
            <p:nvPr/>
          </p:nvSpPr>
          <p:spPr bwMode="auto">
            <a:xfrm rot="5400000" flipH="1" flipV="1">
              <a:off x="961090" y="4950924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표본규모 및 구성</a:t>
              </a:r>
            </a:p>
          </p:txBody>
        </p:sp>
        <p:sp>
          <p:nvSpPr>
            <p:cNvPr id="130" name="AutoShape 5"/>
            <p:cNvSpPr>
              <a:spLocks noChangeArrowheads="1"/>
            </p:cNvSpPr>
            <p:nvPr/>
          </p:nvSpPr>
          <p:spPr bwMode="auto">
            <a:xfrm>
              <a:off x="2027146" y="5556413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55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명 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[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직원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33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명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, 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조교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22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명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45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52725" y="1195828"/>
            <a:ext cx="9252332" cy="2494572"/>
            <a:chOff x="352725" y="957797"/>
            <a:chExt cx="9252332" cy="2494572"/>
          </a:xfrm>
        </p:grpSpPr>
        <p:sp>
          <p:nvSpPr>
            <p:cNvPr id="12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957797"/>
              <a:ext cx="7899827" cy="2421129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 rot="5400000" flipH="1">
              <a:off x="886155" y="478157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대학 환경</a:t>
              </a: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196345" y="993990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휴식 내 공간 </a:t>
              </a:r>
              <a:r>
                <a:rPr lang="ko-KR" altLang="en-US" sz="1000" b="1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충분성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녹지 조경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건물 외관 청결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외부 공간 청결</a:t>
              </a: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6473057" y="993990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질서 유지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편의 시설 </a:t>
              </a:r>
              <a:r>
                <a:rPr lang="ko-KR" altLang="en-US" sz="1000" b="1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충분성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편의시설 운영</a:t>
              </a: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3196345" y="1822817"/>
              <a:ext cx="3132000" cy="792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건물 내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외부 안내 표지판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건물 내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외부 편의시설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주차시설 이용 편리</a:t>
              </a:r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628" y="2725172"/>
              <a:ext cx="475834" cy="475836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2187312" y="1100102"/>
              <a:ext cx="900000" cy="2050782"/>
              <a:chOff x="544658" y="4954860"/>
              <a:chExt cx="808274" cy="3136980"/>
            </a:xfrm>
          </p:grpSpPr>
          <p:sp>
            <p:nvSpPr>
              <p:cNvPr id="62" name="모서리가 둥근 직사각형 61"/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캠퍼스환경</a:t>
                </a: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544658" y="7283568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74641" y="7413302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주이용 </a:t>
                </a:r>
                <a:endParaRPr lang="en-US" altLang="ko-KR" sz="1100" b="1" kern="0" spc="-10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건물시설</a:t>
                </a:r>
                <a:endPara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  <p:cxnSp>
          <p:nvCxnSpPr>
            <p:cNvPr id="9" name="직선 연결선 8"/>
            <p:cNvCxnSpPr/>
            <p:nvPr/>
          </p:nvCxnSpPr>
          <p:spPr>
            <a:xfrm>
              <a:off x="2188338" y="1815553"/>
              <a:ext cx="7308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그룹 76"/>
            <p:cNvGrpSpPr/>
            <p:nvPr/>
          </p:nvGrpSpPr>
          <p:grpSpPr>
            <a:xfrm>
              <a:off x="2187312" y="1903534"/>
              <a:ext cx="900000" cy="528403"/>
              <a:chOff x="544658" y="4492057"/>
              <a:chExt cx="808274" cy="808272"/>
            </a:xfrm>
          </p:grpSpPr>
          <p:sp>
            <p:nvSpPr>
              <p:cNvPr id="78" name="모서리가 둥근 직사각형 77"/>
              <p:cNvSpPr/>
              <p:nvPr/>
            </p:nvSpPr>
            <p:spPr>
              <a:xfrm>
                <a:off x="544658" y="4492057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574641" y="4617650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이용 편리성</a:t>
                </a:r>
              </a:p>
            </p:txBody>
          </p:sp>
        </p:grpSp>
        <p:sp>
          <p:nvSpPr>
            <p:cNvPr id="37" name="직사각형 36"/>
            <p:cNvSpPr/>
            <p:nvPr/>
          </p:nvSpPr>
          <p:spPr>
            <a:xfrm>
              <a:off x="3196345" y="2516369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건물 내 시설 관리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건물 내 조명 유지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냉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난방 온도 유지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건물 내부 청결</a:t>
              </a: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2188338" y="2510147"/>
              <a:ext cx="7308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352725" y="3712486"/>
            <a:ext cx="9255489" cy="2428104"/>
            <a:chOff x="352725" y="3445225"/>
            <a:chExt cx="9255489" cy="2428104"/>
          </a:xfrm>
        </p:grpSpPr>
        <p:sp>
          <p:nvSpPr>
            <p:cNvPr id="81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3445225"/>
              <a:ext cx="7899827" cy="238081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자유형 81"/>
            <p:cNvSpPr/>
            <p:nvPr/>
          </p:nvSpPr>
          <p:spPr>
            <a:xfrm rot="5400000" flipH="1">
              <a:off x="886155" y="2965583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학교 행정</a:t>
              </a:r>
              <a:endParaRPr lang="ko-KR" altLang="en-US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3196345" y="3511623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행정기능의 부서별 분배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업무 환경 개선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지원 노력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부서별 업무협조 원활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갈등 조정을 위한 활동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의사결정 절차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방법 합리성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업무 권한과 책임 일치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업무과정 및 절차 규정 명확</a:t>
              </a: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3196345" y="4937329"/>
              <a:ext cx="3132000" cy="792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능력 위주 투명한 채용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적정한 수 직원 채용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주기적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체계적 평가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직무와 능력에 따른 보상</a:t>
              </a:r>
            </a:p>
          </p:txBody>
        </p:sp>
        <p:grpSp>
          <p:nvGrpSpPr>
            <p:cNvPr id="87" name="그룹 86"/>
            <p:cNvGrpSpPr/>
            <p:nvPr/>
          </p:nvGrpSpPr>
          <p:grpSpPr>
            <a:xfrm>
              <a:off x="2187312" y="3617735"/>
              <a:ext cx="900000" cy="528403"/>
              <a:chOff x="544658" y="4954860"/>
              <a:chExt cx="808274" cy="808272"/>
            </a:xfrm>
          </p:grpSpPr>
          <p:sp>
            <p:nvSpPr>
              <p:cNvPr id="88" name="모서리가 둥근 직사각형 87"/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행정 서비스</a:t>
                </a:r>
                <a:endPara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  <p:cxnSp>
          <p:nvCxnSpPr>
            <p:cNvPr id="90" name="직선 연결선 89"/>
            <p:cNvCxnSpPr/>
            <p:nvPr/>
          </p:nvCxnSpPr>
          <p:spPr>
            <a:xfrm>
              <a:off x="2188338" y="4889007"/>
              <a:ext cx="7308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그룹 90"/>
            <p:cNvGrpSpPr/>
            <p:nvPr/>
          </p:nvGrpSpPr>
          <p:grpSpPr>
            <a:xfrm>
              <a:off x="2187312" y="5009333"/>
              <a:ext cx="900000" cy="528403"/>
              <a:chOff x="544658" y="4841715"/>
              <a:chExt cx="808274" cy="808273"/>
            </a:xfrm>
          </p:grpSpPr>
          <p:sp>
            <p:nvSpPr>
              <p:cNvPr id="92" name="모서리가 둥근 직사각형 91"/>
              <p:cNvSpPr/>
              <p:nvPr/>
            </p:nvSpPr>
            <p:spPr>
              <a:xfrm>
                <a:off x="544658" y="4841715"/>
                <a:ext cx="808274" cy="808273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574641" y="4978757"/>
                <a:ext cx="748308" cy="548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인사 제도</a:t>
                </a:r>
              </a:p>
            </p:txBody>
          </p:sp>
        </p:grpSp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395" y="5201060"/>
              <a:ext cx="502298" cy="502298"/>
            </a:xfrm>
            <a:prstGeom prst="rect">
              <a:avLst/>
            </a:prstGeom>
          </p:spPr>
        </p:pic>
        <p:sp>
          <p:nvSpPr>
            <p:cNvPr id="47" name="직사각형 46"/>
            <p:cNvSpPr/>
            <p:nvPr/>
          </p:nvSpPr>
          <p:spPr>
            <a:xfrm>
              <a:off x="6476214" y="3511623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직원 적성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능력에 따른 배치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학사지원 시스템 지원 적절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정보지원 체계 구축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조직 업무분장 명확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학과와 유기적 협업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행정부서 요구의 교수 대응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476214" y="4937329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개인 능력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성과에 따른 승진기회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자기계발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재교육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학습 기회 제공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적정 수준의 급여</a:t>
              </a: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적정 수준의 복리후생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6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52725" y="1124744"/>
            <a:ext cx="9252332" cy="1051899"/>
            <a:chOff x="352725" y="957798"/>
            <a:chExt cx="9252332" cy="1051899"/>
          </a:xfrm>
        </p:grpSpPr>
        <p:sp>
          <p:nvSpPr>
            <p:cNvPr id="12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957798"/>
              <a:ext cx="7899827" cy="1051899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 rot="5400000" flipH="1">
              <a:off x="886155" y="478157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직무</a:t>
              </a:r>
              <a:endParaRPr lang="ko-KR" altLang="en-US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196345" y="993990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수행하고 있는 직무 보람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능력 충분히 발휘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업무량 적절한 수준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교직원 서로 신뢰하며 생활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상사와 교직원 간 원활한 커뮤니케이션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6473057" y="993990"/>
              <a:ext cx="3132000" cy="93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상사 업무 수행 능력 수준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상사 리더십 수준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공정한 평가</a:t>
              </a:r>
              <a:r>
                <a:rPr lang="en-US" altLang="ko-KR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보상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상사와 협업 만족 수준</a:t>
              </a:r>
              <a:endParaRPr lang="en-US" altLang="ko-KR" sz="10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177800" indent="-177800" defTabSz="971550">
                <a:lnSpc>
                  <a:spcPts val="1100"/>
                </a:lnSpc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 smtClean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교육 및 연수 충분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628" y="1533861"/>
              <a:ext cx="475834" cy="475836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2187312" y="1100102"/>
              <a:ext cx="900000" cy="528403"/>
              <a:chOff x="544658" y="4954860"/>
              <a:chExt cx="808274" cy="808272"/>
            </a:xfrm>
          </p:grpSpPr>
          <p:sp>
            <p:nvSpPr>
              <p:cNvPr id="62" name="모서리가 둥근 직사각형 61"/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직무</a:t>
                </a:r>
                <a:endPara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</p:grpSp>
      <p:grpSp>
        <p:nvGrpSpPr>
          <p:cNvPr id="19" name="그룹 18"/>
          <p:cNvGrpSpPr/>
          <p:nvPr/>
        </p:nvGrpSpPr>
        <p:grpSpPr>
          <a:xfrm>
            <a:off x="352725" y="2340783"/>
            <a:ext cx="9252332" cy="800185"/>
            <a:chOff x="352725" y="5762540"/>
            <a:chExt cx="9252332" cy="800185"/>
          </a:xfrm>
        </p:grpSpPr>
        <p:sp>
          <p:nvSpPr>
            <p:cNvPr id="53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5762540"/>
              <a:ext cx="7899827" cy="800185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자유형 53"/>
            <p:cNvSpPr/>
            <p:nvPr/>
          </p:nvSpPr>
          <p:spPr>
            <a:xfrm rot="5400000" flipH="1">
              <a:off x="886155" y="5282898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557FA1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이미지</a:t>
              </a:r>
              <a:endParaRPr lang="ko-KR" altLang="en-US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196345" y="5828938"/>
              <a:ext cx="3132000" cy="733787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사회의 요구 적극 수용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발전가능성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인재양성을 위한 관심</a:t>
              </a: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2187312" y="5935050"/>
              <a:ext cx="900000" cy="528403"/>
              <a:chOff x="544658" y="4954860"/>
              <a:chExt cx="808274" cy="808272"/>
            </a:xfrm>
          </p:grpSpPr>
          <p:sp>
            <p:nvSpPr>
              <p:cNvPr id="66" name="모서리가 둥근 직사각형 65"/>
              <p:cNvSpPr/>
              <p:nvPr/>
            </p:nvSpPr>
            <p:spPr>
              <a:xfrm>
                <a:off x="544658" y="4954860"/>
                <a:ext cx="808274" cy="808272"/>
              </a:xfrm>
              <a:prstGeom prst="roundRect">
                <a:avLst>
                  <a:gd name="adj" fmla="val 11723"/>
                </a:avLst>
              </a:prstGeom>
              <a:solidFill>
                <a:schemeClr val="bg1"/>
              </a:solidFill>
              <a:ln w="50800" cap="flat" cmpd="sng" algn="ctr">
                <a:gradFill flip="none" rotWithShape="1">
                  <a:gsLst>
                    <a:gs pos="50000">
                      <a:srgbClr val="82AFCE"/>
                    </a:gs>
                    <a:gs pos="51000">
                      <a:srgbClr val="2D83BD"/>
                    </a:gs>
                  </a:gsLst>
                  <a:lin ang="4200000" scaled="0"/>
                  <a:tileRect/>
                </a:gradFill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Pct val="80000"/>
                  <a:defRPr/>
                </a:pPr>
                <a:endParaRPr kumimoji="0" lang="ko-KR" altLang="en-US" sz="1600" kern="0" spc="-1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574641" y="5084594"/>
                <a:ext cx="748308" cy="54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cene3d>
                  <a:camera prst="orthographicFront"/>
                  <a:lightRig rig="threePt" dir="t"/>
                </a:scene3d>
                <a:sp3d contourW="31750">
                  <a:bevelT w="1270"/>
                  <a:bevelB w="0" h="0"/>
                  <a:contourClr>
                    <a:schemeClr val="bg1"/>
                  </a:contourClr>
                </a:sp3d>
              </a:bodyPr>
              <a:lstStyle/>
              <a:p>
                <a:pPr algn="ctr" eaLnBrk="0" hangingPunct="0">
                  <a:buClr>
                    <a:srgbClr val="808080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1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ea typeface="맑은 고딕"/>
                    <a:cs typeface="Arial" pitchFamily="34" charset="0"/>
                  </a:rPr>
                  <a:t>이미지</a:t>
                </a:r>
                <a:endParaRPr lang="ko-KR" altLang="en-US" sz="1100" b="1" kern="0" spc="-100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맑은 고딕"/>
                  <a:cs typeface="Arial" pitchFamily="34" charset="0"/>
                </a:endParaRPr>
              </a:p>
            </p:txBody>
          </p:sp>
        </p:grpSp>
        <p:sp>
          <p:nvSpPr>
            <p:cNvPr id="68" name="직사각형 67"/>
            <p:cNvSpPr/>
            <p:nvPr/>
          </p:nvSpPr>
          <p:spPr>
            <a:xfrm>
              <a:off x="6473057" y="5828938"/>
              <a:ext cx="3132000" cy="733787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자랑스러움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주변인의 인식</a:t>
              </a:r>
            </a:p>
            <a:p>
              <a:pPr marL="177800" indent="-177800" defTabSz="971550">
                <a:spcAft>
                  <a:spcPts val="3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대외적 홍보 노력</a:t>
              </a:r>
            </a:p>
          </p:txBody>
        </p:sp>
      </p:grpSp>
      <p:pic>
        <p:nvPicPr>
          <p:cNvPr id="73" name="그림 7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90" y="2499773"/>
            <a:ext cx="463641" cy="463641"/>
          </a:xfrm>
          <a:prstGeom prst="rect">
            <a:avLst/>
          </a:prstGeom>
        </p:spPr>
      </p:pic>
      <p:sp>
        <p:nvSpPr>
          <p:cNvPr id="109" name="직사각형 108"/>
          <p:cNvSpPr/>
          <p:nvPr/>
        </p:nvSpPr>
        <p:spPr>
          <a:xfrm>
            <a:off x="457362" y="1757584"/>
            <a:ext cx="1574223" cy="292154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0"/>
              </a:schemeClr>
            </a:solidFill>
            <a:prstDash val="solid"/>
          </a:ln>
        </p:spPr>
        <p:txBody>
          <a:bodyPr wrap="square" lIns="72000" tIns="72000" rIns="36000" bIns="0" rtlCol="0" anchor="t">
            <a:noAutofit/>
          </a:bodyPr>
          <a:lstStyle/>
          <a:p>
            <a:pPr defTabSz="971550"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</a:pPr>
            <a:r>
              <a:rPr lang="en-US" altLang="ko-KR" sz="900" b="1" spc="-100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 panose="020B0503020000020004" pitchFamily="50" charset="-127"/>
              </a:rPr>
              <a:t>* 2018</a:t>
            </a:r>
            <a:r>
              <a:rPr lang="ko-KR" altLang="en-US" sz="900" b="1" spc="-100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 panose="020B0503020000020004" pitchFamily="50" charset="-127"/>
              </a:rPr>
              <a:t>년 신규 조사 차원</a:t>
            </a:r>
            <a:endParaRPr lang="ko-KR" altLang="en-US" sz="900" b="1" spc="-10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rgbClr val="C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82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응답자 특성</a:t>
            </a:r>
          </a:p>
        </p:txBody>
      </p:sp>
      <p:sp>
        <p:nvSpPr>
          <p:cNvPr id="10" name="내용 개체 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응답자 </a:t>
            </a:r>
            <a:r>
              <a:rPr lang="en-US" altLang="ko-KR" dirty="0" smtClean="0"/>
              <a:t>55</a:t>
            </a:r>
            <a:r>
              <a:rPr lang="ko-KR" altLang="en-US" dirty="0" smtClean="0"/>
              <a:t>명에 </a:t>
            </a:r>
            <a:r>
              <a:rPr lang="ko-KR" altLang="en-US" dirty="0"/>
              <a:t>대한 응답자 구성은 다음과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45825" y="1340768"/>
            <a:ext cx="2897141" cy="215565"/>
            <a:chOff x="7401513" y="1103179"/>
            <a:chExt cx="2160000" cy="215565"/>
          </a:xfrm>
        </p:grpSpPr>
        <p:grpSp>
          <p:nvGrpSpPr>
            <p:cNvPr id="33" name="그룹 32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35" name="직선 연결선 34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2150727" y="2496149"/>
                <a:ext cx="353761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  <a:ea typeface="맑은 고딕" panose="020B0503020000020004" pitchFamily="50" charset="-127"/>
                  </a:rPr>
                  <a:t>(n=55, %)</a:t>
                </a:r>
              </a:p>
            </p:txBody>
          </p:sp>
        </p:grpSp>
        <p:sp>
          <p:nvSpPr>
            <p:cNvPr id="34" name="직사각형 33"/>
            <p:cNvSpPr/>
            <p:nvPr/>
          </p:nvSpPr>
          <p:spPr bwMode="auto">
            <a:xfrm>
              <a:off x="7401513" y="1103179"/>
              <a:ext cx="41256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성별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505098" y="1340768"/>
            <a:ext cx="2897141" cy="215565"/>
            <a:chOff x="7401513" y="1103179"/>
            <a:chExt cx="2160000" cy="215565"/>
          </a:xfrm>
        </p:grpSpPr>
        <p:grpSp>
          <p:nvGrpSpPr>
            <p:cNvPr id="42" name="그룹 41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50" name="직선 연결선 49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2150727" y="2496149"/>
                <a:ext cx="353761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(n=55, %)</a:t>
                </a:r>
              </a:p>
            </p:txBody>
          </p:sp>
        </p:grpSp>
        <p:sp>
          <p:nvSpPr>
            <p:cNvPr id="44" name="직사각형 43"/>
            <p:cNvSpPr/>
            <p:nvPr/>
          </p:nvSpPr>
          <p:spPr bwMode="auto">
            <a:xfrm>
              <a:off x="7401513" y="1103179"/>
              <a:ext cx="642029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재직구분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6664372" y="1340768"/>
            <a:ext cx="2897141" cy="215565"/>
            <a:chOff x="7401513" y="1103179"/>
            <a:chExt cx="2160000" cy="215565"/>
          </a:xfrm>
        </p:grpSpPr>
        <p:grpSp>
          <p:nvGrpSpPr>
            <p:cNvPr id="55" name="그룹 54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2150727" y="2496149"/>
                <a:ext cx="353761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(n=55, %)</a:t>
                </a:r>
              </a:p>
            </p:txBody>
          </p:sp>
        </p:grpSp>
        <p:sp>
          <p:nvSpPr>
            <p:cNvPr id="56" name="직사각형 55"/>
            <p:cNvSpPr/>
            <p:nvPr/>
          </p:nvSpPr>
          <p:spPr bwMode="auto">
            <a:xfrm>
              <a:off x="7401513" y="1103179"/>
              <a:ext cx="642029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재직기간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39" name="차트 38"/>
          <p:cNvGraphicFramePr/>
          <p:nvPr>
            <p:extLst/>
          </p:nvPr>
        </p:nvGraphicFramePr>
        <p:xfrm>
          <a:off x="322820" y="1693428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차트 42"/>
          <p:cNvGraphicFramePr/>
          <p:nvPr>
            <p:extLst/>
          </p:nvPr>
        </p:nvGraphicFramePr>
        <p:xfrm>
          <a:off x="6664372" y="1693428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차트 46"/>
          <p:cNvGraphicFramePr/>
          <p:nvPr>
            <p:extLst/>
          </p:nvPr>
        </p:nvGraphicFramePr>
        <p:xfrm>
          <a:off x="3493596" y="1693428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2" name="그룹 51"/>
          <p:cNvGrpSpPr/>
          <p:nvPr/>
        </p:nvGrpSpPr>
        <p:grpSpPr>
          <a:xfrm>
            <a:off x="338573" y="3814594"/>
            <a:ext cx="9216000" cy="215565"/>
            <a:chOff x="329780" y="1103179"/>
            <a:chExt cx="19296159" cy="215565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18632469" y="1169890"/>
              <a:ext cx="99347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(n=55, %)</a:t>
              </a: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직사각형 60"/>
            <p:cNvSpPr/>
            <p:nvPr/>
          </p:nvSpPr>
          <p:spPr bwMode="auto">
            <a:xfrm>
              <a:off x="362732" y="1103179"/>
              <a:ext cx="1158601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소속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322820" y="4110980"/>
          <a:ext cx="3039984" cy="245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642"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구분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소속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명</a:t>
                      </a:r>
                      <a:endParaRPr lang="en-US" altLang="ko-KR" sz="1000" b="1" kern="1200" spc="-5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6172" marT="617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172" marR="6172" marT="617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90">
                <a:tc rowSpan="16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직원</a:t>
                      </a:r>
                      <a: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(33)</a:t>
                      </a:r>
                      <a:endParaRPr lang="ko-KR" altLang="en-US" sz="900" b="1" kern="1200" spc="-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교무처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교수학습지원센터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교양교육실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국제교류센터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기획처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비서실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사무처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산학협력단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입시홍보처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정보지원센터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평생교육원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학생생활관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학생지원처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학술정보원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2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현장실습지원센터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3422174" y="4110980"/>
          <a:ext cx="3039984" cy="245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786"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구분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소속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명</a:t>
                      </a:r>
                      <a:endParaRPr lang="en-US" altLang="ko-KR" sz="1000" b="1" kern="1200" spc="-5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6172" marT="617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172" marR="6172" marT="617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344">
                <a:tc rowSpan="9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조교</a:t>
                      </a:r>
                      <a: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(22)</a:t>
                      </a:r>
                      <a:endParaRPr lang="ko-KR" altLang="en-US" sz="900" b="1" kern="1200" spc="-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간호과</a:t>
                      </a:r>
                      <a:endParaRPr lang="ko-KR" altLang="en-US" sz="900" b="0" kern="1200" spc="-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건축과</a:t>
                      </a: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경호보안과</a:t>
                      </a: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모델과</a:t>
                      </a: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보건의료행정과</a:t>
                      </a: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뷰티디자인과</a:t>
                      </a:r>
                      <a:endParaRPr lang="ko-KR" altLang="en-US" sz="900" b="0" kern="1200" spc="-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사회복지과</a:t>
                      </a:r>
                      <a:endParaRPr lang="ko-KR" altLang="en-US" sz="900" b="0" kern="1200" spc="-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산업디자인과</a:t>
                      </a: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ko-KR" altLang="en-US" sz="900" b="0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세무회계과</a:t>
                      </a:r>
                    </a:p>
                  </a:txBody>
                  <a:tcPr marL="6172" marR="72000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/>
          </p:nvPr>
        </p:nvGraphicFramePr>
        <p:xfrm>
          <a:off x="6521529" y="4110980"/>
          <a:ext cx="3039984" cy="245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786"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구분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소속</a:t>
                      </a: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ko-KR" altLang="en-US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명</a:t>
                      </a:r>
                      <a:endParaRPr lang="en-US" altLang="ko-KR" sz="1000" b="1" kern="1200" spc="-5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6172" marT="617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ko-KR" sz="1000" b="1" kern="1200" spc="-5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172" marR="6172" marT="617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344">
                <a:tc rowSpan="9">
                  <a:txBody>
                    <a:bodyPr/>
                    <a:lstStyle/>
                    <a:p>
                      <a:pPr algn="ctr" fontAlgn="auto"/>
                      <a:r>
                        <a:rPr lang="ko-KR" altLang="en-US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조교</a:t>
                      </a:r>
                      <a: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900" b="1" kern="1200" spc="-5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(22)</a:t>
                      </a:r>
                      <a:endParaRPr lang="ko-KR" altLang="en-US" sz="900" b="1" kern="1200" spc="-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172" marR="6172" marT="61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아동보육과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algn="r" fontAlgn="t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안경광학과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algn="r" fontAlgn="t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2" marR="6172" marT="6172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엔터테인먼트과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유아교육과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자동차기계과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컴퓨터정보통신과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패션디자인과</a:t>
                      </a:r>
                      <a:r>
                        <a:rPr lang="en-US" altLang="ko-KR" sz="900" b="0" i="0" u="none" strike="noStrike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패션디자인계열</a:t>
                      </a:r>
                      <a:r>
                        <a:rPr lang="en-US" altLang="ko-KR" sz="900" b="0" i="0" u="none" strike="noStrike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>
                        <a:solidFill>
                          <a:srgbClr val="40404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호텔관광경영과</a:t>
                      </a:r>
                      <a:r>
                        <a:rPr lang="en-US" altLang="ko-K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호텔관광경영계열</a:t>
                      </a:r>
                      <a:r>
                        <a:rPr lang="en-US" altLang="ko-K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 dirty="0">
                        <a:solidFill>
                          <a:srgbClr val="40404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74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직선 연결선 157"/>
          <p:cNvCxnSpPr/>
          <p:nvPr/>
        </p:nvCxnSpPr>
        <p:spPr>
          <a:xfrm>
            <a:off x="955813" y="266227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모서리가 둥근 직사각형 158"/>
          <p:cNvSpPr/>
          <p:nvPr/>
        </p:nvSpPr>
        <p:spPr>
          <a:xfrm>
            <a:off x="1183684" y="248412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매우 그렇다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척도</a:t>
            </a:r>
            <a:r>
              <a:rPr lang="en-US" altLang="ko-KR" dirty="0"/>
              <a:t>(Scale)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본 조사의 평가 척도에 따른 분석은 </a:t>
            </a:r>
            <a:r>
              <a:rPr lang="en-US" altLang="ko-KR" dirty="0"/>
              <a:t>100</a:t>
            </a:r>
            <a:r>
              <a:rPr lang="ko-KR" altLang="en-US" dirty="0"/>
              <a:t>점 만점 환산점수로 분석하였음</a:t>
            </a:r>
            <a:r>
              <a:rPr lang="en-US" altLang="ko-KR" dirty="0"/>
              <a:t>.</a:t>
            </a:r>
          </a:p>
        </p:txBody>
      </p:sp>
      <p:sp>
        <p:nvSpPr>
          <p:cNvPr id="102" name="굽은 화살표 101"/>
          <p:cNvSpPr/>
          <p:nvPr/>
        </p:nvSpPr>
        <p:spPr>
          <a:xfrm rot="5400000">
            <a:off x="-1663204" y="3724051"/>
            <a:ext cx="4320902" cy="994495"/>
          </a:xfrm>
          <a:prstGeom prst="bentArrow">
            <a:avLst/>
          </a:prstGeom>
          <a:solidFill>
            <a:srgbClr val="BAC9D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 b="1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589760" y="2523657"/>
            <a:ext cx="324000" cy="324000"/>
          </a:xfrm>
          <a:prstGeom prst="ellipse">
            <a:avLst/>
          </a:prstGeom>
          <a:solidFill>
            <a:srgbClr val="557FA1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6" name="타원 145"/>
          <p:cNvSpPr/>
          <p:nvPr/>
        </p:nvSpPr>
        <p:spPr>
          <a:xfrm>
            <a:off x="589760" y="3038007"/>
            <a:ext cx="324000" cy="324000"/>
          </a:xfrm>
          <a:prstGeom prst="ellipse">
            <a:avLst/>
          </a:prstGeom>
          <a:solidFill>
            <a:srgbClr val="6FB9C5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7" name="타원 146"/>
          <p:cNvSpPr/>
          <p:nvPr/>
        </p:nvSpPr>
        <p:spPr>
          <a:xfrm>
            <a:off x="589760" y="3552357"/>
            <a:ext cx="324000" cy="324000"/>
          </a:xfrm>
          <a:prstGeom prst="ellipse">
            <a:avLst/>
          </a:prstGeom>
          <a:solidFill>
            <a:srgbClr val="8AAAC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8" name="타원 147"/>
          <p:cNvSpPr/>
          <p:nvPr/>
        </p:nvSpPr>
        <p:spPr>
          <a:xfrm>
            <a:off x="589760" y="4066707"/>
            <a:ext cx="324000" cy="324000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9" name="타원 148"/>
          <p:cNvSpPr/>
          <p:nvPr/>
        </p:nvSpPr>
        <p:spPr>
          <a:xfrm>
            <a:off x="589760" y="4581057"/>
            <a:ext cx="324000" cy="324000"/>
          </a:xfrm>
          <a:prstGeom prst="ellipse">
            <a:avLst/>
          </a:prstGeom>
          <a:solidFill>
            <a:srgbClr val="EDCCCB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589760" y="5095407"/>
            <a:ext cx="324000" cy="324000"/>
          </a:xfrm>
          <a:prstGeom prst="ellipse">
            <a:avLst/>
          </a:prstGeom>
          <a:solidFill>
            <a:srgbClr val="E2ADAC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1" name="타원 150"/>
          <p:cNvSpPr/>
          <p:nvPr/>
        </p:nvSpPr>
        <p:spPr>
          <a:xfrm>
            <a:off x="589760" y="5609757"/>
            <a:ext cx="324000" cy="324000"/>
          </a:xfrm>
          <a:prstGeom prst="ellipse">
            <a:avLst/>
          </a:prstGeom>
          <a:solidFill>
            <a:srgbClr val="D68C8A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560268" y="25268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2" name="Text Box 6"/>
          <p:cNvSpPr txBox="1">
            <a:spLocks noChangeArrowheads="1"/>
          </p:cNvSpPr>
          <p:nvPr/>
        </p:nvSpPr>
        <p:spPr bwMode="auto">
          <a:xfrm>
            <a:off x="560268" y="30602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6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3" name="Text Box 6"/>
          <p:cNvSpPr txBox="1">
            <a:spLocks noChangeArrowheads="1"/>
          </p:cNvSpPr>
          <p:nvPr/>
        </p:nvSpPr>
        <p:spPr bwMode="auto">
          <a:xfrm>
            <a:off x="560268" y="35650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5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4" name="Text Box 6"/>
          <p:cNvSpPr txBox="1">
            <a:spLocks noChangeArrowheads="1"/>
          </p:cNvSpPr>
          <p:nvPr/>
        </p:nvSpPr>
        <p:spPr bwMode="auto">
          <a:xfrm>
            <a:off x="560268" y="40889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4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5" name="Text Box 6"/>
          <p:cNvSpPr txBox="1">
            <a:spLocks noChangeArrowheads="1"/>
          </p:cNvSpPr>
          <p:nvPr/>
        </p:nvSpPr>
        <p:spPr bwMode="auto">
          <a:xfrm>
            <a:off x="560268" y="460325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3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6" name="Text Box 6"/>
          <p:cNvSpPr txBox="1">
            <a:spLocks noChangeArrowheads="1"/>
          </p:cNvSpPr>
          <p:nvPr/>
        </p:nvSpPr>
        <p:spPr bwMode="auto">
          <a:xfrm>
            <a:off x="560268" y="510807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2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7" name="Text Box 6"/>
          <p:cNvSpPr txBox="1">
            <a:spLocks noChangeArrowheads="1"/>
          </p:cNvSpPr>
          <p:nvPr/>
        </p:nvSpPr>
        <p:spPr bwMode="auto">
          <a:xfrm>
            <a:off x="560268" y="56224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1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cxnSp>
        <p:nvCxnSpPr>
          <p:cNvPr id="160" name="직선 연결선 159"/>
          <p:cNvCxnSpPr/>
          <p:nvPr/>
        </p:nvCxnSpPr>
        <p:spPr>
          <a:xfrm>
            <a:off x="955813" y="32052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모서리가 둥근 직사각형 160"/>
          <p:cNvSpPr/>
          <p:nvPr/>
        </p:nvSpPr>
        <p:spPr>
          <a:xfrm>
            <a:off x="1183684" y="30270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2" name="직선 연결선 161"/>
          <p:cNvCxnSpPr/>
          <p:nvPr/>
        </p:nvCxnSpPr>
        <p:spPr>
          <a:xfrm>
            <a:off x="955813" y="371955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모서리가 둥근 직사각형 162"/>
          <p:cNvSpPr/>
          <p:nvPr/>
        </p:nvSpPr>
        <p:spPr>
          <a:xfrm>
            <a:off x="1183684" y="354139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그런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4" name="직선 연결선 163"/>
          <p:cNvCxnSpPr/>
          <p:nvPr/>
        </p:nvCxnSpPr>
        <p:spPr>
          <a:xfrm>
            <a:off x="955813" y="42339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모서리가 둥근 직사각형 164"/>
          <p:cNvSpPr/>
          <p:nvPr/>
        </p:nvSpPr>
        <p:spPr>
          <a:xfrm>
            <a:off x="1183684" y="40557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보통이다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6" name="직선 연결선 165"/>
          <p:cNvCxnSpPr/>
          <p:nvPr/>
        </p:nvCxnSpPr>
        <p:spPr>
          <a:xfrm>
            <a:off x="955813" y="4738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모서리가 둥근 직사각형 166"/>
          <p:cNvSpPr/>
          <p:nvPr/>
        </p:nvSpPr>
        <p:spPr>
          <a:xfrm>
            <a:off x="1183684" y="4560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않은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8" name="직선 연결선 167"/>
          <p:cNvCxnSpPr/>
          <p:nvPr/>
        </p:nvCxnSpPr>
        <p:spPr>
          <a:xfrm>
            <a:off x="955813" y="5246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모서리가 둥근 직사각형 168"/>
          <p:cNvSpPr/>
          <p:nvPr/>
        </p:nvSpPr>
        <p:spPr>
          <a:xfrm>
            <a:off x="1183684" y="5068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955813" y="5769239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모서리가 둥근 직사각형 170"/>
          <p:cNvSpPr/>
          <p:nvPr/>
        </p:nvSpPr>
        <p:spPr>
          <a:xfrm>
            <a:off x="1183684" y="5591084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전혀 그렇지 않다</a:t>
            </a:r>
          </a:p>
        </p:txBody>
      </p:sp>
      <p:pic>
        <p:nvPicPr>
          <p:cNvPr id="172" name="Picture 38" descr="arrrow0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2720088" y="3881231"/>
            <a:ext cx="2593941" cy="7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4611687" y="2455509"/>
            <a:ext cx="1779588" cy="404502"/>
            <a:chOff x="4611687" y="2428875"/>
            <a:chExt cx="1779588" cy="404502"/>
          </a:xfrm>
        </p:grpSpPr>
        <p:grpSp>
          <p:nvGrpSpPr>
            <p:cNvPr id="184" name="도형전체"/>
            <p:cNvGrpSpPr/>
            <p:nvPr/>
          </p:nvGrpSpPr>
          <p:grpSpPr>
            <a:xfrm>
              <a:off x="4611687" y="2428875"/>
              <a:ext cx="1779588" cy="404502"/>
              <a:chOff x="2172308" y="743371"/>
              <a:chExt cx="4799384" cy="1255466"/>
            </a:xfrm>
          </p:grpSpPr>
          <p:sp>
            <p:nvSpPr>
              <p:cNvPr id="185" name="직사각형 184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8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194" name="이등변 삼각형 19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5" name="이등변 삼각형 19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6" name="이등변 삼각형 19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7" name="이등변 삼각형 19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18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190" name="이등변 삼각형 18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1" name="이등변 삼각형 19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2" name="이등변 삼각형 19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3" name="이등변 삼각형 19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2" name="직사각형 281"/>
            <p:cNvSpPr/>
            <p:nvPr/>
          </p:nvSpPr>
          <p:spPr>
            <a:xfrm>
              <a:off x="4754486" y="2522468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100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611687" y="2972181"/>
            <a:ext cx="1779588" cy="404502"/>
            <a:chOff x="4611687" y="2968625"/>
            <a:chExt cx="1779588" cy="404502"/>
          </a:xfrm>
        </p:grpSpPr>
        <p:grpSp>
          <p:nvGrpSpPr>
            <p:cNvPr id="198" name="도형전체"/>
            <p:cNvGrpSpPr/>
            <p:nvPr/>
          </p:nvGrpSpPr>
          <p:grpSpPr>
            <a:xfrm>
              <a:off x="4611687" y="2968625"/>
              <a:ext cx="1779588" cy="404502"/>
              <a:chOff x="2172308" y="743371"/>
              <a:chExt cx="4799384" cy="1255466"/>
            </a:xfrm>
          </p:grpSpPr>
          <p:sp>
            <p:nvSpPr>
              <p:cNvPr id="199" name="직사각형 198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2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08" name="이등변 삼각형 207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9" name="이등변 삼각형 208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0" name="이등변 삼각형 209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1" name="이등변 삼각형 210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03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04" name="이등변 삼각형 203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5" name="이등변 삼각형 204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6" name="이등변 삼각형 205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7" name="이등변 삼각형 206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3" name="직사각형 282"/>
            <p:cNvSpPr/>
            <p:nvPr/>
          </p:nvSpPr>
          <p:spPr>
            <a:xfrm>
              <a:off x="4754486" y="305949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83.3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11687" y="3488853"/>
            <a:ext cx="1779588" cy="404502"/>
            <a:chOff x="4611687" y="3508375"/>
            <a:chExt cx="1779588" cy="404502"/>
          </a:xfrm>
        </p:grpSpPr>
        <p:grpSp>
          <p:nvGrpSpPr>
            <p:cNvPr id="212" name="도형전체"/>
            <p:cNvGrpSpPr/>
            <p:nvPr/>
          </p:nvGrpSpPr>
          <p:grpSpPr>
            <a:xfrm>
              <a:off x="4611687" y="3508375"/>
              <a:ext cx="1779588" cy="404502"/>
              <a:chOff x="2172308" y="743371"/>
              <a:chExt cx="4799384" cy="1255466"/>
            </a:xfrm>
          </p:grpSpPr>
          <p:sp>
            <p:nvSpPr>
              <p:cNvPr id="213" name="직사각형 212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16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22" name="이등변 삼각형 221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3" name="이등변 삼각형 222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4" name="이등변 삼각형 223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5" name="이등변 삼각형 224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7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18" name="이등변 삼각형 217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9" name="이등변 삼각형 218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0" name="이등변 삼각형 219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1" name="이등변 삼각형 220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4" name="직사각형 283"/>
            <p:cNvSpPr/>
            <p:nvPr/>
          </p:nvSpPr>
          <p:spPr>
            <a:xfrm>
              <a:off x="4754486" y="3596525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66.7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11687" y="4005525"/>
            <a:ext cx="1779588" cy="404502"/>
            <a:chOff x="4611687" y="4048125"/>
            <a:chExt cx="1779588" cy="404502"/>
          </a:xfrm>
        </p:grpSpPr>
        <p:grpSp>
          <p:nvGrpSpPr>
            <p:cNvPr id="226" name="도형전체"/>
            <p:cNvGrpSpPr/>
            <p:nvPr/>
          </p:nvGrpSpPr>
          <p:grpSpPr>
            <a:xfrm>
              <a:off x="4611687" y="4048125"/>
              <a:ext cx="1779588" cy="404502"/>
              <a:chOff x="2172308" y="743371"/>
              <a:chExt cx="4799384" cy="1255466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30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36" name="이등변 삼각형 235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7" name="이등변 삼각형 236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8" name="이등변 삼각형 237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9" name="이등변 삼각형 238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31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32" name="이등변 삼각형 231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3" name="이등변 삼각형 232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4" name="이등변 삼각형 233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5" name="이등변 삼각형 234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5" name="직사각형 284"/>
            <p:cNvSpPr/>
            <p:nvPr/>
          </p:nvSpPr>
          <p:spPr>
            <a:xfrm>
              <a:off x="4754486" y="413355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50.0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11687" y="4522197"/>
            <a:ext cx="1779588" cy="404502"/>
            <a:chOff x="4611687" y="4587875"/>
            <a:chExt cx="1779588" cy="404502"/>
          </a:xfrm>
        </p:grpSpPr>
        <p:grpSp>
          <p:nvGrpSpPr>
            <p:cNvPr id="240" name="도형전체"/>
            <p:cNvGrpSpPr/>
            <p:nvPr/>
          </p:nvGrpSpPr>
          <p:grpSpPr>
            <a:xfrm>
              <a:off x="4611687" y="4587875"/>
              <a:ext cx="1779588" cy="404502"/>
              <a:chOff x="2172308" y="743371"/>
              <a:chExt cx="4799384" cy="1255466"/>
            </a:xfrm>
          </p:grpSpPr>
          <p:sp>
            <p:nvSpPr>
              <p:cNvPr id="241" name="직사각형 240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44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50" name="이등변 삼각형 249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1" name="이등변 삼각형 250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2" name="이등변 삼각형 251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3" name="이등변 삼각형 252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45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46" name="이등변 삼각형 245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7" name="이등변 삼각형 246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8" name="이등변 삼각형 247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9" name="이등변 삼각형 248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6" name="직사각형 285"/>
            <p:cNvSpPr/>
            <p:nvPr/>
          </p:nvSpPr>
          <p:spPr>
            <a:xfrm>
              <a:off x="4754486" y="4670583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33.3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611687" y="5038869"/>
            <a:ext cx="1779588" cy="404502"/>
            <a:chOff x="4611687" y="5120536"/>
            <a:chExt cx="1779588" cy="404502"/>
          </a:xfrm>
        </p:grpSpPr>
        <p:grpSp>
          <p:nvGrpSpPr>
            <p:cNvPr id="289" name="도형전체"/>
            <p:cNvGrpSpPr/>
            <p:nvPr/>
          </p:nvGrpSpPr>
          <p:grpSpPr>
            <a:xfrm>
              <a:off x="4611687" y="5120536"/>
              <a:ext cx="1779588" cy="404502"/>
              <a:chOff x="2172308" y="743371"/>
              <a:chExt cx="4799384" cy="1255466"/>
            </a:xfrm>
          </p:grpSpPr>
          <p:sp>
            <p:nvSpPr>
              <p:cNvPr id="290" name="직사각형 289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93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99" name="이등변 삼각형 298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0" name="이등변 삼각형 299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1" name="이등변 삼각형 300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2" name="이등변 삼각형 301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94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95" name="이등변 삼각형 294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6" name="이등변 삼각형 295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7" name="이등변 삼각형 296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8" name="이등변 삼각형 297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03" name="직사각형 302"/>
            <p:cNvSpPr/>
            <p:nvPr/>
          </p:nvSpPr>
          <p:spPr>
            <a:xfrm>
              <a:off x="4754486" y="520324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11687" y="5555540"/>
            <a:ext cx="1779588" cy="404502"/>
            <a:chOff x="4611687" y="5608808"/>
            <a:chExt cx="1779588" cy="404502"/>
          </a:xfrm>
        </p:grpSpPr>
        <p:grpSp>
          <p:nvGrpSpPr>
            <p:cNvPr id="304" name="도형전체"/>
            <p:cNvGrpSpPr/>
            <p:nvPr/>
          </p:nvGrpSpPr>
          <p:grpSpPr>
            <a:xfrm>
              <a:off x="4611687" y="5608808"/>
              <a:ext cx="1779588" cy="404502"/>
              <a:chOff x="2172308" y="743371"/>
              <a:chExt cx="4799384" cy="1255466"/>
            </a:xfrm>
          </p:grpSpPr>
          <p:sp>
            <p:nvSpPr>
              <p:cNvPr id="305" name="직사각형 304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30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314" name="이등변 삼각형 31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5" name="이등변 삼각형 31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6" name="이등변 삼각형 31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7" name="이등변 삼각형 31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30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310" name="이등변 삼각형 30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1" name="이등변 삼각형 31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2" name="이등변 삼각형 31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3" name="이등변 삼각형 31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18" name="직사각형 317"/>
            <p:cNvSpPr/>
            <p:nvPr/>
          </p:nvSpPr>
          <p:spPr>
            <a:xfrm>
              <a:off x="4754486" y="569151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sp>
        <p:nvSpPr>
          <p:cNvPr id="14" name="오른쪽 중괄호 13"/>
          <p:cNvSpPr/>
          <p:nvPr/>
        </p:nvSpPr>
        <p:spPr>
          <a:xfrm>
            <a:off x="6491288" y="263652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rgbClr val="557FA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오른쪽 중괄호 318"/>
          <p:cNvSpPr/>
          <p:nvPr/>
        </p:nvSpPr>
        <p:spPr>
          <a:xfrm>
            <a:off x="6491288" y="472440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직사각형 321"/>
          <p:cNvSpPr/>
          <p:nvPr/>
        </p:nvSpPr>
        <p:spPr bwMode="auto">
          <a:xfrm>
            <a:off x="6749441" y="5046633"/>
            <a:ext cx="1246233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A5002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Bottom3</a:t>
            </a:r>
            <a:endParaRPr kumimoji="1" lang="ko-KR" altLang="en-US" sz="2000" b="1" dirty="0">
              <a:solidFill>
                <a:srgbClr val="A50021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3" name="직사각형 322"/>
          <p:cNvSpPr/>
          <p:nvPr/>
        </p:nvSpPr>
        <p:spPr bwMode="auto">
          <a:xfrm>
            <a:off x="6749441" y="2956576"/>
            <a:ext cx="754239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Top3</a:t>
            </a:r>
            <a:endParaRPr kumimoji="1" lang="ko-KR" altLang="en-US" sz="2000" b="1" dirty="0">
              <a:solidFill>
                <a:srgbClr val="0070C0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4" name="오른쪽 중괄호 323"/>
          <p:cNvSpPr/>
          <p:nvPr/>
        </p:nvSpPr>
        <p:spPr>
          <a:xfrm>
            <a:off x="6491288" y="4015376"/>
            <a:ext cx="191452" cy="39600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 bwMode="auto">
          <a:xfrm>
            <a:off x="6734927" y="4040076"/>
            <a:ext cx="2723752" cy="323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500" b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긍정도 부정도 아닌 보통 비율</a:t>
            </a:r>
            <a:endParaRPr kumimoji="1" lang="ko-KR" altLang="en-US" sz="15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730527" y="6164036"/>
            <a:ext cx="425276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*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척도를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100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만점으로 환산하여 산출된 값을 지수로 사용함</a:t>
            </a:r>
          </a:p>
        </p:txBody>
      </p:sp>
      <p:grpSp>
        <p:nvGrpSpPr>
          <p:cNvPr id="333" name="그룹 332"/>
          <p:cNvGrpSpPr/>
          <p:nvPr/>
        </p:nvGrpSpPr>
        <p:grpSpPr>
          <a:xfrm>
            <a:off x="1192829" y="1945171"/>
            <a:ext cx="1934342" cy="325410"/>
            <a:chOff x="7125228" y="1679389"/>
            <a:chExt cx="1934342" cy="325410"/>
          </a:xfrm>
        </p:grpSpPr>
        <p:sp>
          <p:nvSpPr>
            <p:cNvPr id="334" name="TextBox 333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측정 척도</a:t>
              </a:r>
            </a:p>
          </p:txBody>
        </p:sp>
        <p:pic>
          <p:nvPicPr>
            <p:cNvPr id="335" name="그림 3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grpSp>
        <p:nvGrpSpPr>
          <p:cNvPr id="336" name="그룹 335"/>
          <p:cNvGrpSpPr/>
          <p:nvPr/>
        </p:nvGrpSpPr>
        <p:grpSpPr>
          <a:xfrm>
            <a:off x="4672629" y="1945171"/>
            <a:ext cx="1934342" cy="325410"/>
            <a:chOff x="7125228" y="1679389"/>
            <a:chExt cx="1934342" cy="325410"/>
          </a:xfrm>
        </p:grpSpPr>
        <p:sp>
          <p:nvSpPr>
            <p:cNvPr id="337" name="TextBox 336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점수 환산 기준</a:t>
              </a:r>
            </a:p>
          </p:txBody>
        </p:sp>
        <p:pic>
          <p:nvPicPr>
            <p:cNvPr id="338" name="그림 3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pic>
        <p:nvPicPr>
          <p:cNvPr id="339" name="그림 3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4599919"/>
            <a:ext cx="1248262" cy="16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61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bg1">
              <a:lumMod val="6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[GR 제안서] 2015년 일터혁신지수 조사</Template>
  <TotalTime>37743</TotalTime>
  <Words>6168</Words>
  <Application>Microsoft Office PowerPoint</Application>
  <PresentationFormat>A4 용지(210x297mm)</PresentationFormat>
  <Paragraphs>2273</Paragraphs>
  <Slides>38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1" baseType="lpstr">
      <vt:lpstr>Wingdings</vt:lpstr>
      <vt:lpstr>Monotype Sorts</vt:lpstr>
      <vt:lpstr>조선일보명조</vt:lpstr>
      <vt:lpstr>맑은 고딕</vt:lpstr>
      <vt:lpstr>Calibri</vt:lpstr>
      <vt:lpstr>Trebuchet MS</vt:lpstr>
      <vt:lpstr>나눔고딕</vt:lpstr>
      <vt:lpstr>Arial</vt:lpstr>
      <vt:lpstr>HY울릉도M</vt:lpstr>
      <vt:lpstr>Adobe 명조 Std M</vt:lpstr>
      <vt:lpstr>Tahoma</vt:lpstr>
      <vt:lpstr>나눔스퀘어 ExtraBold</vt:lpstr>
      <vt:lpstr>Office 테마</vt:lpstr>
      <vt:lpstr>PowerPoint 프레젠테이션</vt:lpstr>
      <vt:lpstr>PowerPoint 프레젠테이션</vt:lpstr>
      <vt:lpstr>조사 개요</vt:lpstr>
      <vt:lpstr>1. 조사 목적</vt:lpstr>
      <vt:lpstr>2. 조사 설계</vt:lpstr>
      <vt:lpstr>3. 조사 내용</vt:lpstr>
      <vt:lpstr>3. 조사 내용</vt:lpstr>
      <vt:lpstr>4. 응답자 특성</vt:lpstr>
      <vt:lpstr>5. 지수 산출 Process</vt:lpstr>
      <vt:lpstr>5. 지수 산출 Process</vt:lpstr>
      <vt:lpstr> 주요 결과 요약</vt:lpstr>
      <vt:lpstr>1. 종합만족도</vt:lpstr>
      <vt:lpstr>1. 종합만족도</vt:lpstr>
      <vt:lpstr>2. 주요 만족도</vt:lpstr>
      <vt:lpstr>2. 주요 만족도</vt:lpstr>
      <vt:lpstr>2. 주요 만족도</vt:lpstr>
      <vt:lpstr>3. 차원 만족도 [대학 환경]</vt:lpstr>
      <vt:lpstr>3. 차원 만족도 [대학 환경]</vt:lpstr>
      <vt:lpstr>3. 차원 만족도 [학교 행정]</vt:lpstr>
      <vt:lpstr>3. 차원 만족도 [학교 행정]</vt:lpstr>
      <vt:lpstr>3. 차원 만족도 [학교 행정]</vt:lpstr>
      <vt:lpstr>3. 차원 만족도 [직무]</vt:lpstr>
      <vt:lpstr>3. 차원 만족도 [직무 평가]</vt:lpstr>
      <vt:lpstr>3. 차원 만족도 [이미지]</vt:lpstr>
      <vt:lpstr>3. 차원 만족도 [이미지]</vt:lpstr>
      <vt:lpstr>Action Matrix 분석</vt:lpstr>
      <vt:lpstr>0. Action Matrix 분석 개요</vt:lpstr>
      <vt:lpstr>1. 전체 Action Matrix 분석</vt:lpstr>
      <vt:lpstr>2. 차원별 Action Matrix 분석</vt:lpstr>
      <vt:lpstr>2. 차원별 Action Matrix 분석</vt:lpstr>
      <vt:lpstr>2. 차원별 Action Matrix 분석</vt:lpstr>
      <vt:lpstr>2. 차원별 Action Matrix 분석</vt:lpstr>
      <vt:lpstr>결론 요약 및 제언</vt:lpstr>
      <vt:lpstr>결과 요약 및 제언</vt:lpstr>
      <vt:lpstr>결과 요약 및 제언</vt:lpstr>
      <vt:lpstr>결과 요약 및 제언</vt:lpstr>
      <vt:lpstr>결과 요약 및 제언 [세부 요소별 개선방안]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제안서</dc:title>
  <dc:creator>원가영</dc:creator>
  <cp:lastModifiedBy>원가영</cp:lastModifiedBy>
  <cp:revision>2188</cp:revision>
  <cp:lastPrinted>2016-07-08T01:51:26Z</cp:lastPrinted>
  <dcterms:created xsi:type="dcterms:W3CDTF">2015-04-01T00:25:52Z</dcterms:created>
  <dcterms:modified xsi:type="dcterms:W3CDTF">2019-01-09T07:21:42Z</dcterms:modified>
</cp:coreProperties>
</file>